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4"/>
  </p:sldMasterIdLst>
  <p:notesMasterIdLst>
    <p:notesMasterId r:id="rId7"/>
  </p:notesMasterIdLst>
  <p:handoutMasterIdLst>
    <p:handoutMasterId r:id="rId8"/>
  </p:handoutMasterIdLst>
  <p:sldIdLst>
    <p:sldId id="297" r:id="rId5"/>
    <p:sldId id="280" r:id="rId6"/>
  </p:sldIdLst>
  <p:sldSz cx="10058400" cy="7772400"/>
  <p:notesSz cx="6858000" cy="9144000"/>
  <p:embeddedFontLst>
    <p:embeddedFont>
      <p:font typeface="Roboto Cn" pitchFamily="2" charset="0"/>
      <p:regular r:id="rId9"/>
      <p:bold r:id="rId10"/>
      <p:italic r:id="rId11"/>
      <p:boldItalic r:id="rId12"/>
    </p:embeddedFont>
    <p:embeddedFont>
      <p:font typeface="Roboto Condensed" pitchFamily="2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3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324A40F-E61C-51F5-DB58-6A6A6ED8A79E}" name="Jordan Higgins" initials="JH" userId="S::JORDANHIGGINS@MITRE.ORG::64f6b831-f611-49f4-8500-fec9b8176478" providerId="AD"/>
  <p188:author id="{565FEE9C-8303-86ED-426E-74FA7F984F9D}" name="Rachel G Warshawsky" initials="RW" userId="S::rgregorio@mitre.org::8bffd36a-0092-49e2-a094-14b10b84ee1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onisha Rahman" initials="MR" lastIdx="46" clrIdx="0">
    <p:extLst>
      <p:ext uri="{19B8F6BF-5375-455C-9EA6-DF929625EA0E}">
        <p15:presenceInfo xmlns:p15="http://schemas.microsoft.com/office/powerpoint/2012/main" userId="S::RAHMANM@MITRE.ORG::6cf91401-9094-4e8f-a695-42ee7077f7e9" providerId="AD"/>
      </p:ext>
    </p:extLst>
  </p:cmAuthor>
  <p:cmAuthor id="2" name="Rachel E Gregorio" initials="REG" lastIdx="9" clrIdx="1">
    <p:extLst>
      <p:ext uri="{19B8F6BF-5375-455C-9EA6-DF929625EA0E}">
        <p15:presenceInfo xmlns:p15="http://schemas.microsoft.com/office/powerpoint/2012/main" userId="S::rgregorio@mitre.org::8bffd36a-0092-49e2-a094-14b10b84ee1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2338"/>
    <a:srgbClr val="005B93"/>
    <a:srgbClr val="C8DFF4"/>
    <a:srgbClr val="00B0F0"/>
    <a:srgbClr val="87DEFF"/>
    <a:srgbClr val="0A2237"/>
    <a:srgbClr val="C9EAFF"/>
    <a:srgbClr val="FFFFFF"/>
    <a:srgbClr val="E1F6FF"/>
    <a:srgbClr val="E2F1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2A656F-8273-084F-B439-EA8B6EC46DC7}" v="26" dt="2026-02-25T17:11:15.9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65" autoAdjust="0"/>
    <p:restoredTop sz="96534" autoAdjust="0"/>
  </p:normalViewPr>
  <p:slideViewPr>
    <p:cSldViewPr snapToGrid="0">
      <p:cViewPr>
        <p:scale>
          <a:sx n="190" d="100"/>
          <a:sy n="190" d="100"/>
        </p:scale>
        <p:origin x="144" y="-3744"/>
      </p:cViewPr>
      <p:guideLst>
        <p:guide orient="horz" pos="2448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692" y="6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font" Target="fonts/font8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font" Target="fonts/font7.fntdata"/><Relationship Id="rId23" Type="http://schemas.microsoft.com/office/2018/10/relationships/authors" Target="authors.xml"/><Relationship Id="rId10" Type="http://schemas.openxmlformats.org/officeDocument/2006/relationships/font" Target="fonts/font2.fntdata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5C3CCF0-20A0-4277-B884-FCDC13D4216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9C8C52-E96C-4D62-9306-4F2B3D25D3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CFA0B8-05D5-4D03-BED0-5F9DB4E2AD1C}" type="datetimeFigureOut">
              <a:rPr lang="en-US" smtClean="0"/>
              <a:t>5/27/26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160679-50D1-49D8-B7AD-A9CF1516F28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F18EA8-AA11-4184-9321-7F5274B194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B1F5E2-A98F-40FE-8D42-344BEA526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4712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A9B366-79F4-4B62-AF82-2B8B21D70C18}" type="datetimeFigureOut">
              <a:rPr lang="en-US" smtClean="0"/>
              <a:t>5/27/26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1AF85-23DB-4EF3-AEBB-2F7BA47FD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424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AF85-23DB-4EF3-AEBB-2F7BA47FDD8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422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AF85-23DB-4EF3-AEBB-2F7BA47FDD8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994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5076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36CAA1B-F833-B74D-8E4B-3A6E9372A0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70900" y="290390"/>
            <a:ext cx="1826836" cy="15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520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DD28E52-8DF4-41C3-8DD7-A65B5C333FBD}"/>
              </a:ext>
            </a:extLst>
          </p:cNvPr>
          <p:cNvCxnSpPr>
            <a:cxnSpLocks/>
          </p:cNvCxnSpPr>
          <p:nvPr/>
        </p:nvCxnSpPr>
        <p:spPr>
          <a:xfrm flipH="1">
            <a:off x="188919" y="3482667"/>
            <a:ext cx="9660563" cy="6537"/>
          </a:xfrm>
          <a:prstGeom prst="line">
            <a:avLst/>
          </a:prstGeom>
          <a:ln w="9525">
            <a:solidFill>
              <a:srgbClr val="7E82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5C30DF5-EA82-804F-B290-E191C0017C5E}"/>
              </a:ext>
            </a:extLst>
          </p:cNvPr>
          <p:cNvSpPr txBox="1"/>
          <p:nvPr/>
        </p:nvSpPr>
        <p:spPr>
          <a:xfrm>
            <a:off x="190313" y="213697"/>
            <a:ext cx="8400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2400" b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oboto Cn" pitchFamily="2" charset="0"/>
                <a:ea typeface="Roboto Cn" pitchFamily="2" charset="0"/>
              </a:rPr>
              <a:t>RETRO RUNDOWN  </a:t>
            </a:r>
            <a:r>
              <a:rPr lang="en-US" b="1" dirty="0">
                <a:solidFill>
                  <a:srgbClr val="0B2338"/>
                </a:solidFill>
                <a:latin typeface="Roboto Cn" pitchFamily="2" charset="0"/>
                <a:ea typeface="Roboto Cn" pitchFamily="2" charset="0"/>
              </a:rPr>
              <a:t>Debrief &amp; Discover</a:t>
            </a:r>
            <a:endParaRPr kumimoji="0" lang="en-US" sz="1800" b="1" u="none" strike="noStrike" kern="1200" cap="none" spc="0" normalizeH="0" baseline="0" noProof="0" dirty="0">
              <a:ln>
                <a:noFill/>
              </a:ln>
              <a:solidFill>
                <a:srgbClr val="0B2338"/>
              </a:solidFill>
              <a:effectLst/>
              <a:uLnTx/>
              <a:uFillTx/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26D23B-E2ED-4DE4-9199-BD699A6D1ACE}"/>
              </a:ext>
            </a:extLst>
          </p:cNvPr>
          <p:cNvSpPr/>
          <p:nvPr/>
        </p:nvSpPr>
        <p:spPr>
          <a:xfrm rot="16200000">
            <a:off x="-583338" y="2346204"/>
            <a:ext cx="1920240" cy="365760"/>
          </a:xfrm>
          <a:prstGeom prst="rect">
            <a:avLst/>
          </a:prstGeom>
          <a:solidFill>
            <a:srgbClr val="0B2338"/>
          </a:solidFill>
          <a:ln w="12700">
            <a:solidFill>
              <a:srgbClr val="0B23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Roboto Cn" pitchFamily="2" charset="0"/>
                <a:ea typeface="Roboto Cn" pitchFamily="2" charset="0"/>
              </a:rPr>
              <a:t>Timeline</a:t>
            </a:r>
            <a:endParaRPr lang="en-US" sz="1100" b="1" dirty="0"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AA089EE-A6E3-4CCF-9997-EC6B1B2DDF8A}"/>
              </a:ext>
            </a:extLst>
          </p:cNvPr>
          <p:cNvSpPr/>
          <p:nvPr/>
        </p:nvSpPr>
        <p:spPr>
          <a:xfrm rot="16200000">
            <a:off x="-583339" y="4266444"/>
            <a:ext cx="1920240" cy="365760"/>
          </a:xfrm>
          <a:prstGeom prst="rect">
            <a:avLst/>
          </a:prstGeom>
          <a:solidFill>
            <a:srgbClr val="005B93"/>
          </a:solidFill>
          <a:ln w="12700">
            <a:solidFill>
              <a:srgbClr val="0B23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Roboto Cn" pitchFamily="2" charset="0"/>
                <a:ea typeface="Roboto Cn" pitchFamily="2" charset="0"/>
              </a:rPr>
              <a:t>Unpack What Happened</a:t>
            </a:r>
            <a:endParaRPr lang="en-US" sz="1100" b="1" dirty="0"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0A66244-3A08-4676-BFB6-3388DB852B4D}"/>
              </a:ext>
            </a:extLst>
          </p:cNvPr>
          <p:cNvSpPr/>
          <p:nvPr/>
        </p:nvSpPr>
        <p:spPr>
          <a:xfrm rot="16200000">
            <a:off x="-588321" y="6182217"/>
            <a:ext cx="1920240" cy="365760"/>
          </a:xfrm>
          <a:prstGeom prst="rect">
            <a:avLst/>
          </a:prstGeom>
          <a:solidFill>
            <a:srgbClr val="87DEFF"/>
          </a:solidFill>
          <a:ln w="12700">
            <a:solidFill>
              <a:srgbClr val="0B23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Roboto Cn" pitchFamily="2" charset="0"/>
                <a:ea typeface="Roboto Cn" pitchFamily="2" charset="0"/>
              </a:rPr>
              <a:t>Make Insights Actionable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B1012B21-1F42-44EE-A051-6B9894E01C31}"/>
              </a:ext>
            </a:extLst>
          </p:cNvPr>
          <p:cNvSpPr/>
          <p:nvPr/>
        </p:nvSpPr>
        <p:spPr>
          <a:xfrm>
            <a:off x="190477" y="1568964"/>
            <a:ext cx="9659005" cy="5756253"/>
          </a:xfrm>
          <a:prstGeom prst="rect">
            <a:avLst/>
          </a:prstGeom>
          <a:noFill/>
          <a:ln w="19050">
            <a:solidFill>
              <a:srgbClr val="0B23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2CC6BAB-A430-4CFA-BC62-B63AB6A9AFE4}"/>
              </a:ext>
            </a:extLst>
          </p:cNvPr>
          <p:cNvSpPr txBox="1"/>
          <p:nvPr/>
        </p:nvSpPr>
        <p:spPr>
          <a:xfrm>
            <a:off x="165748" y="1224396"/>
            <a:ext cx="32365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Roboto Cn" pitchFamily="2" charset="0"/>
                <a:ea typeface="Roboto Cn" pitchFamily="2" charset="0"/>
              </a:rPr>
              <a:t>Goals / Outcomes: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6E956F8-3D1A-4705-B6A4-1F8B3220E7B1}"/>
              </a:ext>
            </a:extLst>
          </p:cNvPr>
          <p:cNvSpPr txBox="1"/>
          <p:nvPr/>
        </p:nvSpPr>
        <p:spPr>
          <a:xfrm>
            <a:off x="219820" y="7433621"/>
            <a:ext cx="143500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err="1">
                <a:latin typeface="Roboto Cn" pitchFamily="2" charset="0"/>
                <a:ea typeface="Roboto Cn" pitchFamily="2" charset="0"/>
                <a:cs typeface="Arial" panose="020B0604020202020204" pitchFamily="34" charset="0"/>
              </a:rPr>
              <a:t>itk.mitre.org</a:t>
            </a:r>
            <a:r>
              <a:rPr lang="en-US" sz="900" dirty="0">
                <a:latin typeface="Roboto Cn" pitchFamily="2" charset="0"/>
                <a:ea typeface="Roboto Cn" pitchFamily="2" charset="0"/>
                <a:cs typeface="Arial" panose="020B0604020202020204" pitchFamily="34" charset="0"/>
              </a:rPr>
              <a:t> | </a:t>
            </a:r>
            <a:r>
              <a:rPr lang="en-US" sz="900" dirty="0" err="1">
                <a:latin typeface="Roboto Cn" pitchFamily="2" charset="0"/>
                <a:ea typeface="Roboto Cn" pitchFamily="2" charset="0"/>
                <a:cs typeface="Arial" panose="020B0604020202020204" pitchFamily="34" charset="0"/>
              </a:rPr>
              <a:t>itk@mitre.org</a:t>
            </a:r>
            <a:endParaRPr lang="en-US" sz="900" dirty="0">
              <a:latin typeface="Roboto Cn" pitchFamily="2" charset="0"/>
              <a:ea typeface="Roboto Cn" pitchFamily="2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FBB2877-3E0F-406E-A9C1-1D796904FECB}"/>
              </a:ext>
            </a:extLst>
          </p:cNvPr>
          <p:cNvSpPr txBox="1"/>
          <p:nvPr/>
        </p:nvSpPr>
        <p:spPr>
          <a:xfrm>
            <a:off x="2386174" y="7433621"/>
            <a:ext cx="5439310" cy="21544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lvl="0">
              <a:defRPr/>
            </a:pPr>
            <a:r>
              <a:rPr lang="en-US" sz="800" dirty="0">
                <a:latin typeface="Roboto Cn" pitchFamily="2" charset="0"/>
                <a:ea typeface="Roboto Cn" pitchFamily="2" charset="0"/>
                <a:cs typeface="Arial"/>
              </a:rPr>
              <a:t>© 2026 The MITRE Corporation. All rights reserved. Submitted for approval for public release. Distribution unlimited PR</a:t>
            </a:r>
            <a:r>
              <a:rPr lang="en-US" sz="800" dirty="0">
                <a:latin typeface="Roboto Cn" pitchFamily="2" charset="0"/>
                <a:ea typeface="Roboto Cn" pitchFamily="2" charset="0"/>
                <a:cs typeface="Arial"/>
              </a:rPr>
              <a:t>#: 26-0409</a:t>
            </a:r>
            <a:endParaRPr lang="en-US" sz="800" dirty="0">
              <a:latin typeface="Roboto Cn" pitchFamily="2" charset="0"/>
              <a:ea typeface="Roboto Cn" pitchFamily="2" charset="0"/>
              <a:cs typeface="Arial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4FD58B6-3E20-4119-8BF1-29CA388A5474}"/>
              </a:ext>
            </a:extLst>
          </p:cNvPr>
          <p:cNvSpPr txBox="1"/>
          <p:nvPr/>
        </p:nvSpPr>
        <p:spPr>
          <a:xfrm>
            <a:off x="8789356" y="7443670"/>
            <a:ext cx="10198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latin typeface="Roboto Cn" pitchFamily="2" charset="0"/>
                <a:ea typeface="Roboto Cn" pitchFamily="2" charset="0"/>
                <a:cs typeface="Arial" panose="020B0604020202020204" pitchFamily="34" charset="0"/>
              </a:rPr>
              <a:t>Retro Rundown V1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13B41D-1339-967D-A39A-4FE72BB9D9F4}"/>
              </a:ext>
            </a:extLst>
          </p:cNvPr>
          <p:cNvSpPr/>
          <p:nvPr/>
        </p:nvSpPr>
        <p:spPr>
          <a:xfrm>
            <a:off x="188919" y="762731"/>
            <a:ext cx="9660563" cy="810700"/>
          </a:xfrm>
          <a:prstGeom prst="rect">
            <a:avLst/>
          </a:prstGeom>
          <a:noFill/>
          <a:ln w="19050">
            <a:solidFill>
              <a:srgbClr val="0B23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F09F32-C4ED-41F6-2D4F-F2BA1646A215}"/>
              </a:ext>
            </a:extLst>
          </p:cNvPr>
          <p:cNvSpPr txBox="1"/>
          <p:nvPr/>
        </p:nvSpPr>
        <p:spPr>
          <a:xfrm>
            <a:off x="165748" y="817838"/>
            <a:ext cx="49345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Roboto Cn" pitchFamily="2" charset="0"/>
                <a:ea typeface="Roboto Cn" pitchFamily="2" charset="0"/>
              </a:rPr>
              <a:t>Project:				Date:			Sponsor: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74C57D3-B7BB-6197-AFE0-288D6BD6863D}"/>
              </a:ext>
            </a:extLst>
          </p:cNvPr>
          <p:cNvCxnSpPr>
            <a:cxnSpLocks/>
          </p:cNvCxnSpPr>
          <p:nvPr/>
        </p:nvCxnSpPr>
        <p:spPr>
          <a:xfrm>
            <a:off x="5905576" y="773628"/>
            <a:ext cx="677" cy="374922"/>
          </a:xfrm>
          <a:prstGeom prst="line">
            <a:avLst/>
          </a:prstGeom>
          <a:ln w="9525">
            <a:solidFill>
              <a:srgbClr val="7E82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4468DE1-EF94-65FD-0FD8-BC63FAFAB159}"/>
              </a:ext>
            </a:extLst>
          </p:cNvPr>
          <p:cNvSpPr txBox="1"/>
          <p:nvPr/>
        </p:nvSpPr>
        <p:spPr>
          <a:xfrm>
            <a:off x="5948526" y="830910"/>
            <a:ext cx="407178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Roboto Cn" pitchFamily="2" charset="0"/>
                <a:ea typeface="Roboto Cn" pitchFamily="2" charset="0"/>
              </a:rPr>
              <a:t>Team Check-In:</a:t>
            </a:r>
          </a:p>
        </p:txBody>
      </p:sp>
      <p:pic>
        <p:nvPicPr>
          <p:cNvPr id="13" name="Graphic 12" descr="Sun with solid fill">
            <a:extLst>
              <a:ext uri="{FF2B5EF4-FFF2-40B4-BE49-F238E27FC236}">
                <a16:creationId xmlns:a16="http://schemas.microsoft.com/office/drawing/2014/main" id="{75D1F64F-2285-3412-3BC7-D786844363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85981" y="819694"/>
            <a:ext cx="271699" cy="271699"/>
          </a:xfrm>
          <a:prstGeom prst="rect">
            <a:avLst/>
          </a:prstGeom>
        </p:spPr>
      </p:pic>
      <p:pic>
        <p:nvPicPr>
          <p:cNvPr id="15" name="Graphic 14" descr="Partial sun with solid fill">
            <a:extLst>
              <a:ext uri="{FF2B5EF4-FFF2-40B4-BE49-F238E27FC236}">
                <a16:creationId xmlns:a16="http://schemas.microsoft.com/office/drawing/2014/main" id="{B80418B9-12C3-955B-6002-8265F889C4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60342" y="818383"/>
            <a:ext cx="274320" cy="274320"/>
          </a:xfrm>
          <a:prstGeom prst="rect">
            <a:avLst/>
          </a:prstGeom>
        </p:spPr>
      </p:pic>
      <p:pic>
        <p:nvPicPr>
          <p:cNvPr id="17" name="Graphic 16" descr="Cloud with solid fill">
            <a:extLst>
              <a:ext uri="{FF2B5EF4-FFF2-40B4-BE49-F238E27FC236}">
                <a16:creationId xmlns:a16="http://schemas.microsoft.com/office/drawing/2014/main" id="{B566B38A-4062-1110-C6A4-B16D7B19A8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37324" y="818383"/>
            <a:ext cx="274320" cy="274320"/>
          </a:xfrm>
          <a:prstGeom prst="rect">
            <a:avLst/>
          </a:prstGeom>
        </p:spPr>
      </p:pic>
      <p:pic>
        <p:nvPicPr>
          <p:cNvPr id="19" name="Graphic 18" descr="Rain with solid fill">
            <a:extLst>
              <a:ext uri="{FF2B5EF4-FFF2-40B4-BE49-F238E27FC236}">
                <a16:creationId xmlns:a16="http://schemas.microsoft.com/office/drawing/2014/main" id="{C83EE7A0-80AC-1AC6-11CA-90BCA561A5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14306" y="818383"/>
            <a:ext cx="274320" cy="274320"/>
          </a:xfrm>
          <a:prstGeom prst="rect">
            <a:avLst/>
          </a:prstGeom>
        </p:spPr>
      </p:pic>
      <p:pic>
        <p:nvPicPr>
          <p:cNvPr id="21" name="Graphic 20" descr="Lightning with solid fill">
            <a:extLst>
              <a:ext uri="{FF2B5EF4-FFF2-40B4-BE49-F238E27FC236}">
                <a16:creationId xmlns:a16="http://schemas.microsoft.com/office/drawing/2014/main" id="{E547A3BC-CCD0-2C3B-00DA-A56BCBA459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91288" y="818383"/>
            <a:ext cx="274320" cy="274320"/>
          </a:xfrm>
          <a:prstGeom prst="rect">
            <a:avLst/>
          </a:prstGeom>
        </p:spPr>
      </p:pic>
      <p:pic>
        <p:nvPicPr>
          <p:cNvPr id="23" name="Graphic 22" descr="Tornado with solid fill">
            <a:extLst>
              <a:ext uri="{FF2B5EF4-FFF2-40B4-BE49-F238E27FC236}">
                <a16:creationId xmlns:a16="http://schemas.microsoft.com/office/drawing/2014/main" id="{5895AD9B-AF8D-E591-6884-D82E5FFDFE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45254" y="818383"/>
            <a:ext cx="274320" cy="274320"/>
          </a:xfrm>
          <a:prstGeom prst="rect">
            <a:avLst/>
          </a:prstGeom>
        </p:spPr>
      </p:pic>
      <p:pic>
        <p:nvPicPr>
          <p:cNvPr id="26" name="Graphic 25" descr="Lightning bolt with solid fill">
            <a:extLst>
              <a:ext uri="{FF2B5EF4-FFF2-40B4-BE49-F238E27FC236}">
                <a16:creationId xmlns:a16="http://schemas.microsoft.com/office/drawing/2014/main" id="{1056962E-3595-DBBC-E42C-0D167C644B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68270" y="818383"/>
            <a:ext cx="274320" cy="274320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B5D062B-C677-E376-2C63-52AA4B266230}"/>
              </a:ext>
            </a:extLst>
          </p:cNvPr>
          <p:cNvCxnSpPr>
            <a:cxnSpLocks/>
          </p:cNvCxnSpPr>
          <p:nvPr/>
        </p:nvCxnSpPr>
        <p:spPr>
          <a:xfrm flipH="1">
            <a:off x="179368" y="5396415"/>
            <a:ext cx="9660563" cy="6537"/>
          </a:xfrm>
          <a:prstGeom prst="line">
            <a:avLst/>
          </a:prstGeom>
          <a:ln w="9525">
            <a:solidFill>
              <a:srgbClr val="7E82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8170DAC-1809-160F-0099-82BB52399361}"/>
              </a:ext>
            </a:extLst>
          </p:cNvPr>
          <p:cNvSpPr txBox="1"/>
          <p:nvPr/>
        </p:nvSpPr>
        <p:spPr>
          <a:xfrm>
            <a:off x="561220" y="1572077"/>
            <a:ext cx="38294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Roboto Cn" pitchFamily="2" charset="0"/>
                <a:ea typeface="Roboto Cn" pitchFamily="2" charset="0"/>
              </a:rPr>
              <a:t>What happened? Create a timeline of key events.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9CD14D-A09B-544D-A6EF-6A4A4F272EA9}"/>
              </a:ext>
            </a:extLst>
          </p:cNvPr>
          <p:cNvCxnSpPr>
            <a:cxnSpLocks/>
          </p:cNvCxnSpPr>
          <p:nvPr/>
        </p:nvCxnSpPr>
        <p:spPr>
          <a:xfrm flipH="1">
            <a:off x="188918" y="1148531"/>
            <a:ext cx="9660563" cy="6537"/>
          </a:xfrm>
          <a:prstGeom prst="line">
            <a:avLst/>
          </a:prstGeom>
          <a:ln w="9525">
            <a:solidFill>
              <a:srgbClr val="7E82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A7AFD40-011C-27E3-F40B-27D7FF4A3B33}"/>
              </a:ext>
            </a:extLst>
          </p:cNvPr>
          <p:cNvGrpSpPr/>
          <p:nvPr/>
        </p:nvGrpSpPr>
        <p:grpSpPr>
          <a:xfrm>
            <a:off x="1784026" y="2474160"/>
            <a:ext cx="7851673" cy="196732"/>
            <a:chOff x="1278735" y="2351600"/>
            <a:chExt cx="7851673" cy="196732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0426103-BA29-4E70-AAF4-BFDCD38F3831}"/>
                </a:ext>
              </a:extLst>
            </p:cNvPr>
            <p:cNvSpPr/>
            <p:nvPr/>
          </p:nvSpPr>
          <p:spPr>
            <a:xfrm flipV="1">
              <a:off x="1278735" y="2404826"/>
              <a:ext cx="7851673" cy="90281"/>
            </a:xfrm>
            <a:prstGeom prst="rect">
              <a:avLst/>
            </a:prstGeom>
            <a:solidFill>
              <a:srgbClr val="C8DF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C39F14A-ECF6-D157-19CA-7FE81FA6D935}"/>
                </a:ext>
              </a:extLst>
            </p:cNvPr>
            <p:cNvSpPr/>
            <p:nvPr/>
          </p:nvSpPr>
          <p:spPr>
            <a:xfrm>
              <a:off x="1278735" y="2351600"/>
              <a:ext cx="520606" cy="196732"/>
            </a:xfrm>
            <a:prstGeom prst="rect">
              <a:avLst/>
            </a:prstGeom>
            <a:solidFill>
              <a:srgbClr val="0B233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  <a:latin typeface="Roboto Cn" pitchFamily="2" charset="0"/>
                  <a:ea typeface="Roboto Cn" pitchFamily="2" charset="0"/>
                </a:rPr>
                <a:t>START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3AD1679-EE67-4725-FAFF-807A04A967B2}"/>
                </a:ext>
              </a:extLst>
            </p:cNvPr>
            <p:cNvSpPr/>
            <p:nvPr/>
          </p:nvSpPr>
          <p:spPr>
            <a:xfrm>
              <a:off x="8609802" y="2351600"/>
              <a:ext cx="520606" cy="196732"/>
            </a:xfrm>
            <a:prstGeom prst="rect">
              <a:avLst/>
            </a:prstGeom>
            <a:solidFill>
              <a:srgbClr val="0B233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  <a:latin typeface="Roboto Cn" pitchFamily="2" charset="0"/>
                  <a:ea typeface="Roboto Cn" pitchFamily="2" charset="0"/>
                </a:rPr>
                <a:t>END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FB35F346-7712-B94A-C0C1-C58270B191B6}"/>
              </a:ext>
            </a:extLst>
          </p:cNvPr>
          <p:cNvSpPr/>
          <p:nvPr/>
        </p:nvSpPr>
        <p:spPr>
          <a:xfrm>
            <a:off x="741538" y="1946760"/>
            <a:ext cx="940997" cy="448179"/>
          </a:xfrm>
          <a:prstGeom prst="rect">
            <a:avLst/>
          </a:prstGeom>
          <a:ln w="63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900" dirty="0">
                <a:latin typeface="Roboto Cn" pitchFamily="2" charset="0"/>
                <a:ea typeface="Roboto Cn" pitchFamily="2" charset="0"/>
              </a:rPr>
              <a:t>What were the key milestones?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5FB6B8-4621-0E44-006F-71F9C224BD81}"/>
              </a:ext>
            </a:extLst>
          </p:cNvPr>
          <p:cNvSpPr/>
          <p:nvPr/>
        </p:nvSpPr>
        <p:spPr>
          <a:xfrm>
            <a:off x="741537" y="2808835"/>
            <a:ext cx="860611" cy="428096"/>
          </a:xfrm>
          <a:prstGeom prst="rect">
            <a:avLst/>
          </a:prstGeom>
          <a:ln w="63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900" dirty="0">
                <a:latin typeface="Roboto Cn" pitchFamily="2" charset="0"/>
                <a:ea typeface="Roboto Cn" pitchFamily="2" charset="0"/>
              </a:rPr>
              <a:t>Provide more details about the milestone.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DE41B4E-7F1F-22B3-29B3-DA0E226868C5}"/>
              </a:ext>
            </a:extLst>
          </p:cNvPr>
          <p:cNvSpPr/>
          <p:nvPr/>
        </p:nvSpPr>
        <p:spPr>
          <a:xfrm>
            <a:off x="741536" y="3846490"/>
            <a:ext cx="860611" cy="428096"/>
          </a:xfrm>
          <a:prstGeom prst="rect">
            <a:avLst/>
          </a:prstGeom>
          <a:ln w="63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900" dirty="0">
                <a:latin typeface="Roboto Cn" pitchFamily="2" charset="0"/>
                <a:ea typeface="Roboto Cn" pitchFamily="2" charset="0"/>
              </a:rPr>
              <a:t>How did this impact us?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23EAB1D-F066-ADBF-54B6-5B05E95C01ED}"/>
              </a:ext>
            </a:extLst>
          </p:cNvPr>
          <p:cNvSpPr/>
          <p:nvPr/>
        </p:nvSpPr>
        <p:spPr>
          <a:xfrm>
            <a:off x="741536" y="4716046"/>
            <a:ext cx="860611" cy="428096"/>
          </a:xfrm>
          <a:prstGeom prst="rect">
            <a:avLst/>
          </a:prstGeom>
          <a:ln w="63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900" dirty="0">
                <a:latin typeface="Roboto Cn" pitchFamily="2" charset="0"/>
                <a:ea typeface="Roboto Cn" pitchFamily="2" charset="0"/>
              </a:rPr>
              <a:t>Going forward, what will we do differently?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0311883-F934-9E67-F447-974401493E2C}"/>
              </a:ext>
            </a:extLst>
          </p:cNvPr>
          <p:cNvSpPr/>
          <p:nvPr/>
        </p:nvSpPr>
        <p:spPr>
          <a:xfrm>
            <a:off x="589260" y="5634217"/>
            <a:ext cx="1825252" cy="28751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900" dirty="0">
                <a:latin typeface="Roboto Cn" pitchFamily="2" charset="0"/>
                <a:ea typeface="Roboto Cn" pitchFamily="2" charset="0"/>
              </a:rPr>
              <a:t>Who will do what by when?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07A7F8C-0185-500E-AFCE-2B25EA242060}"/>
              </a:ext>
            </a:extLst>
          </p:cNvPr>
          <p:cNvSpPr/>
          <p:nvPr/>
        </p:nvSpPr>
        <p:spPr>
          <a:xfrm rot="16200000">
            <a:off x="5127323" y="6181204"/>
            <a:ext cx="1922266" cy="365760"/>
          </a:xfrm>
          <a:prstGeom prst="rect">
            <a:avLst/>
          </a:prstGeom>
          <a:solidFill>
            <a:srgbClr val="87DEFF"/>
          </a:solidFill>
          <a:ln w="12700">
            <a:solidFill>
              <a:srgbClr val="0B23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Roboto Cn" pitchFamily="2" charset="0"/>
                <a:ea typeface="Roboto Cn" pitchFamily="2" charset="0"/>
              </a:rPr>
              <a:t>Celebrate Your Accomplishments!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C82F8D7-9C5F-015B-EA40-7D22D75886BA}"/>
              </a:ext>
            </a:extLst>
          </p:cNvPr>
          <p:cNvSpPr txBox="1"/>
          <p:nvPr/>
        </p:nvSpPr>
        <p:spPr>
          <a:xfrm>
            <a:off x="559115" y="3530446"/>
            <a:ext cx="5144092" cy="28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Roboto Cn" pitchFamily="2" charset="0"/>
                <a:ea typeface="Roboto Cn" pitchFamily="2" charset="0"/>
              </a:rPr>
              <a:t>Discuss impact on the team and what actions to take going forward.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8E2E5CA-EBAD-2ED4-B7CA-2F66B5A7544A}"/>
              </a:ext>
            </a:extLst>
          </p:cNvPr>
          <p:cNvSpPr txBox="1"/>
          <p:nvPr/>
        </p:nvSpPr>
        <p:spPr>
          <a:xfrm>
            <a:off x="589260" y="5424893"/>
            <a:ext cx="452109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Roboto Cn" pitchFamily="2" charset="0"/>
                <a:ea typeface="Roboto Cn" pitchFamily="2" charset="0"/>
              </a:rPr>
              <a:t>Select and assign specific actions to take now.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2E4D615-A5D0-162D-37EE-9F6D31FDDBC0}"/>
              </a:ext>
            </a:extLst>
          </p:cNvPr>
          <p:cNvSpPr txBox="1"/>
          <p:nvPr/>
        </p:nvSpPr>
        <p:spPr>
          <a:xfrm>
            <a:off x="6271337" y="5424893"/>
            <a:ext cx="34482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Roboto Cn" pitchFamily="2" charset="0"/>
                <a:ea typeface="Roboto Cn" pitchFamily="2" charset="0"/>
              </a:rPr>
              <a:t>Highlight the wins and progress!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7A5B37E-B4F0-4BCC-CE2F-8CCB38D50179}"/>
              </a:ext>
            </a:extLst>
          </p:cNvPr>
          <p:cNvCxnSpPr>
            <a:cxnSpLocks/>
            <a:endCxn id="40" idx="2"/>
          </p:cNvCxnSpPr>
          <p:nvPr/>
        </p:nvCxnSpPr>
        <p:spPr>
          <a:xfrm flipH="1" flipV="1">
            <a:off x="559661" y="4449324"/>
            <a:ext cx="9266650" cy="9562"/>
          </a:xfrm>
          <a:prstGeom prst="line">
            <a:avLst/>
          </a:prstGeom>
          <a:ln w="9525">
            <a:solidFill>
              <a:srgbClr val="7E82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6491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507212F-1776-5144-9583-72996E899833}"/>
              </a:ext>
            </a:extLst>
          </p:cNvPr>
          <p:cNvSpPr txBox="1"/>
          <p:nvPr/>
        </p:nvSpPr>
        <p:spPr>
          <a:xfrm>
            <a:off x="190501" y="206416"/>
            <a:ext cx="30780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B0F0"/>
                </a:solidFill>
                <a:latin typeface="Roboto Cn" pitchFamily="2" charset="0"/>
                <a:ea typeface="Roboto Cn" pitchFamily="2" charset="0"/>
              </a:rPr>
              <a:t>TOOL TIPS: </a:t>
            </a:r>
            <a:r>
              <a:rPr lang="en-US" b="1" dirty="0">
                <a:solidFill>
                  <a:schemeClr val="tx2"/>
                </a:solidFill>
                <a:latin typeface="Roboto Cn" pitchFamily="2" charset="0"/>
                <a:ea typeface="Roboto Cn" pitchFamily="2" charset="0"/>
              </a:rPr>
              <a:t>Retro Rundown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2DEED5-2E20-7E4C-96AF-C4C87AB97DB1}"/>
              </a:ext>
            </a:extLst>
          </p:cNvPr>
          <p:cNvSpPr txBox="1"/>
          <p:nvPr/>
        </p:nvSpPr>
        <p:spPr>
          <a:xfrm>
            <a:off x="190501" y="702567"/>
            <a:ext cx="6435961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A structured, facilitated conversation that helps a team reflect on a completed activity or event by comparing what was expected with what happened and identifying concrete improvements.</a:t>
            </a:r>
          </a:p>
          <a:p>
            <a:endParaRPr lang="en-US" sz="1100" dirty="0">
              <a:latin typeface="Roboto Cn" pitchFamily="2" charset="0"/>
              <a:ea typeface="Roboto Cn" pitchFamily="2" charset="0"/>
              <a:cs typeface="Helvetica Neue" panose="02000503000000020004" pitchFamily="2" charset="0"/>
            </a:endParaRPr>
          </a:p>
          <a:p>
            <a:r>
              <a:rPr lang="en-US" sz="1100" b="1" dirty="0">
                <a:solidFill>
                  <a:schemeClr val="accent4"/>
                </a:solidFill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WHEN</a:t>
            </a:r>
          </a:p>
          <a:p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Hold a Retro Rundown after any completed activity or event—large (final presentation, end-of-year deliverable)</a:t>
            </a:r>
            <a:b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</a:b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or small (sponsor check-in, weekly team sync). The sooner after the activity, the better.</a:t>
            </a:r>
          </a:p>
          <a:p>
            <a:endParaRPr lang="en-US" sz="1100" dirty="0">
              <a:latin typeface="Roboto Cn" pitchFamily="2" charset="0"/>
              <a:ea typeface="Roboto Cn" pitchFamily="2" charset="0"/>
              <a:cs typeface="Helvetica Neue" panose="02000503000000020004" pitchFamily="2" charset="0"/>
            </a:endParaRPr>
          </a:p>
          <a:p>
            <a:r>
              <a:rPr lang="en-US" sz="1100" b="1" dirty="0">
                <a:solidFill>
                  <a:schemeClr val="accent4"/>
                </a:solidFill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WHY</a:t>
            </a: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 A Retro Rundown is focused on learning and improving future performance. It helps teams: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Refine processes and strengthen what’s working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Improve performance against specific objectives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Discuss challenging topics constructively (e.g., “what isn’t working well”)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Build shared understanding to better analyze issues and decisions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>
              <a:latin typeface="Roboto Cn" pitchFamily="2" charset="0"/>
              <a:ea typeface="Roboto Cn" pitchFamily="2" charset="0"/>
              <a:cs typeface="Helvetica Neue" panose="02000503000000020004" pitchFamily="2" charset="0"/>
            </a:endParaRPr>
          </a:p>
          <a:p>
            <a:r>
              <a:rPr lang="en-US" sz="1100" b="1" dirty="0">
                <a:solidFill>
                  <a:schemeClr val="accent4"/>
                </a:solidFill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HOW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Event Data: Complete the basic information about the event, project, or activity.</a:t>
            </a:r>
          </a:p>
          <a:p>
            <a:pPr marL="228600" indent="-228600">
              <a:buFont typeface="+mj-lt"/>
              <a:buAutoNum type="arabicPeriod"/>
            </a:pPr>
            <a:endParaRPr lang="en-US" sz="1100" dirty="0">
              <a:latin typeface="Roboto Cn" pitchFamily="2" charset="0"/>
              <a:ea typeface="Roboto Cn" pitchFamily="2" charset="0"/>
              <a:cs typeface="Helvetica Neue" panose="02000503000000020004" pitchFamily="2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Project Check-in: Each team member creates a sticky note with their name. Choose an icon that reflects how you’re feeling about the project and place it under your sticky. Invite everyone to share a brief explanation.</a:t>
            </a:r>
          </a:p>
          <a:p>
            <a:pPr marL="228600" indent="-228600">
              <a:buFont typeface="+mj-lt"/>
              <a:buAutoNum type="arabicPeriod"/>
            </a:pPr>
            <a:endParaRPr lang="en-US" sz="1100" dirty="0">
              <a:latin typeface="Roboto Cn" pitchFamily="2" charset="0"/>
              <a:ea typeface="Roboto Cn" pitchFamily="2" charset="0"/>
              <a:cs typeface="Helvetica Neue" panose="02000503000000020004" pitchFamily="2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Timeline: Create a high-level timeline of key milestones to establish a shared baseline and surface what worked, what didn’t, and why. </a:t>
            </a:r>
          </a:p>
          <a:p>
            <a:pPr marL="685800" lvl="1" indent="-228600">
              <a:buClr>
                <a:srgbClr val="0B2338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00B0F0"/>
                </a:solidFill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Pro tip! </a:t>
            </a: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Focus on the most important milestones for your work.</a:t>
            </a:r>
          </a:p>
          <a:p>
            <a:pPr marL="685800" lvl="1" indent="-228600">
              <a:buClr>
                <a:srgbClr val="0B2338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Add the start date on the left and today’s date on the right (replace the text in the yellow boxes).</a:t>
            </a:r>
          </a:p>
          <a:p>
            <a:pPr marL="685800" lvl="1" indent="-228600">
              <a:buClr>
                <a:srgbClr val="0B2338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As a group, choose 3–5 key milestones and add them to the white boxes above the timeline. Prioritize decision points and major actions—not just outcomes.</a:t>
            </a:r>
          </a:p>
          <a:p>
            <a:pPr marL="685800" lvl="1" indent="-228600">
              <a:buClr>
                <a:srgbClr val="0B2338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As a group, discuss and capture additional context and details below the timeline.</a:t>
            </a:r>
          </a:p>
          <a:p>
            <a:pPr marL="228600" indent="-228600">
              <a:buFont typeface="+mj-lt"/>
              <a:buAutoNum type="arabicPeriod"/>
            </a:pPr>
            <a:endParaRPr lang="en-US" sz="1100" dirty="0">
              <a:latin typeface="Roboto Cn" pitchFamily="2" charset="0"/>
              <a:ea typeface="Roboto Cn" pitchFamily="2" charset="0"/>
              <a:cs typeface="Helvetica Neue" panose="02000503000000020004" pitchFamily="2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Unpacking What Happened: Discuss themes and impacts to identify what to do differently going forward.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100" b="1" dirty="0">
                <a:solidFill>
                  <a:srgbClr val="00B0F0"/>
                </a:solidFill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Pro tip! </a:t>
            </a: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Start with what matters most. If you only had time to address one thing, what would it be?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Move from insights to actions. Prioritize changes that are achievable and within the team’s control (or within the control of team leadership).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Look for actions that improve a process or system so similar issues are caught earlier next time.</a:t>
            </a:r>
          </a:p>
          <a:p>
            <a:pPr marL="685800" lvl="1" indent="-228600">
              <a:buFont typeface="+mj-lt"/>
              <a:buAutoNum type="arabicPeriod"/>
            </a:pPr>
            <a:endParaRPr lang="en-US" sz="1100" dirty="0">
              <a:latin typeface="Roboto Cn" pitchFamily="2" charset="0"/>
              <a:ea typeface="Roboto Cn" pitchFamily="2" charset="0"/>
              <a:cs typeface="Helvetica Neue" panose="02000503000000020004" pitchFamily="2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Make Insights Actionable For the highest-priority actions, agree on: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What will be done (specific next steps)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Who will lead it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When progress will be reviewed (check-in date)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endParaRPr lang="en-US" sz="1100" dirty="0">
              <a:latin typeface="Roboto Cn" pitchFamily="2" charset="0"/>
              <a:ea typeface="Roboto Cn" pitchFamily="2" charset="0"/>
              <a:cs typeface="Helvetica Neue" panose="02000503000000020004" pitchFamily="2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Celebrate Your Accomplishments! Don’t focus only on gaps. Take time to recognize what went well and where the team made progress.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09E5D9-0699-0341-8F73-7C8218C4612A}"/>
              </a:ext>
            </a:extLst>
          </p:cNvPr>
          <p:cNvSpPr txBox="1"/>
          <p:nvPr/>
        </p:nvSpPr>
        <p:spPr>
          <a:xfrm>
            <a:off x="7445829" y="668081"/>
            <a:ext cx="2422070" cy="685280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lIns="91440" tIns="45720" rIns="91440" bIns="45720" rtlCol="0" anchor="t">
            <a:noAutofit/>
          </a:bodyPr>
          <a:lstStyle/>
          <a:p>
            <a:endParaRPr lang="en-US" sz="1100" dirty="0">
              <a:latin typeface="Roboto Cn" pitchFamily="2" charset="0"/>
              <a:ea typeface="Roboto Cn" pitchFamily="2" charset="0"/>
              <a:cs typeface="Helvetica Neue" panose="02000503000000020004" pitchFamily="2" charset="0"/>
            </a:endParaRPr>
          </a:p>
          <a:p>
            <a:pPr marL="58738"/>
            <a:r>
              <a:rPr lang="en-US" sz="1600" b="1" dirty="0">
                <a:solidFill>
                  <a:schemeClr val="accent4"/>
                </a:solidFill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QUESTION BANK </a:t>
            </a:r>
          </a:p>
          <a:p>
            <a:pPr marL="58738"/>
            <a:r>
              <a:rPr lang="en-US" sz="1200" b="1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Additional Qs to guide discussion</a:t>
            </a:r>
          </a:p>
          <a:p>
            <a:endParaRPr lang="en-US" sz="1100" dirty="0">
              <a:latin typeface="Roboto Cn" pitchFamily="2" charset="0"/>
              <a:ea typeface="Roboto Cn" pitchFamily="2" charset="0"/>
              <a:cs typeface="Helvetica Neue" panose="02000503000000020004" pitchFamily="2" charset="0"/>
            </a:endParaRPr>
          </a:p>
          <a:p>
            <a:pPr marL="221615" indent="-221615">
              <a:buFont typeface="+mj-lt"/>
              <a:buAutoNum type="arabicPeriod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What were our key objectives, and how did we define success?</a:t>
            </a:r>
          </a:p>
          <a:p>
            <a:pPr marL="221615" indent="-221615">
              <a:buFont typeface="+mj-lt"/>
              <a:buAutoNum type="arabicPeriod"/>
            </a:pPr>
            <a:endParaRPr lang="en-US" sz="1100" dirty="0">
              <a:latin typeface="Roboto Cn" pitchFamily="2" charset="0"/>
              <a:ea typeface="Roboto Cn" pitchFamily="2" charset="0"/>
              <a:cs typeface="Helvetica Neue" panose="02000503000000020004" pitchFamily="2" charset="0"/>
            </a:endParaRPr>
          </a:p>
          <a:p>
            <a:pPr marL="221615" indent="-221615">
              <a:buFont typeface="+mj-lt"/>
              <a:buAutoNum type="arabicPeriod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What actually happened (brief timeline), and where did we deviate from the plan?</a:t>
            </a:r>
          </a:p>
          <a:p>
            <a:pPr marL="221615" indent="-221615">
              <a:buFont typeface="+mj-lt"/>
              <a:buAutoNum type="arabicPeriod"/>
            </a:pPr>
            <a:endParaRPr lang="en-US" sz="1100" dirty="0">
              <a:latin typeface="Roboto Cn" pitchFamily="2" charset="0"/>
              <a:ea typeface="Roboto Cn" pitchFamily="2" charset="0"/>
              <a:cs typeface="Helvetica Neue" panose="02000503000000020004" pitchFamily="2" charset="0"/>
            </a:endParaRPr>
          </a:p>
          <a:p>
            <a:pPr marL="221615" indent="-221615">
              <a:buFont typeface="+mj-lt"/>
              <a:buAutoNum type="arabicPeriod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What results did we achieve versus what we expected, i.e. what evidence/feedback do we have?</a:t>
            </a:r>
          </a:p>
          <a:p>
            <a:pPr marL="221615" indent="-221615">
              <a:buFont typeface="+mj-lt"/>
              <a:buAutoNum type="arabicPeriod"/>
            </a:pPr>
            <a:endParaRPr lang="en-US" sz="1100" dirty="0">
              <a:latin typeface="Roboto Cn" pitchFamily="2" charset="0"/>
              <a:ea typeface="Roboto Cn" pitchFamily="2" charset="0"/>
              <a:cs typeface="Helvetica Neue" panose="02000503000000020004" pitchFamily="2" charset="0"/>
            </a:endParaRPr>
          </a:p>
          <a:p>
            <a:pPr marL="221615" indent="-221615">
              <a:buFont typeface="+mj-lt"/>
              <a:buAutoNum type="arabicPeriod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What worked well that we should repeat next time?</a:t>
            </a:r>
          </a:p>
          <a:p>
            <a:pPr marL="221615" indent="-221615">
              <a:buFont typeface="+mj-lt"/>
              <a:buAutoNum type="arabicPeriod"/>
            </a:pPr>
            <a:endParaRPr lang="en-US" sz="1100" dirty="0">
              <a:latin typeface="Roboto Cn" pitchFamily="2" charset="0"/>
              <a:ea typeface="Roboto Cn" pitchFamily="2" charset="0"/>
              <a:cs typeface="Helvetica Neue" panose="02000503000000020004" pitchFamily="2" charset="0"/>
            </a:endParaRPr>
          </a:p>
          <a:p>
            <a:pPr marL="221615" indent="-221615">
              <a:buFont typeface="+mj-lt"/>
              <a:buAutoNum type="arabicPeriod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What didn’t work well, i.e. biggest points of friction, delays, or rework?</a:t>
            </a:r>
          </a:p>
          <a:p>
            <a:pPr marL="221615" indent="-221615">
              <a:buFont typeface="+mj-lt"/>
              <a:buAutoNum type="arabicPeriod"/>
            </a:pPr>
            <a:endParaRPr lang="en-US" sz="1100" dirty="0">
              <a:latin typeface="Roboto Cn" pitchFamily="2" charset="0"/>
              <a:ea typeface="Roboto Cn" pitchFamily="2" charset="0"/>
              <a:cs typeface="Helvetica Neue" panose="02000503000000020004" pitchFamily="2" charset="0"/>
            </a:endParaRPr>
          </a:p>
          <a:p>
            <a:pPr marL="221615" indent="-221615">
              <a:buFont typeface="+mj-lt"/>
              <a:buAutoNum type="arabicPeriod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What were the root causes of the biggest issues, not just symptoms?</a:t>
            </a:r>
          </a:p>
          <a:p>
            <a:pPr marL="221615" indent="-221615">
              <a:buFont typeface="+mj-lt"/>
              <a:buAutoNum type="arabicPeriod"/>
            </a:pPr>
            <a:endParaRPr lang="en-US" sz="1100" dirty="0">
              <a:latin typeface="Roboto Cn" pitchFamily="2" charset="0"/>
              <a:ea typeface="Roboto Cn" pitchFamily="2" charset="0"/>
              <a:cs typeface="Helvetica Neue" panose="02000503000000020004" pitchFamily="2" charset="0"/>
            </a:endParaRPr>
          </a:p>
          <a:p>
            <a:pPr marL="221615" indent="-221615">
              <a:buFont typeface="+mj-lt"/>
              <a:buAutoNum type="arabicPeriod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What were the key decision points, and were decision rights/ownership clear?</a:t>
            </a:r>
          </a:p>
          <a:p>
            <a:pPr marL="221615" indent="-221615">
              <a:buFont typeface="+mj-lt"/>
              <a:buAutoNum type="arabicPeriod"/>
            </a:pPr>
            <a:endParaRPr lang="en-US" sz="1100" dirty="0">
              <a:latin typeface="Roboto Cn" pitchFamily="2" charset="0"/>
              <a:ea typeface="Roboto Cn" pitchFamily="2" charset="0"/>
              <a:cs typeface="Helvetica Neue" panose="02000503000000020004" pitchFamily="2" charset="0"/>
            </a:endParaRPr>
          </a:p>
          <a:p>
            <a:pPr marL="221615" indent="-221615">
              <a:buFont typeface="+mj-lt"/>
              <a:buAutoNum type="arabicPeriod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Where did communication or alignment break down (team or stakeholders), and what would fix it?</a:t>
            </a:r>
          </a:p>
          <a:p>
            <a:pPr marL="221615" indent="-221615">
              <a:buFont typeface="+mj-lt"/>
              <a:buAutoNum type="arabicPeriod"/>
            </a:pPr>
            <a:endParaRPr lang="en-US" sz="1100" dirty="0">
              <a:latin typeface="Roboto Cn" pitchFamily="2" charset="0"/>
              <a:ea typeface="Roboto Cn" pitchFamily="2" charset="0"/>
              <a:cs typeface="Helvetica Neue" panose="02000503000000020004" pitchFamily="2" charset="0"/>
            </a:endParaRPr>
          </a:p>
          <a:p>
            <a:pPr marL="221615" indent="-221615">
              <a:buFont typeface="+mj-lt"/>
              <a:buAutoNum type="arabicPeriod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What are the top 3 changes that would most improve outcomes next time (within our control)?</a:t>
            </a:r>
          </a:p>
          <a:p>
            <a:pPr marL="221615" indent="-221615">
              <a:buFont typeface="+mj-lt"/>
              <a:buAutoNum type="arabicPeriod"/>
            </a:pPr>
            <a:endParaRPr lang="en-US" sz="1100" dirty="0">
              <a:latin typeface="Roboto Cn" pitchFamily="2" charset="0"/>
              <a:ea typeface="Roboto Cn" pitchFamily="2" charset="0"/>
              <a:cs typeface="Helvetica Neue" panose="02000503000000020004" pitchFamily="2" charset="0"/>
            </a:endParaRPr>
          </a:p>
          <a:p>
            <a:pPr marL="221615" indent="-221615">
              <a:buFont typeface="+mj-lt"/>
              <a:buAutoNum type="arabicPeriod"/>
            </a:pP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For each action: who owns it,</a:t>
            </a:r>
            <a:b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</a:b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what’s the next step, and when</a:t>
            </a:r>
            <a:b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</a:br>
            <a:r>
              <a:rPr lang="en-US" sz="1100" dirty="0">
                <a:latin typeface="Roboto Cn" pitchFamily="2" charset="0"/>
                <a:ea typeface="Roboto Cn" pitchFamily="2" charset="0"/>
                <a:cs typeface="Helvetica Neue" panose="02000503000000020004" pitchFamily="2" charset="0"/>
              </a:rPr>
              <a:t>will we review progress?</a:t>
            </a:r>
            <a:endParaRPr lang="en-US" sz="906" dirty="0">
              <a:latin typeface="Roboto Cn" pitchFamily="2" charset="0"/>
              <a:ea typeface="Roboto Cn" pitchFamily="2" charset="0"/>
              <a:cs typeface="Helvetica Neue" panose="02000503000000020004" pitchFamily="2" charset="0"/>
            </a:endParaRPr>
          </a:p>
          <a:p>
            <a:endParaRPr lang="en-US" sz="906" dirty="0">
              <a:latin typeface="Roboto Cn" pitchFamily="2" charset="0"/>
              <a:ea typeface="Roboto Cn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13327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2">
      <a:dk1>
        <a:srgbClr val="000000"/>
      </a:dk1>
      <a:lt1>
        <a:srgbClr val="FFFFFF"/>
      </a:lt1>
      <a:dk2>
        <a:srgbClr val="0B2338"/>
      </a:dk2>
      <a:lt2>
        <a:srgbClr val="E7E6E6"/>
      </a:lt2>
      <a:accent1>
        <a:srgbClr val="E51D3E"/>
      </a:accent1>
      <a:accent2>
        <a:srgbClr val="ED7D31"/>
      </a:accent2>
      <a:accent3>
        <a:srgbClr val="78C044"/>
      </a:accent3>
      <a:accent4>
        <a:srgbClr val="0DA8D9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94E99C172A24489941E5861361F779" ma:contentTypeVersion="8" ma:contentTypeDescription="Create a new document." ma:contentTypeScope="" ma:versionID="771431e25d0fe5f94154fb889c3e9476">
  <xsd:schema xmlns:xsd="http://www.w3.org/2001/XMLSchema" xmlns:xs="http://www.w3.org/2001/XMLSchema" xmlns:p="http://schemas.microsoft.com/office/2006/metadata/properties" xmlns:ns2="754fbc98-762c-4a90-9774-edf41ff53b67" targetNamespace="http://schemas.microsoft.com/office/2006/metadata/properties" ma:root="true" ma:fieldsID="aec298c6dc5a8bb722e4e4f30310d181" ns2:_="">
    <xsd:import namespace="754fbc98-762c-4a90-9774-edf41ff53b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4fbc98-762c-4a90-9774-edf41ff53b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7E9386B-B9D4-4DD2-A9A2-BB4405422051}">
  <ds:schemaRefs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purl.org/dc/terms/"/>
    <ds:schemaRef ds:uri="754fbc98-762c-4a90-9774-edf41ff53b67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6F09A9B2-11C0-4F68-986A-02670966B3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4fbc98-762c-4a90-9774-edf41ff53b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516BBB1-1D72-424A-B5A0-2681626E672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47402</TotalTime>
  <Words>752</Words>
  <Application>Microsoft Macintosh PowerPoint</Application>
  <PresentationFormat>Custom</PresentationFormat>
  <Paragraphs>81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Roboto Condensed</vt:lpstr>
      <vt:lpstr>Calibri</vt:lpstr>
      <vt:lpstr>Arial</vt:lpstr>
      <vt:lpstr>Roboto Cn</vt:lpstr>
      <vt:lpstr>1_Office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ITK Worksheet Updates</dc:title>
  <dc:creator>Moonisha Rahman</dc:creator>
  <cp:lastModifiedBy>Rachel G Warshawsky</cp:lastModifiedBy>
  <cp:revision>245</cp:revision>
  <dcterms:created xsi:type="dcterms:W3CDTF">2021-02-16T17:30:35Z</dcterms:created>
  <dcterms:modified xsi:type="dcterms:W3CDTF">2026-05-27T20:53:34Z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0x0101009894E99C172A24489941E5861361F779</vt:lpwstr>
  </property>
</Properties>
</file>