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6" r:id="rId5"/>
    <p:sldId id="256" r:id="rId6"/>
    <p:sldId id="258" r:id="rId7"/>
    <p:sldId id="259" r:id="rId8"/>
    <p:sldId id="262" r:id="rId9"/>
    <p:sldId id="260" r:id="rId10"/>
    <p:sldId id="263" r:id="rId11"/>
    <p:sldId id="261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78098" autoAdjust="0"/>
  </p:normalViewPr>
  <p:slideViewPr>
    <p:cSldViewPr snapToGrid="0">
      <p:cViewPr varScale="1">
        <p:scale>
          <a:sx n="72" d="100"/>
          <a:sy n="72" d="100"/>
        </p:scale>
        <p:origin x="102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055D4-E318-41A8-BD4C-B5B0CC30818B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0DD28-EBFE-47F7-8422-B67BA5D61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2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TRIZ Prism is a four-step problem-solving approach borrowed from TRIZ (aka the Theory of Inventive Problem Solving).</a:t>
            </a:r>
          </a:p>
          <a:p>
            <a:endParaRPr lang="en-US" dirty="0"/>
          </a:p>
          <a:p>
            <a:r>
              <a:rPr lang="en-US" dirty="0"/>
              <a:t>Step one is to identify a specific problem you are working 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0DD28-EBFE-47F7-8422-B67BA5D618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65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example, this was a real problem I worked on in the early 2000’s.</a:t>
            </a:r>
          </a:p>
          <a:p>
            <a:endParaRPr lang="en-US" dirty="0"/>
          </a:p>
          <a:p>
            <a:r>
              <a:rPr lang="en-US" dirty="0"/>
              <a:t>It was REALLY hard.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0DD28-EBFE-47F7-8422-B67BA5D618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00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Often, the specifics of a problem make it difficult to imagine solutions.</a:t>
            </a:r>
          </a:p>
          <a:p>
            <a:endParaRPr lang="en-US" dirty="0"/>
          </a:p>
          <a:p>
            <a:r>
              <a:rPr lang="en-US" dirty="0"/>
              <a:t>So the next step is to rephrase the specifics of your problem into general terms.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0DD28-EBFE-47F7-8422-B67BA5D618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74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example, instead of talking about specific satellite image files and limited </a:t>
            </a:r>
            <a:r>
              <a:rPr lang="en-US" dirty="0" err="1"/>
              <a:t>comms</a:t>
            </a:r>
            <a:r>
              <a:rPr lang="en-US" dirty="0"/>
              <a:t> pipes, we talked about moving Something Big through Something Small.</a:t>
            </a:r>
          </a:p>
          <a:p>
            <a:endParaRPr lang="en-US" dirty="0"/>
          </a:p>
          <a:p>
            <a:r>
              <a:rPr lang="en-US" dirty="0"/>
              <a:t>Turning our specific problem into a general problem statement helped open the aperture and moved us into an “open mode” where we could imagine a wider range of possible solutions.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0DD28-EBFE-47F7-8422-B67BA5D618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15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 leads to Step 3: make a list of typical solutions to “that type of problem.”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0DD28-EBFE-47F7-8422-B67BA5D618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18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how do we push a Something Big through Something Small? How can we get an elephant through a soda straw?</a:t>
            </a:r>
          </a:p>
          <a:p>
            <a:endParaRPr lang="en-US" dirty="0"/>
          </a:p>
          <a:p>
            <a:r>
              <a:rPr lang="en-US" dirty="0"/>
              <a:t>Smaller elephants? Larger straws? Divide the elephant into pieces? Use more than one straw?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0DD28-EBFE-47F7-8422-B67BA5D618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0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fourth step is to translate those general solutions back into the specific terms of the problem we’re working 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0DD28-EBFE-47F7-8422-B67BA5D618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44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our case, we converted elephants back into satellite image files, and soda straws back into communication pathways.</a:t>
            </a:r>
          </a:p>
          <a:p>
            <a:endParaRPr lang="en-US" dirty="0"/>
          </a:p>
          <a:p>
            <a:r>
              <a:rPr lang="en-US" dirty="0"/>
              <a:t>It turns out the deployed troops didn’t need the whole elephant. They just needed part of the elephant.  So we figured out a way to let them request a small image chip they could download quickly.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0DD28-EBFE-47F7-8422-B67BA5D618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15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here it is, all on </a:t>
            </a:r>
            <a:r>
              <a:rPr lang="en-US"/>
              <a:t>a single chart…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0DD28-EBFE-47F7-8422-B67BA5D618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8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E1AB4-B490-4F68-8756-20044393D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443D1C-51A2-4FA4-BF11-7A9990E13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4AF1-1D86-4601-92E5-A95F463B5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F44-FC64-4663-829B-D03456B8C3BE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7DE66-CE25-469C-8BF5-32D21DA30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E1576-4F14-43FC-B651-A4BCE7E3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0DF6-5A64-4B9C-975B-06A89492E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91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A6CCA-1D58-4A9D-9861-3783458BE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66A83-8333-4F61-9F8A-71056B63F2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14008-3468-4D66-8B04-AE4321159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F44-FC64-4663-829B-D03456B8C3BE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2C356-8D77-4D03-A0AD-CBE9D8245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FDFCF-15AE-4857-91DC-6A7BA5227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0DF6-5A64-4B9C-975B-06A89492E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C187C1-7903-4975-B89A-412679651C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10657C-BB49-4551-A248-630EB7A3E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CBBD4-96DE-42BE-A434-CD316708A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F44-FC64-4663-829B-D03456B8C3BE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ECDE2-A364-496D-B530-03976000C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1C540-C15A-469E-B6A5-138937810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0DF6-5A64-4B9C-975B-06A89492E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3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E9123-0977-4903-A7F4-C3D302063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4F165-961B-4E57-8A72-786D7EFAC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A38D0-968E-44D0-A5C7-99FE020CF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F44-FC64-4663-829B-D03456B8C3BE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BFDA7-6963-4E11-8A0A-84A38238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816AB-C78E-49DC-A816-043436C7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0DF6-5A64-4B9C-975B-06A89492E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2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080F5-A5D3-4B63-B4C2-2A401422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5BEDF-632A-4E75-BE41-E83BE2AC3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EE638-966E-4692-A197-BE2E1AC7B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F44-FC64-4663-829B-D03456B8C3BE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ADEFD-0F28-4A30-AA45-BC15B7919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83FD8-5D25-4F04-89C0-9202C3D00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0DF6-5A64-4B9C-975B-06A89492E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9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82A57-1E23-4F94-A744-842E50B2E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D0720-B8CB-452B-98D0-95F9C0C446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CC5A4D-7D29-4743-AC25-57689BA51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1088C-B9CB-4F23-BA70-6225AEF54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F44-FC64-4663-829B-D03456B8C3BE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7DB5E-D3DD-4464-B79E-66F1F1A7A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184B5-F276-4F3F-9CAF-DEF57E42B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0DF6-5A64-4B9C-975B-06A89492E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6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F3302-A0D6-4776-AD6A-3562CE54C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B1AB7-5C0A-4B32-AE06-4B8E2E8C5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1A144-2B97-4BF9-AD34-AA7FD2A58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860A-459C-495F-B393-C75147E76B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A7D537-2122-4E49-960A-36373CF42C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1DD9F3-8A7D-4B20-8A23-54F9E85FA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F44-FC64-4663-829B-D03456B8C3BE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D0A8E9-B175-4124-B0F7-6E5F4025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6DF556-0DC4-434D-953E-8050B132C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0DF6-5A64-4B9C-975B-06A89492E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0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1AF45-D3D0-4D11-B73A-42E37FAA6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6E2954-5995-41BF-B4E6-E30507A0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F44-FC64-4663-829B-D03456B8C3BE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253DF8-9BF9-4DD4-BABF-0E92F8EB8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F02B27-D138-4B6E-95F9-63EDCC7E8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0DF6-5A64-4B9C-975B-06A89492E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9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F4723F-DFE5-4794-A95D-A35F88971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F44-FC64-4663-829B-D03456B8C3BE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E78347-DAE4-4605-9764-1A10AD00D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D1F0D-6684-4CB8-83C3-076A80A82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0DF6-5A64-4B9C-975B-06A89492E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5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35672-F445-48DD-9803-06F5A1E81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7D9B8-4F42-43F5-8AF1-CE66656B8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4F9BF-45C3-4313-97D6-25A8DC21E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2B0DD-1479-4D60-A87A-577A523AD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F44-FC64-4663-829B-D03456B8C3BE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D36A0E-5749-4CDE-9D1B-4E8932A99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C46BD-5B1E-4944-BA56-A0841483A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0DF6-5A64-4B9C-975B-06A89492E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3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2B97C-7EF2-4353-A36B-C0E91DFA0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94E757-BC4F-4A17-B0E6-5DCAF11436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70F12-B071-4564-8A9B-DE295D2A8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52606-6BAD-4E42-8F8D-7549D8184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F44-FC64-4663-829B-D03456B8C3BE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83DB9-227F-41A8-8609-AED165614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82AF0-966D-40DC-B80D-E5ABFC8EE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0DF6-5A64-4B9C-975B-06A89492E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00CFAB-9F27-49B9-B46C-FEE776E4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AA072-90C3-4192-899E-95CF2663F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77A5D-A101-4511-AF65-3FC1A1079D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3AF44-FC64-4663-829B-D03456B8C3BE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54CEA-777B-4D72-AD42-667EEFBEA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7E840-5611-43F7-9EEF-45C20FCA9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B0DF6-5A64-4B9C-975B-06A89492E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2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127512-A97A-32E1-1B06-7B988AA79D03}"/>
              </a:ext>
            </a:extLst>
          </p:cNvPr>
          <p:cNvSpPr txBox="1"/>
          <p:nvPr/>
        </p:nvSpPr>
        <p:spPr>
          <a:xfrm>
            <a:off x="7300343" y="5993283"/>
            <a:ext cx="47638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i="0" dirty="0">
                <a:effectLst/>
                <a:latin typeface="Verdana" panose="020B0604030504040204" pitchFamily="34" charset="0"/>
              </a:rPr>
              <a:t>©2024 The MITRE Corporation. ALL RIGHTS RESERVED</a:t>
            </a:r>
            <a:br>
              <a:rPr lang="en-US" sz="1050" dirty="0"/>
            </a:br>
            <a:r>
              <a:rPr lang="en-US" sz="1050" b="0" i="0" dirty="0">
                <a:effectLst/>
                <a:latin typeface="Verdana" panose="020B0604030504040204" pitchFamily="34" charset="0"/>
              </a:rPr>
              <a:t>Approved for public release. Distribution unlimited 24-02352-4</a:t>
            </a:r>
            <a:endParaRPr lang="en-US" sz="10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34F1D0-BAF8-4DBB-D563-DE97E8CC9951}"/>
              </a:ext>
            </a:extLst>
          </p:cNvPr>
          <p:cNvSpPr txBox="1"/>
          <p:nvPr/>
        </p:nvSpPr>
        <p:spPr>
          <a:xfrm>
            <a:off x="9242997" y="6496246"/>
            <a:ext cx="29490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effectLst/>
                <a:latin typeface="Source Sans Pro" panose="020B0503030403020204" pitchFamily="34" charset="0"/>
              </a:rPr>
              <a:t>This work is licensed under CC BY-SA 4.0.</a:t>
            </a:r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A9AE9F-210B-A1A6-D2E5-8DC5FC0EC27C}"/>
              </a:ext>
            </a:extLst>
          </p:cNvPr>
          <p:cNvSpPr txBox="1"/>
          <p:nvPr/>
        </p:nvSpPr>
        <p:spPr>
          <a:xfrm>
            <a:off x="1913860" y="1913860"/>
            <a:ext cx="603062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/>
              <a:t>TRIZ Prism</a:t>
            </a:r>
          </a:p>
          <a:p>
            <a:r>
              <a:rPr lang="en-US" sz="8800" b="1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978302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87E3DBD-2F6F-4E30-BADD-44B0D50F1D8F}"/>
              </a:ext>
            </a:extLst>
          </p:cNvPr>
          <p:cNvGrpSpPr/>
          <p:nvPr/>
        </p:nvGrpSpPr>
        <p:grpSpPr>
          <a:xfrm>
            <a:off x="3086101" y="905607"/>
            <a:ext cx="5732584" cy="5732584"/>
            <a:chOff x="3068516" y="395654"/>
            <a:chExt cx="5732584" cy="57325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EE5DAB-6A76-46A0-AC81-05983DC13C33}"/>
                </a:ext>
              </a:extLst>
            </p:cNvPr>
            <p:cNvSpPr/>
            <p:nvPr/>
          </p:nvSpPr>
          <p:spPr>
            <a:xfrm>
              <a:off x="3068516" y="395654"/>
              <a:ext cx="2866292" cy="286629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7336E83-3477-4F24-8B4E-79672173EF90}"/>
                </a:ext>
              </a:extLst>
            </p:cNvPr>
            <p:cNvSpPr/>
            <p:nvPr/>
          </p:nvSpPr>
          <p:spPr>
            <a:xfrm>
              <a:off x="3068516" y="3261946"/>
              <a:ext cx="2866292" cy="286629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459BE2-09D2-4E16-B844-87EDE1D44EEF}"/>
                </a:ext>
              </a:extLst>
            </p:cNvPr>
            <p:cNvSpPr/>
            <p:nvPr/>
          </p:nvSpPr>
          <p:spPr>
            <a:xfrm>
              <a:off x="5934808" y="395654"/>
              <a:ext cx="2866292" cy="286629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B83367-584A-4355-91A5-D8D3A2815D7C}"/>
                </a:ext>
              </a:extLst>
            </p:cNvPr>
            <p:cNvSpPr/>
            <p:nvPr/>
          </p:nvSpPr>
          <p:spPr>
            <a:xfrm>
              <a:off x="5934808" y="3261946"/>
              <a:ext cx="2866292" cy="286629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E04018-701A-4C45-A788-5E4EF8BF8263}"/>
              </a:ext>
            </a:extLst>
          </p:cNvPr>
          <p:cNvCxnSpPr/>
          <p:nvPr/>
        </p:nvCxnSpPr>
        <p:spPr>
          <a:xfrm>
            <a:off x="5926016" y="3771899"/>
            <a:ext cx="0" cy="286629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5748A9-71EE-4912-9C6B-86920EDE73CF}"/>
              </a:ext>
            </a:extLst>
          </p:cNvPr>
          <p:cNvCxnSpPr/>
          <p:nvPr/>
        </p:nvCxnSpPr>
        <p:spPr>
          <a:xfrm>
            <a:off x="6016870" y="3771899"/>
            <a:ext cx="0" cy="286629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819B7FF-6C02-4005-954D-AFEABF53D891}"/>
              </a:ext>
            </a:extLst>
          </p:cNvPr>
          <p:cNvSpPr/>
          <p:nvPr/>
        </p:nvSpPr>
        <p:spPr>
          <a:xfrm rot="16200000">
            <a:off x="5047691" y="3445818"/>
            <a:ext cx="872900" cy="490789"/>
          </a:xfrm>
          <a:prstGeom prst="rightArrow">
            <a:avLst>
              <a:gd name="adj1" fmla="val 50000"/>
              <a:gd name="adj2" fmla="val 7866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7D91A1-9ED7-49CE-8B44-6674AB3C2C6A}"/>
              </a:ext>
            </a:extLst>
          </p:cNvPr>
          <p:cNvSpPr txBox="1"/>
          <p:nvPr/>
        </p:nvSpPr>
        <p:spPr>
          <a:xfrm>
            <a:off x="3121202" y="5975483"/>
            <a:ext cx="123925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1) SPECIFIC</a:t>
            </a:r>
          </a:p>
          <a:p>
            <a:r>
              <a:rPr lang="en-US" b="1" dirty="0"/>
              <a:t>PROBLEM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A50DEA-8705-48E0-B596-F7600C38A5C8}"/>
              </a:ext>
            </a:extLst>
          </p:cNvPr>
          <p:cNvSpPr txBox="1"/>
          <p:nvPr/>
        </p:nvSpPr>
        <p:spPr>
          <a:xfrm>
            <a:off x="7553058" y="5952411"/>
            <a:ext cx="123925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4) SPECIFIC</a:t>
            </a:r>
          </a:p>
          <a:p>
            <a:r>
              <a:rPr lang="en-US" b="1" dirty="0"/>
              <a:t>SOLUTION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A14913-8433-448B-A9E2-71101A3963EB}"/>
              </a:ext>
            </a:extLst>
          </p:cNvPr>
          <p:cNvSpPr txBox="1"/>
          <p:nvPr/>
        </p:nvSpPr>
        <p:spPr>
          <a:xfrm>
            <a:off x="3128145" y="949255"/>
            <a:ext cx="131799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2) GENERAL</a:t>
            </a:r>
          </a:p>
          <a:p>
            <a:r>
              <a:rPr lang="en-US" b="1" dirty="0"/>
              <a:t>PROBLEM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6AA491-060D-4354-96CD-23DF0AACB8E2}"/>
              </a:ext>
            </a:extLst>
          </p:cNvPr>
          <p:cNvSpPr txBox="1"/>
          <p:nvPr/>
        </p:nvSpPr>
        <p:spPr>
          <a:xfrm>
            <a:off x="631133" y="4270736"/>
            <a:ext cx="2417884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This </a:t>
            </a:r>
            <a:r>
              <a:rPr lang="en-US" b="1" i="1" dirty="0"/>
              <a:t>satellite image file </a:t>
            </a:r>
            <a:r>
              <a:rPr lang="en-US" i="1" dirty="0"/>
              <a:t>is too large to send to a </a:t>
            </a:r>
            <a:r>
              <a:rPr lang="en-US" b="1" i="1" dirty="0"/>
              <a:t>special operations soldier in Afghanistan </a:t>
            </a:r>
            <a:r>
              <a:rPr lang="en-US" i="1" dirty="0"/>
              <a:t>using the very </a:t>
            </a:r>
            <a:r>
              <a:rPr lang="en-US" b="1" i="1" dirty="0"/>
              <a:t>limited bandwidth</a:t>
            </a:r>
            <a:r>
              <a:rPr lang="en-US" i="1" dirty="0"/>
              <a:t> available.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A5CA400-3824-4DFF-A0A3-6EFA7749C0D6}"/>
              </a:ext>
            </a:extLst>
          </p:cNvPr>
          <p:cNvSpPr txBox="1"/>
          <p:nvPr/>
        </p:nvSpPr>
        <p:spPr>
          <a:xfrm>
            <a:off x="631133" y="1506250"/>
            <a:ext cx="241788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This </a:t>
            </a:r>
            <a:r>
              <a:rPr lang="en-US" b="1" i="1" dirty="0"/>
              <a:t>large object </a:t>
            </a:r>
            <a:r>
              <a:rPr lang="en-US" i="1" dirty="0"/>
              <a:t>does not fit through this </a:t>
            </a:r>
            <a:r>
              <a:rPr lang="en-US" b="1" i="1" dirty="0"/>
              <a:t>small aperture.</a:t>
            </a:r>
            <a:endParaRPr lang="en-US" i="1" dirty="0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3080ACE0-68EE-44EF-A94C-B62CB49C6186}"/>
              </a:ext>
            </a:extLst>
          </p:cNvPr>
          <p:cNvSpPr/>
          <p:nvPr/>
        </p:nvSpPr>
        <p:spPr>
          <a:xfrm rot="5400000">
            <a:off x="6022205" y="3578332"/>
            <a:ext cx="872900" cy="490789"/>
          </a:xfrm>
          <a:prstGeom prst="rightArrow">
            <a:avLst>
              <a:gd name="adj1" fmla="val 50000"/>
              <a:gd name="adj2" fmla="val 7866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824074FB-FC61-461B-AF9A-5F28FF30DBB6}"/>
              </a:ext>
            </a:extLst>
          </p:cNvPr>
          <p:cNvSpPr/>
          <p:nvPr/>
        </p:nvSpPr>
        <p:spPr>
          <a:xfrm>
            <a:off x="5585756" y="2866789"/>
            <a:ext cx="872900" cy="490789"/>
          </a:xfrm>
          <a:prstGeom prst="rightArrow">
            <a:avLst>
              <a:gd name="adj1" fmla="val 50000"/>
              <a:gd name="adj2" fmla="val 7866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92D5EB6-227B-43E7-802F-E17B912568E9}"/>
              </a:ext>
            </a:extLst>
          </p:cNvPr>
          <p:cNvSpPr txBox="1"/>
          <p:nvPr/>
        </p:nvSpPr>
        <p:spPr>
          <a:xfrm>
            <a:off x="8854967" y="4238357"/>
            <a:ext cx="302455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Allow soldier to request </a:t>
            </a:r>
            <a:r>
              <a:rPr lang="en-US" b="1" i="1" dirty="0"/>
              <a:t>small</a:t>
            </a:r>
            <a:r>
              <a:rPr lang="en-US" i="1" dirty="0"/>
              <a:t> </a:t>
            </a:r>
            <a:r>
              <a:rPr lang="en-US" b="1" i="1" dirty="0"/>
              <a:t>image chips of specific areas</a:t>
            </a:r>
            <a:r>
              <a:rPr lang="en-US" i="1" dirty="0"/>
              <a:t> rather than entire satellite image.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99CAF75-944B-4CA7-97A8-07C89735A077}"/>
              </a:ext>
            </a:extLst>
          </p:cNvPr>
          <p:cNvSpPr txBox="1"/>
          <p:nvPr/>
        </p:nvSpPr>
        <p:spPr>
          <a:xfrm>
            <a:off x="4466605" y="-26315"/>
            <a:ext cx="3100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/>
              <a:t>TRIZ PRISM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193D0417-3FFB-43C7-9CDE-4EA01D1AB4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A3A2A0"/>
              </a:clrFrom>
              <a:clrTo>
                <a:srgbClr val="A3A2A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6"/>
          <a:stretch/>
        </p:blipFill>
        <p:spPr>
          <a:xfrm>
            <a:off x="3352965" y="1549709"/>
            <a:ext cx="2131176" cy="174851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3211246-830F-426D-9D36-B970EF7F57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9F9E9A"/>
              </a:clrFrom>
              <a:clrTo>
                <a:srgbClr val="9F9E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3" b="7746"/>
          <a:stretch/>
        </p:blipFill>
        <p:spPr>
          <a:xfrm>
            <a:off x="3473484" y="4260177"/>
            <a:ext cx="2091525" cy="162567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CCF6FBF-72F4-41ED-A7B3-046309ED38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9F9E9A"/>
              </a:clrFrom>
              <a:clrTo>
                <a:srgbClr val="9F9E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3" b="7746"/>
          <a:stretch/>
        </p:blipFill>
        <p:spPr>
          <a:xfrm>
            <a:off x="6552405" y="4260176"/>
            <a:ext cx="2091525" cy="162567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85C47B7-3BFA-40F5-B7FB-BA56F28086D1}"/>
              </a:ext>
            </a:extLst>
          </p:cNvPr>
          <p:cNvSpPr txBox="1"/>
          <p:nvPr/>
        </p:nvSpPr>
        <p:spPr>
          <a:xfrm>
            <a:off x="7382178" y="929325"/>
            <a:ext cx="141013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3) GENERAL</a:t>
            </a:r>
          </a:p>
          <a:p>
            <a:r>
              <a:rPr lang="en-US" b="1" dirty="0"/>
              <a:t>SOLUTION(s)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85B2E0D-0BE5-4C8B-933E-AC80AC37DC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A6A0A0"/>
              </a:clrFrom>
              <a:clrTo>
                <a:srgbClr val="A6A0A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4"/>
          <a:stretch/>
        </p:blipFill>
        <p:spPr>
          <a:xfrm>
            <a:off x="7153757" y="1786302"/>
            <a:ext cx="1622314" cy="127532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3AEC9DE-5A52-4F27-ABF3-49D1FA4DEB0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A39F9C"/>
              </a:clrFrom>
              <a:clrTo>
                <a:srgbClr val="A39F9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9" r="19945" b="11658"/>
          <a:stretch/>
        </p:blipFill>
        <p:spPr>
          <a:xfrm>
            <a:off x="6054952" y="926568"/>
            <a:ext cx="1192597" cy="131967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19CAE05-71AB-4727-BD20-FF8A8265A74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A3A2A0"/>
              </a:clrFrom>
              <a:clrTo>
                <a:srgbClr val="A3A2A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2" t="4447" r="15332" b="3267"/>
          <a:stretch/>
        </p:blipFill>
        <p:spPr>
          <a:xfrm>
            <a:off x="6573106" y="2707889"/>
            <a:ext cx="490171" cy="48790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41EFFFC9-A774-4DE6-BCA7-D547E608173B}"/>
              </a:ext>
            </a:extLst>
          </p:cNvPr>
          <p:cNvGrpSpPr/>
          <p:nvPr/>
        </p:nvGrpSpPr>
        <p:grpSpPr>
          <a:xfrm>
            <a:off x="7341816" y="2707889"/>
            <a:ext cx="641980" cy="1087728"/>
            <a:chOff x="10570965" y="3826017"/>
            <a:chExt cx="813745" cy="126867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2364F39-2C47-41F9-A6DD-4991FCD314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A3A2A0"/>
                </a:clrFrom>
                <a:clrTo>
                  <a:srgbClr val="A3A2A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15" t="37368" r="8586"/>
            <a:stretch/>
          </p:blipFill>
          <p:spPr>
            <a:xfrm>
              <a:off x="10760927" y="3891775"/>
              <a:ext cx="445266" cy="1095121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6C39821-399B-47E9-A52C-ED1BB3C9A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A3A2A0"/>
                </a:clrFrom>
                <a:clrTo>
                  <a:srgbClr val="A3A2A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15" t="37368" r="8586"/>
            <a:stretch/>
          </p:blipFill>
          <p:spPr>
            <a:xfrm>
              <a:off x="10570965" y="3999570"/>
              <a:ext cx="445266" cy="1095121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B4F8488-BA35-483D-B7A9-85AE27B767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A3A2A0"/>
                </a:clrFrom>
                <a:clrTo>
                  <a:srgbClr val="A3A2A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15" t="37368" r="8586"/>
            <a:stretch/>
          </p:blipFill>
          <p:spPr>
            <a:xfrm>
              <a:off x="10939444" y="3826017"/>
              <a:ext cx="445266" cy="1095121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0AEFA82C-CB12-445A-8A13-0D15154D24BD}"/>
              </a:ext>
            </a:extLst>
          </p:cNvPr>
          <p:cNvSpPr txBox="1"/>
          <p:nvPr/>
        </p:nvSpPr>
        <p:spPr>
          <a:xfrm>
            <a:off x="8853853" y="1542834"/>
            <a:ext cx="317189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Divide</a:t>
            </a:r>
            <a:r>
              <a:rPr lang="en-US" i="1" dirty="0"/>
              <a:t> large object into pieces.</a:t>
            </a:r>
          </a:p>
          <a:p>
            <a:r>
              <a:rPr lang="en-US" i="1" dirty="0"/>
              <a:t>Use </a:t>
            </a:r>
            <a:r>
              <a:rPr lang="en-US" b="1" i="1" dirty="0"/>
              <a:t>larger apertures</a:t>
            </a:r>
            <a:r>
              <a:rPr lang="en-US" i="1" dirty="0"/>
              <a:t>.</a:t>
            </a:r>
          </a:p>
          <a:p>
            <a:r>
              <a:rPr lang="en-US" i="1" dirty="0"/>
              <a:t>Use </a:t>
            </a:r>
            <a:r>
              <a:rPr lang="en-US" b="1" i="1" dirty="0"/>
              <a:t>smaller versions </a:t>
            </a:r>
            <a:r>
              <a:rPr lang="en-US" i="1" dirty="0"/>
              <a:t>of object.</a:t>
            </a:r>
          </a:p>
          <a:p>
            <a:r>
              <a:rPr lang="en-US" i="1" dirty="0"/>
              <a:t>Use </a:t>
            </a:r>
            <a:r>
              <a:rPr lang="en-US" b="1" i="1" dirty="0"/>
              <a:t>multiple apertures</a:t>
            </a:r>
            <a:r>
              <a:rPr lang="en-US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33254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87E3DBD-2F6F-4E30-BADD-44B0D50F1D8F}"/>
              </a:ext>
            </a:extLst>
          </p:cNvPr>
          <p:cNvGrpSpPr/>
          <p:nvPr/>
        </p:nvGrpSpPr>
        <p:grpSpPr>
          <a:xfrm>
            <a:off x="3086101" y="905607"/>
            <a:ext cx="5732584" cy="5732584"/>
            <a:chOff x="3068516" y="395654"/>
            <a:chExt cx="5732584" cy="57325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EE5DAB-6A76-46A0-AC81-05983DC13C33}"/>
                </a:ext>
              </a:extLst>
            </p:cNvPr>
            <p:cNvSpPr/>
            <p:nvPr/>
          </p:nvSpPr>
          <p:spPr>
            <a:xfrm>
              <a:off x="3068516" y="395654"/>
              <a:ext cx="2866292" cy="286629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7336E83-3477-4F24-8B4E-79672173EF90}"/>
                </a:ext>
              </a:extLst>
            </p:cNvPr>
            <p:cNvSpPr/>
            <p:nvPr/>
          </p:nvSpPr>
          <p:spPr>
            <a:xfrm>
              <a:off x="3068516" y="3261946"/>
              <a:ext cx="2866292" cy="286629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459BE2-09D2-4E16-B844-87EDE1D44EEF}"/>
                </a:ext>
              </a:extLst>
            </p:cNvPr>
            <p:cNvSpPr/>
            <p:nvPr/>
          </p:nvSpPr>
          <p:spPr>
            <a:xfrm>
              <a:off x="5934808" y="395654"/>
              <a:ext cx="2866292" cy="286629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B83367-584A-4355-91A5-D8D3A2815D7C}"/>
                </a:ext>
              </a:extLst>
            </p:cNvPr>
            <p:cNvSpPr/>
            <p:nvPr/>
          </p:nvSpPr>
          <p:spPr>
            <a:xfrm>
              <a:off x="5934808" y="3261946"/>
              <a:ext cx="2866292" cy="286629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E04018-701A-4C45-A788-5E4EF8BF8263}"/>
              </a:ext>
            </a:extLst>
          </p:cNvPr>
          <p:cNvCxnSpPr/>
          <p:nvPr/>
        </p:nvCxnSpPr>
        <p:spPr>
          <a:xfrm>
            <a:off x="5926016" y="3771899"/>
            <a:ext cx="0" cy="286629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5748A9-71EE-4912-9C6B-86920EDE73CF}"/>
              </a:ext>
            </a:extLst>
          </p:cNvPr>
          <p:cNvCxnSpPr/>
          <p:nvPr/>
        </p:nvCxnSpPr>
        <p:spPr>
          <a:xfrm>
            <a:off x="6016870" y="3771899"/>
            <a:ext cx="0" cy="286629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819B7FF-6C02-4005-954D-AFEABF53D891}"/>
              </a:ext>
            </a:extLst>
          </p:cNvPr>
          <p:cNvSpPr/>
          <p:nvPr/>
        </p:nvSpPr>
        <p:spPr>
          <a:xfrm rot="16200000">
            <a:off x="4082798" y="3425579"/>
            <a:ext cx="872900" cy="490789"/>
          </a:xfrm>
          <a:prstGeom prst="rightArrow">
            <a:avLst>
              <a:gd name="adj1" fmla="val 50000"/>
              <a:gd name="adj2" fmla="val 7866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7D91A1-9ED7-49CE-8B44-6674AB3C2C6A}"/>
              </a:ext>
            </a:extLst>
          </p:cNvPr>
          <p:cNvSpPr txBox="1"/>
          <p:nvPr/>
        </p:nvSpPr>
        <p:spPr>
          <a:xfrm>
            <a:off x="3968901" y="4881879"/>
            <a:ext cx="123925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1) SPECIFIC</a:t>
            </a:r>
          </a:p>
          <a:p>
            <a:r>
              <a:rPr lang="en-US" b="1" dirty="0"/>
              <a:t>PROBLEM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A50DEA-8705-48E0-B596-F7600C38A5C8}"/>
              </a:ext>
            </a:extLst>
          </p:cNvPr>
          <p:cNvSpPr txBox="1"/>
          <p:nvPr/>
        </p:nvSpPr>
        <p:spPr>
          <a:xfrm>
            <a:off x="6862069" y="4881878"/>
            <a:ext cx="123925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4) SPECIFIC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SOLUTION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A14913-8433-448B-A9E2-71101A3963EB}"/>
              </a:ext>
            </a:extLst>
          </p:cNvPr>
          <p:cNvSpPr txBox="1"/>
          <p:nvPr/>
        </p:nvSpPr>
        <p:spPr>
          <a:xfrm>
            <a:off x="3890161" y="2015587"/>
            <a:ext cx="131799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2) GENERAL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PROBLEM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65F249-D619-4E5F-85AC-CD5BE9A8F97E}"/>
              </a:ext>
            </a:extLst>
          </p:cNvPr>
          <p:cNvSpPr txBox="1"/>
          <p:nvPr/>
        </p:nvSpPr>
        <p:spPr>
          <a:xfrm>
            <a:off x="6862069" y="2015587"/>
            <a:ext cx="141013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3) GENERAL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SOLUTION(s)</a:t>
            </a: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3080ACE0-68EE-44EF-A94C-B62CB49C6186}"/>
              </a:ext>
            </a:extLst>
          </p:cNvPr>
          <p:cNvSpPr/>
          <p:nvPr/>
        </p:nvSpPr>
        <p:spPr>
          <a:xfrm rot="5400000">
            <a:off x="7190792" y="3601532"/>
            <a:ext cx="872900" cy="490789"/>
          </a:xfrm>
          <a:prstGeom prst="rightArrow">
            <a:avLst>
              <a:gd name="adj1" fmla="val 50000"/>
              <a:gd name="adj2" fmla="val 78663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824074FB-FC61-461B-AF9A-5F28FF30DBB6}"/>
              </a:ext>
            </a:extLst>
          </p:cNvPr>
          <p:cNvSpPr/>
          <p:nvPr/>
        </p:nvSpPr>
        <p:spPr>
          <a:xfrm>
            <a:off x="5575761" y="2096102"/>
            <a:ext cx="872900" cy="490789"/>
          </a:xfrm>
          <a:prstGeom prst="rightArrow">
            <a:avLst>
              <a:gd name="adj1" fmla="val 50000"/>
              <a:gd name="adj2" fmla="val 78663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99CAF75-944B-4CA7-97A8-07C89735A077}"/>
              </a:ext>
            </a:extLst>
          </p:cNvPr>
          <p:cNvSpPr txBox="1"/>
          <p:nvPr/>
        </p:nvSpPr>
        <p:spPr>
          <a:xfrm>
            <a:off x="4466605" y="-26315"/>
            <a:ext cx="3100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/>
              <a:t>TRIZ PRISM</a:t>
            </a:r>
          </a:p>
        </p:txBody>
      </p:sp>
    </p:spTree>
    <p:extLst>
      <p:ext uri="{BB962C8B-B14F-4D97-AF65-F5344CB8AC3E}">
        <p14:creationId xmlns:p14="http://schemas.microsoft.com/office/powerpoint/2010/main" val="2982335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87E3DBD-2F6F-4E30-BADD-44B0D50F1D8F}"/>
              </a:ext>
            </a:extLst>
          </p:cNvPr>
          <p:cNvGrpSpPr/>
          <p:nvPr/>
        </p:nvGrpSpPr>
        <p:grpSpPr>
          <a:xfrm>
            <a:off x="3086101" y="905607"/>
            <a:ext cx="5732584" cy="5732584"/>
            <a:chOff x="3068516" y="395654"/>
            <a:chExt cx="5732584" cy="57325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EE5DAB-6A76-46A0-AC81-05983DC13C33}"/>
                </a:ext>
              </a:extLst>
            </p:cNvPr>
            <p:cNvSpPr/>
            <p:nvPr/>
          </p:nvSpPr>
          <p:spPr>
            <a:xfrm>
              <a:off x="3068516" y="395654"/>
              <a:ext cx="2866292" cy="286629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7336E83-3477-4F24-8B4E-79672173EF90}"/>
                </a:ext>
              </a:extLst>
            </p:cNvPr>
            <p:cNvSpPr/>
            <p:nvPr/>
          </p:nvSpPr>
          <p:spPr>
            <a:xfrm>
              <a:off x="3068516" y="3261946"/>
              <a:ext cx="2866292" cy="286629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459BE2-09D2-4E16-B844-87EDE1D44EEF}"/>
                </a:ext>
              </a:extLst>
            </p:cNvPr>
            <p:cNvSpPr/>
            <p:nvPr/>
          </p:nvSpPr>
          <p:spPr>
            <a:xfrm>
              <a:off x="5934808" y="395654"/>
              <a:ext cx="2866292" cy="286629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B83367-584A-4355-91A5-D8D3A2815D7C}"/>
                </a:ext>
              </a:extLst>
            </p:cNvPr>
            <p:cNvSpPr/>
            <p:nvPr/>
          </p:nvSpPr>
          <p:spPr>
            <a:xfrm>
              <a:off x="5934808" y="3261946"/>
              <a:ext cx="2866292" cy="286629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E04018-701A-4C45-A788-5E4EF8BF8263}"/>
              </a:ext>
            </a:extLst>
          </p:cNvPr>
          <p:cNvCxnSpPr/>
          <p:nvPr/>
        </p:nvCxnSpPr>
        <p:spPr>
          <a:xfrm>
            <a:off x="5926016" y="3771899"/>
            <a:ext cx="0" cy="286629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5748A9-71EE-4912-9C6B-86920EDE73CF}"/>
              </a:ext>
            </a:extLst>
          </p:cNvPr>
          <p:cNvCxnSpPr/>
          <p:nvPr/>
        </p:nvCxnSpPr>
        <p:spPr>
          <a:xfrm>
            <a:off x="6016870" y="3771899"/>
            <a:ext cx="0" cy="286629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99CAF75-944B-4CA7-97A8-07C89735A077}"/>
              </a:ext>
            </a:extLst>
          </p:cNvPr>
          <p:cNvSpPr txBox="1"/>
          <p:nvPr/>
        </p:nvSpPr>
        <p:spPr>
          <a:xfrm>
            <a:off x="4466605" y="-26315"/>
            <a:ext cx="3100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/>
              <a:t>TRIZ PRISM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3F3DC6-02C4-4D7C-9C05-64507AE28EC9}"/>
              </a:ext>
            </a:extLst>
          </p:cNvPr>
          <p:cNvSpPr txBox="1"/>
          <p:nvPr/>
        </p:nvSpPr>
        <p:spPr>
          <a:xfrm>
            <a:off x="3121202" y="5975483"/>
            <a:ext cx="123925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1) SPECIFIC</a:t>
            </a:r>
          </a:p>
          <a:p>
            <a:r>
              <a:rPr lang="en-US" b="1" dirty="0"/>
              <a:t>PROBLEM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542CC9-9672-4FEB-B7AA-098774A74EAD}"/>
              </a:ext>
            </a:extLst>
          </p:cNvPr>
          <p:cNvSpPr txBox="1"/>
          <p:nvPr/>
        </p:nvSpPr>
        <p:spPr>
          <a:xfrm>
            <a:off x="7553058" y="5952411"/>
            <a:ext cx="123925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4) SPECIFIC</a:t>
            </a:r>
          </a:p>
          <a:p>
            <a:r>
              <a:rPr lang="en-US" b="1" dirty="0"/>
              <a:t>SOLUTION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4B453C-3140-466A-B414-3DF7D428C8B4}"/>
              </a:ext>
            </a:extLst>
          </p:cNvPr>
          <p:cNvSpPr txBox="1"/>
          <p:nvPr/>
        </p:nvSpPr>
        <p:spPr>
          <a:xfrm>
            <a:off x="3128145" y="949255"/>
            <a:ext cx="131799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2) GENERAL</a:t>
            </a:r>
          </a:p>
          <a:p>
            <a:r>
              <a:rPr lang="en-US" b="1" dirty="0"/>
              <a:t>PROBLEM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DDF394-049F-49C4-B7BF-C3B50CAC416C}"/>
              </a:ext>
            </a:extLst>
          </p:cNvPr>
          <p:cNvSpPr txBox="1"/>
          <p:nvPr/>
        </p:nvSpPr>
        <p:spPr>
          <a:xfrm>
            <a:off x="7382178" y="929325"/>
            <a:ext cx="141013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3) GENERAL</a:t>
            </a:r>
          </a:p>
          <a:p>
            <a:r>
              <a:rPr lang="en-US" b="1" dirty="0"/>
              <a:t>SOLUTION(s)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B63868-E6A1-4A8D-95FE-034A72030D25}"/>
              </a:ext>
            </a:extLst>
          </p:cNvPr>
          <p:cNvSpPr txBox="1"/>
          <p:nvPr/>
        </p:nvSpPr>
        <p:spPr>
          <a:xfrm>
            <a:off x="631133" y="4270736"/>
            <a:ext cx="2417884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This </a:t>
            </a:r>
            <a:r>
              <a:rPr lang="en-US" b="1" i="1" dirty="0"/>
              <a:t>satellite image file </a:t>
            </a:r>
            <a:r>
              <a:rPr lang="en-US" i="1" dirty="0"/>
              <a:t>is too large to send to a </a:t>
            </a:r>
            <a:r>
              <a:rPr lang="en-US" b="1" i="1" dirty="0"/>
              <a:t>special operations soldier in Afghanistan </a:t>
            </a:r>
            <a:r>
              <a:rPr lang="en-US" i="1" dirty="0"/>
              <a:t>using the very </a:t>
            </a:r>
            <a:r>
              <a:rPr lang="en-US" b="1" i="1" dirty="0"/>
              <a:t>limited bandwidth</a:t>
            </a:r>
            <a:r>
              <a:rPr lang="en-US" i="1" dirty="0"/>
              <a:t> available.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946EC1-8874-4B1C-8724-3C9EF54C89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9F9E9A"/>
              </a:clrFrom>
              <a:clrTo>
                <a:srgbClr val="9F9E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3" b="7746"/>
          <a:stretch/>
        </p:blipFill>
        <p:spPr>
          <a:xfrm>
            <a:off x="3473484" y="4260177"/>
            <a:ext cx="2091525" cy="162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3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87E3DBD-2F6F-4E30-BADD-44B0D50F1D8F}"/>
              </a:ext>
            </a:extLst>
          </p:cNvPr>
          <p:cNvGrpSpPr/>
          <p:nvPr/>
        </p:nvGrpSpPr>
        <p:grpSpPr>
          <a:xfrm>
            <a:off x="3086101" y="905607"/>
            <a:ext cx="5732584" cy="5732584"/>
            <a:chOff x="3068516" y="395654"/>
            <a:chExt cx="5732584" cy="57325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EE5DAB-6A76-46A0-AC81-05983DC13C33}"/>
                </a:ext>
              </a:extLst>
            </p:cNvPr>
            <p:cNvSpPr/>
            <p:nvPr/>
          </p:nvSpPr>
          <p:spPr>
            <a:xfrm>
              <a:off x="3068516" y="395654"/>
              <a:ext cx="2866292" cy="286629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7336E83-3477-4F24-8B4E-79672173EF90}"/>
                </a:ext>
              </a:extLst>
            </p:cNvPr>
            <p:cNvSpPr/>
            <p:nvPr/>
          </p:nvSpPr>
          <p:spPr>
            <a:xfrm>
              <a:off x="3068516" y="3261946"/>
              <a:ext cx="2866292" cy="286629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459BE2-09D2-4E16-B844-87EDE1D44EEF}"/>
                </a:ext>
              </a:extLst>
            </p:cNvPr>
            <p:cNvSpPr/>
            <p:nvPr/>
          </p:nvSpPr>
          <p:spPr>
            <a:xfrm>
              <a:off x="5934808" y="395654"/>
              <a:ext cx="2866292" cy="286629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B83367-584A-4355-91A5-D8D3A2815D7C}"/>
                </a:ext>
              </a:extLst>
            </p:cNvPr>
            <p:cNvSpPr/>
            <p:nvPr/>
          </p:nvSpPr>
          <p:spPr>
            <a:xfrm>
              <a:off x="5934808" y="3261946"/>
              <a:ext cx="2866292" cy="286629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E04018-701A-4C45-A788-5E4EF8BF8263}"/>
              </a:ext>
            </a:extLst>
          </p:cNvPr>
          <p:cNvCxnSpPr/>
          <p:nvPr/>
        </p:nvCxnSpPr>
        <p:spPr>
          <a:xfrm>
            <a:off x="5926016" y="3771899"/>
            <a:ext cx="0" cy="286629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5748A9-71EE-4912-9C6B-86920EDE73CF}"/>
              </a:ext>
            </a:extLst>
          </p:cNvPr>
          <p:cNvCxnSpPr/>
          <p:nvPr/>
        </p:nvCxnSpPr>
        <p:spPr>
          <a:xfrm>
            <a:off x="6016870" y="3771899"/>
            <a:ext cx="0" cy="286629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819B7FF-6C02-4005-954D-AFEABF53D891}"/>
              </a:ext>
            </a:extLst>
          </p:cNvPr>
          <p:cNvSpPr/>
          <p:nvPr/>
        </p:nvSpPr>
        <p:spPr>
          <a:xfrm rot="16200000">
            <a:off x="4082798" y="3425579"/>
            <a:ext cx="872900" cy="490789"/>
          </a:xfrm>
          <a:prstGeom prst="rightArrow">
            <a:avLst>
              <a:gd name="adj1" fmla="val 50000"/>
              <a:gd name="adj2" fmla="val 78663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7D91A1-9ED7-49CE-8B44-6674AB3C2C6A}"/>
              </a:ext>
            </a:extLst>
          </p:cNvPr>
          <p:cNvSpPr txBox="1"/>
          <p:nvPr/>
        </p:nvSpPr>
        <p:spPr>
          <a:xfrm>
            <a:off x="3968901" y="4881879"/>
            <a:ext cx="123925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1) SPECIFIC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PROBLEM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A50DEA-8705-48E0-B596-F7600C38A5C8}"/>
              </a:ext>
            </a:extLst>
          </p:cNvPr>
          <p:cNvSpPr txBox="1"/>
          <p:nvPr/>
        </p:nvSpPr>
        <p:spPr>
          <a:xfrm>
            <a:off x="6862069" y="4881878"/>
            <a:ext cx="123925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4) SPECIFIC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SOLUTION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A14913-8433-448B-A9E2-71101A3963EB}"/>
              </a:ext>
            </a:extLst>
          </p:cNvPr>
          <p:cNvSpPr txBox="1"/>
          <p:nvPr/>
        </p:nvSpPr>
        <p:spPr>
          <a:xfrm>
            <a:off x="3890161" y="2015587"/>
            <a:ext cx="131799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2) GENERAL</a:t>
            </a:r>
          </a:p>
          <a:p>
            <a:r>
              <a:rPr lang="en-US" b="1" dirty="0"/>
              <a:t>PROBLEM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65F249-D619-4E5F-85AC-CD5BE9A8F97E}"/>
              </a:ext>
            </a:extLst>
          </p:cNvPr>
          <p:cNvSpPr txBox="1"/>
          <p:nvPr/>
        </p:nvSpPr>
        <p:spPr>
          <a:xfrm>
            <a:off x="6862069" y="2015587"/>
            <a:ext cx="141013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3) GENERAL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SOLUTION(s)</a:t>
            </a: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3080ACE0-68EE-44EF-A94C-B62CB49C6186}"/>
              </a:ext>
            </a:extLst>
          </p:cNvPr>
          <p:cNvSpPr/>
          <p:nvPr/>
        </p:nvSpPr>
        <p:spPr>
          <a:xfrm rot="5400000">
            <a:off x="7190792" y="3601532"/>
            <a:ext cx="872900" cy="490789"/>
          </a:xfrm>
          <a:prstGeom prst="rightArrow">
            <a:avLst>
              <a:gd name="adj1" fmla="val 50000"/>
              <a:gd name="adj2" fmla="val 78663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824074FB-FC61-461B-AF9A-5F28FF30DBB6}"/>
              </a:ext>
            </a:extLst>
          </p:cNvPr>
          <p:cNvSpPr/>
          <p:nvPr/>
        </p:nvSpPr>
        <p:spPr>
          <a:xfrm>
            <a:off x="5575761" y="2096102"/>
            <a:ext cx="872900" cy="490789"/>
          </a:xfrm>
          <a:prstGeom prst="rightArrow">
            <a:avLst>
              <a:gd name="adj1" fmla="val 50000"/>
              <a:gd name="adj2" fmla="val 7866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99CAF75-944B-4CA7-97A8-07C89735A077}"/>
              </a:ext>
            </a:extLst>
          </p:cNvPr>
          <p:cNvSpPr txBox="1"/>
          <p:nvPr/>
        </p:nvSpPr>
        <p:spPr>
          <a:xfrm>
            <a:off x="4466605" y="-26315"/>
            <a:ext cx="3100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/>
              <a:t>TRIZ PRISM</a:t>
            </a:r>
          </a:p>
        </p:txBody>
      </p:sp>
    </p:spTree>
    <p:extLst>
      <p:ext uri="{BB962C8B-B14F-4D97-AF65-F5344CB8AC3E}">
        <p14:creationId xmlns:p14="http://schemas.microsoft.com/office/powerpoint/2010/main" val="230588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87E3DBD-2F6F-4E30-BADD-44B0D50F1D8F}"/>
              </a:ext>
            </a:extLst>
          </p:cNvPr>
          <p:cNvGrpSpPr/>
          <p:nvPr/>
        </p:nvGrpSpPr>
        <p:grpSpPr>
          <a:xfrm>
            <a:off x="3086101" y="905607"/>
            <a:ext cx="5732584" cy="5732584"/>
            <a:chOff x="3068516" y="395654"/>
            <a:chExt cx="5732584" cy="57325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EE5DAB-6A76-46A0-AC81-05983DC13C33}"/>
                </a:ext>
              </a:extLst>
            </p:cNvPr>
            <p:cNvSpPr/>
            <p:nvPr/>
          </p:nvSpPr>
          <p:spPr>
            <a:xfrm>
              <a:off x="3068516" y="395654"/>
              <a:ext cx="2866292" cy="286629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7336E83-3477-4F24-8B4E-79672173EF90}"/>
                </a:ext>
              </a:extLst>
            </p:cNvPr>
            <p:cNvSpPr/>
            <p:nvPr/>
          </p:nvSpPr>
          <p:spPr>
            <a:xfrm>
              <a:off x="3068516" y="3261946"/>
              <a:ext cx="2866292" cy="286629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459BE2-09D2-4E16-B844-87EDE1D44EEF}"/>
                </a:ext>
              </a:extLst>
            </p:cNvPr>
            <p:cNvSpPr/>
            <p:nvPr/>
          </p:nvSpPr>
          <p:spPr>
            <a:xfrm>
              <a:off x="5934808" y="395654"/>
              <a:ext cx="2866292" cy="286629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B83367-584A-4355-91A5-D8D3A2815D7C}"/>
                </a:ext>
              </a:extLst>
            </p:cNvPr>
            <p:cNvSpPr/>
            <p:nvPr/>
          </p:nvSpPr>
          <p:spPr>
            <a:xfrm>
              <a:off x="5934808" y="3261946"/>
              <a:ext cx="2866292" cy="286629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E04018-701A-4C45-A788-5E4EF8BF8263}"/>
              </a:ext>
            </a:extLst>
          </p:cNvPr>
          <p:cNvCxnSpPr/>
          <p:nvPr/>
        </p:nvCxnSpPr>
        <p:spPr>
          <a:xfrm>
            <a:off x="5926016" y="3771899"/>
            <a:ext cx="0" cy="286629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5748A9-71EE-4912-9C6B-86920EDE73CF}"/>
              </a:ext>
            </a:extLst>
          </p:cNvPr>
          <p:cNvCxnSpPr/>
          <p:nvPr/>
        </p:nvCxnSpPr>
        <p:spPr>
          <a:xfrm>
            <a:off x="6016870" y="3771899"/>
            <a:ext cx="0" cy="286629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819B7FF-6C02-4005-954D-AFEABF53D891}"/>
              </a:ext>
            </a:extLst>
          </p:cNvPr>
          <p:cNvSpPr/>
          <p:nvPr/>
        </p:nvSpPr>
        <p:spPr>
          <a:xfrm rot="16200000">
            <a:off x="5047691" y="3445818"/>
            <a:ext cx="872900" cy="490789"/>
          </a:xfrm>
          <a:prstGeom prst="rightArrow">
            <a:avLst>
              <a:gd name="adj1" fmla="val 50000"/>
              <a:gd name="adj2" fmla="val 7866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7D91A1-9ED7-49CE-8B44-6674AB3C2C6A}"/>
              </a:ext>
            </a:extLst>
          </p:cNvPr>
          <p:cNvSpPr txBox="1"/>
          <p:nvPr/>
        </p:nvSpPr>
        <p:spPr>
          <a:xfrm>
            <a:off x="3121202" y="5975483"/>
            <a:ext cx="123925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1) SPECIFIC</a:t>
            </a:r>
          </a:p>
          <a:p>
            <a:r>
              <a:rPr lang="en-US" b="1" dirty="0"/>
              <a:t>PROBLEM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A50DEA-8705-48E0-B596-F7600C38A5C8}"/>
              </a:ext>
            </a:extLst>
          </p:cNvPr>
          <p:cNvSpPr txBox="1"/>
          <p:nvPr/>
        </p:nvSpPr>
        <p:spPr>
          <a:xfrm>
            <a:off x="7553058" y="5952411"/>
            <a:ext cx="123925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4) SPECIFIC</a:t>
            </a:r>
          </a:p>
          <a:p>
            <a:r>
              <a:rPr lang="en-US" b="1" dirty="0"/>
              <a:t>SOLUTION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A14913-8433-448B-A9E2-71101A3963EB}"/>
              </a:ext>
            </a:extLst>
          </p:cNvPr>
          <p:cNvSpPr txBox="1"/>
          <p:nvPr/>
        </p:nvSpPr>
        <p:spPr>
          <a:xfrm>
            <a:off x="3128145" y="949255"/>
            <a:ext cx="131799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2) GENERAL</a:t>
            </a:r>
          </a:p>
          <a:p>
            <a:r>
              <a:rPr lang="en-US" b="1" dirty="0"/>
              <a:t>PROBLEM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65F249-D619-4E5F-85AC-CD5BE9A8F97E}"/>
              </a:ext>
            </a:extLst>
          </p:cNvPr>
          <p:cNvSpPr txBox="1"/>
          <p:nvPr/>
        </p:nvSpPr>
        <p:spPr>
          <a:xfrm>
            <a:off x="7382178" y="929325"/>
            <a:ext cx="141013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3) GENERAL</a:t>
            </a:r>
          </a:p>
          <a:p>
            <a:r>
              <a:rPr lang="en-US" b="1" dirty="0"/>
              <a:t>SOLUTION(s)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6AA491-060D-4354-96CD-23DF0AACB8E2}"/>
              </a:ext>
            </a:extLst>
          </p:cNvPr>
          <p:cNvSpPr txBox="1"/>
          <p:nvPr/>
        </p:nvSpPr>
        <p:spPr>
          <a:xfrm>
            <a:off x="631133" y="4270736"/>
            <a:ext cx="2417884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This </a:t>
            </a:r>
            <a:r>
              <a:rPr lang="en-US" b="1" i="1" dirty="0"/>
              <a:t>satellite image file </a:t>
            </a:r>
            <a:r>
              <a:rPr lang="en-US" i="1" dirty="0"/>
              <a:t>is too large to send to a </a:t>
            </a:r>
            <a:r>
              <a:rPr lang="en-US" b="1" i="1" dirty="0"/>
              <a:t>special operations soldier in Afghanistan </a:t>
            </a:r>
            <a:r>
              <a:rPr lang="en-US" i="1" dirty="0"/>
              <a:t>using the very </a:t>
            </a:r>
            <a:r>
              <a:rPr lang="en-US" b="1" i="1" dirty="0"/>
              <a:t>limited bandwidth</a:t>
            </a:r>
            <a:r>
              <a:rPr lang="en-US" i="1" dirty="0"/>
              <a:t> available.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A5CA400-3824-4DFF-A0A3-6EFA7749C0D6}"/>
              </a:ext>
            </a:extLst>
          </p:cNvPr>
          <p:cNvSpPr txBox="1"/>
          <p:nvPr/>
        </p:nvSpPr>
        <p:spPr>
          <a:xfrm>
            <a:off x="631133" y="1506250"/>
            <a:ext cx="241788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This </a:t>
            </a:r>
            <a:r>
              <a:rPr lang="en-US" b="1" i="1" dirty="0"/>
              <a:t>large object </a:t>
            </a:r>
            <a:r>
              <a:rPr lang="en-US" i="1" dirty="0"/>
              <a:t>does not fit through this </a:t>
            </a:r>
            <a:r>
              <a:rPr lang="en-US" b="1" i="1" dirty="0"/>
              <a:t>small aperture.</a:t>
            </a:r>
            <a:endParaRPr lang="en-US" i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99CAF75-944B-4CA7-97A8-07C89735A077}"/>
              </a:ext>
            </a:extLst>
          </p:cNvPr>
          <p:cNvSpPr txBox="1"/>
          <p:nvPr/>
        </p:nvSpPr>
        <p:spPr>
          <a:xfrm>
            <a:off x="4466605" y="-26315"/>
            <a:ext cx="3100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/>
              <a:t>TRIZ PRISM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E85E2599-390E-4EAA-8635-4706B4E5D7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9F9E9A"/>
              </a:clrFrom>
              <a:clrTo>
                <a:srgbClr val="9F9E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3" b="7746"/>
          <a:stretch/>
        </p:blipFill>
        <p:spPr>
          <a:xfrm>
            <a:off x="3473484" y="4260177"/>
            <a:ext cx="2091525" cy="16256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5557EC-5418-4D06-9FBC-9221E69312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A3A2A0"/>
              </a:clrFrom>
              <a:clrTo>
                <a:srgbClr val="A3A2A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6"/>
          <a:stretch/>
        </p:blipFill>
        <p:spPr>
          <a:xfrm>
            <a:off x="3352965" y="1549709"/>
            <a:ext cx="2131176" cy="174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17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87E3DBD-2F6F-4E30-BADD-44B0D50F1D8F}"/>
              </a:ext>
            </a:extLst>
          </p:cNvPr>
          <p:cNvGrpSpPr/>
          <p:nvPr/>
        </p:nvGrpSpPr>
        <p:grpSpPr>
          <a:xfrm>
            <a:off x="3086101" y="905607"/>
            <a:ext cx="5732584" cy="5732584"/>
            <a:chOff x="3068516" y="395654"/>
            <a:chExt cx="5732584" cy="57325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EE5DAB-6A76-46A0-AC81-05983DC13C33}"/>
                </a:ext>
              </a:extLst>
            </p:cNvPr>
            <p:cNvSpPr/>
            <p:nvPr/>
          </p:nvSpPr>
          <p:spPr>
            <a:xfrm>
              <a:off x="3068516" y="395654"/>
              <a:ext cx="2866292" cy="286629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7336E83-3477-4F24-8B4E-79672173EF90}"/>
                </a:ext>
              </a:extLst>
            </p:cNvPr>
            <p:cNvSpPr/>
            <p:nvPr/>
          </p:nvSpPr>
          <p:spPr>
            <a:xfrm>
              <a:off x="3068516" y="3261946"/>
              <a:ext cx="2866292" cy="286629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459BE2-09D2-4E16-B844-87EDE1D44EEF}"/>
                </a:ext>
              </a:extLst>
            </p:cNvPr>
            <p:cNvSpPr/>
            <p:nvPr/>
          </p:nvSpPr>
          <p:spPr>
            <a:xfrm>
              <a:off x="5934808" y="395654"/>
              <a:ext cx="2866292" cy="286629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B83367-584A-4355-91A5-D8D3A2815D7C}"/>
                </a:ext>
              </a:extLst>
            </p:cNvPr>
            <p:cNvSpPr/>
            <p:nvPr/>
          </p:nvSpPr>
          <p:spPr>
            <a:xfrm>
              <a:off x="5934808" y="3261946"/>
              <a:ext cx="2866292" cy="286629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E04018-701A-4C45-A788-5E4EF8BF8263}"/>
              </a:ext>
            </a:extLst>
          </p:cNvPr>
          <p:cNvCxnSpPr/>
          <p:nvPr/>
        </p:nvCxnSpPr>
        <p:spPr>
          <a:xfrm>
            <a:off x="5926016" y="3771899"/>
            <a:ext cx="0" cy="286629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5748A9-71EE-4912-9C6B-86920EDE73CF}"/>
              </a:ext>
            </a:extLst>
          </p:cNvPr>
          <p:cNvCxnSpPr/>
          <p:nvPr/>
        </p:nvCxnSpPr>
        <p:spPr>
          <a:xfrm>
            <a:off x="6016870" y="3771899"/>
            <a:ext cx="0" cy="286629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819B7FF-6C02-4005-954D-AFEABF53D891}"/>
              </a:ext>
            </a:extLst>
          </p:cNvPr>
          <p:cNvSpPr/>
          <p:nvPr/>
        </p:nvSpPr>
        <p:spPr>
          <a:xfrm rot="16200000">
            <a:off x="4082798" y="3425579"/>
            <a:ext cx="872900" cy="490789"/>
          </a:xfrm>
          <a:prstGeom prst="rightArrow">
            <a:avLst>
              <a:gd name="adj1" fmla="val 50000"/>
              <a:gd name="adj2" fmla="val 78663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7D91A1-9ED7-49CE-8B44-6674AB3C2C6A}"/>
              </a:ext>
            </a:extLst>
          </p:cNvPr>
          <p:cNvSpPr txBox="1"/>
          <p:nvPr/>
        </p:nvSpPr>
        <p:spPr>
          <a:xfrm>
            <a:off x="3968901" y="4881879"/>
            <a:ext cx="123925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1) SPECIFIC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PROBLEM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A50DEA-8705-48E0-B596-F7600C38A5C8}"/>
              </a:ext>
            </a:extLst>
          </p:cNvPr>
          <p:cNvSpPr txBox="1"/>
          <p:nvPr/>
        </p:nvSpPr>
        <p:spPr>
          <a:xfrm>
            <a:off x="6862069" y="4881878"/>
            <a:ext cx="123925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4) SPECIFIC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SOLUTION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A14913-8433-448B-A9E2-71101A3963EB}"/>
              </a:ext>
            </a:extLst>
          </p:cNvPr>
          <p:cNvSpPr txBox="1"/>
          <p:nvPr/>
        </p:nvSpPr>
        <p:spPr>
          <a:xfrm>
            <a:off x="3890161" y="2015587"/>
            <a:ext cx="131799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2) GENERAL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PROBLEM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65F249-D619-4E5F-85AC-CD5BE9A8F97E}"/>
              </a:ext>
            </a:extLst>
          </p:cNvPr>
          <p:cNvSpPr txBox="1"/>
          <p:nvPr/>
        </p:nvSpPr>
        <p:spPr>
          <a:xfrm>
            <a:off x="6862069" y="2015587"/>
            <a:ext cx="141013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3) GENERAL</a:t>
            </a:r>
          </a:p>
          <a:p>
            <a:r>
              <a:rPr lang="en-US" b="1" dirty="0"/>
              <a:t>SOLUTION(s)</a:t>
            </a: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3080ACE0-68EE-44EF-A94C-B62CB49C6186}"/>
              </a:ext>
            </a:extLst>
          </p:cNvPr>
          <p:cNvSpPr/>
          <p:nvPr/>
        </p:nvSpPr>
        <p:spPr>
          <a:xfrm rot="5400000">
            <a:off x="7190792" y="3601532"/>
            <a:ext cx="872900" cy="490789"/>
          </a:xfrm>
          <a:prstGeom prst="rightArrow">
            <a:avLst>
              <a:gd name="adj1" fmla="val 50000"/>
              <a:gd name="adj2" fmla="val 7866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824074FB-FC61-461B-AF9A-5F28FF30DBB6}"/>
              </a:ext>
            </a:extLst>
          </p:cNvPr>
          <p:cNvSpPr/>
          <p:nvPr/>
        </p:nvSpPr>
        <p:spPr>
          <a:xfrm>
            <a:off x="5575761" y="2096102"/>
            <a:ext cx="872900" cy="490789"/>
          </a:xfrm>
          <a:prstGeom prst="rightArrow">
            <a:avLst>
              <a:gd name="adj1" fmla="val 50000"/>
              <a:gd name="adj2" fmla="val 78663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99CAF75-944B-4CA7-97A8-07C89735A077}"/>
              </a:ext>
            </a:extLst>
          </p:cNvPr>
          <p:cNvSpPr txBox="1"/>
          <p:nvPr/>
        </p:nvSpPr>
        <p:spPr>
          <a:xfrm>
            <a:off x="4466605" y="-26315"/>
            <a:ext cx="3100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/>
              <a:t>TRIZ PRISM</a:t>
            </a:r>
          </a:p>
        </p:txBody>
      </p:sp>
    </p:spTree>
    <p:extLst>
      <p:ext uri="{BB962C8B-B14F-4D97-AF65-F5344CB8AC3E}">
        <p14:creationId xmlns:p14="http://schemas.microsoft.com/office/powerpoint/2010/main" val="470325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87E3DBD-2F6F-4E30-BADD-44B0D50F1D8F}"/>
              </a:ext>
            </a:extLst>
          </p:cNvPr>
          <p:cNvGrpSpPr/>
          <p:nvPr/>
        </p:nvGrpSpPr>
        <p:grpSpPr>
          <a:xfrm>
            <a:off x="3086101" y="905607"/>
            <a:ext cx="5732584" cy="5732584"/>
            <a:chOff x="3068516" y="395654"/>
            <a:chExt cx="5732584" cy="57325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EE5DAB-6A76-46A0-AC81-05983DC13C33}"/>
                </a:ext>
              </a:extLst>
            </p:cNvPr>
            <p:cNvSpPr/>
            <p:nvPr/>
          </p:nvSpPr>
          <p:spPr>
            <a:xfrm>
              <a:off x="3068516" y="395654"/>
              <a:ext cx="2866292" cy="286629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7336E83-3477-4F24-8B4E-79672173EF90}"/>
                </a:ext>
              </a:extLst>
            </p:cNvPr>
            <p:cNvSpPr/>
            <p:nvPr/>
          </p:nvSpPr>
          <p:spPr>
            <a:xfrm>
              <a:off x="3068516" y="3261946"/>
              <a:ext cx="2866292" cy="286629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459BE2-09D2-4E16-B844-87EDE1D44EEF}"/>
                </a:ext>
              </a:extLst>
            </p:cNvPr>
            <p:cNvSpPr/>
            <p:nvPr/>
          </p:nvSpPr>
          <p:spPr>
            <a:xfrm>
              <a:off x="5934808" y="395654"/>
              <a:ext cx="2866292" cy="286629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B83367-584A-4355-91A5-D8D3A2815D7C}"/>
                </a:ext>
              </a:extLst>
            </p:cNvPr>
            <p:cNvSpPr/>
            <p:nvPr/>
          </p:nvSpPr>
          <p:spPr>
            <a:xfrm>
              <a:off x="5934808" y="3261946"/>
              <a:ext cx="2866292" cy="286629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E04018-701A-4C45-A788-5E4EF8BF8263}"/>
              </a:ext>
            </a:extLst>
          </p:cNvPr>
          <p:cNvCxnSpPr/>
          <p:nvPr/>
        </p:nvCxnSpPr>
        <p:spPr>
          <a:xfrm>
            <a:off x="5926016" y="3771899"/>
            <a:ext cx="0" cy="286629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5748A9-71EE-4912-9C6B-86920EDE73CF}"/>
              </a:ext>
            </a:extLst>
          </p:cNvPr>
          <p:cNvCxnSpPr/>
          <p:nvPr/>
        </p:nvCxnSpPr>
        <p:spPr>
          <a:xfrm>
            <a:off x="6016870" y="3771899"/>
            <a:ext cx="0" cy="286629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67D91A1-9ED7-49CE-8B44-6674AB3C2C6A}"/>
              </a:ext>
            </a:extLst>
          </p:cNvPr>
          <p:cNvSpPr txBox="1"/>
          <p:nvPr/>
        </p:nvSpPr>
        <p:spPr>
          <a:xfrm>
            <a:off x="3121202" y="5975483"/>
            <a:ext cx="123925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1) SPECIFIC</a:t>
            </a:r>
          </a:p>
          <a:p>
            <a:r>
              <a:rPr lang="en-US" b="1" dirty="0"/>
              <a:t>PROBLEM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A50DEA-8705-48E0-B596-F7600C38A5C8}"/>
              </a:ext>
            </a:extLst>
          </p:cNvPr>
          <p:cNvSpPr txBox="1"/>
          <p:nvPr/>
        </p:nvSpPr>
        <p:spPr>
          <a:xfrm>
            <a:off x="7553058" y="5952411"/>
            <a:ext cx="123925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4) SPECIFIC</a:t>
            </a:r>
          </a:p>
          <a:p>
            <a:r>
              <a:rPr lang="en-US" b="1" dirty="0"/>
              <a:t>SOLUTION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A14913-8433-448B-A9E2-71101A3963EB}"/>
              </a:ext>
            </a:extLst>
          </p:cNvPr>
          <p:cNvSpPr txBox="1"/>
          <p:nvPr/>
        </p:nvSpPr>
        <p:spPr>
          <a:xfrm>
            <a:off x="3128145" y="949255"/>
            <a:ext cx="131799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2) GENERAL</a:t>
            </a:r>
          </a:p>
          <a:p>
            <a:r>
              <a:rPr lang="en-US" b="1" dirty="0"/>
              <a:t>PROBLEM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65F249-D619-4E5F-85AC-CD5BE9A8F97E}"/>
              </a:ext>
            </a:extLst>
          </p:cNvPr>
          <p:cNvSpPr txBox="1"/>
          <p:nvPr/>
        </p:nvSpPr>
        <p:spPr>
          <a:xfrm>
            <a:off x="7382178" y="929325"/>
            <a:ext cx="141013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3) GENERAL</a:t>
            </a:r>
          </a:p>
          <a:p>
            <a:r>
              <a:rPr lang="en-US" b="1" dirty="0"/>
              <a:t>SOLUTION(s)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A5CA400-3824-4DFF-A0A3-6EFA7749C0D6}"/>
              </a:ext>
            </a:extLst>
          </p:cNvPr>
          <p:cNvSpPr txBox="1"/>
          <p:nvPr/>
        </p:nvSpPr>
        <p:spPr>
          <a:xfrm>
            <a:off x="631133" y="1506250"/>
            <a:ext cx="241788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This </a:t>
            </a:r>
            <a:r>
              <a:rPr lang="en-US" b="1" i="1" dirty="0"/>
              <a:t>large object </a:t>
            </a:r>
            <a:r>
              <a:rPr lang="en-US" i="1" dirty="0"/>
              <a:t>does not fit through this </a:t>
            </a:r>
            <a:r>
              <a:rPr lang="en-US" b="1" i="1" dirty="0"/>
              <a:t>small aperture.</a:t>
            </a:r>
            <a:endParaRPr lang="en-US" i="1" dirty="0"/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824074FB-FC61-461B-AF9A-5F28FF30DBB6}"/>
              </a:ext>
            </a:extLst>
          </p:cNvPr>
          <p:cNvSpPr/>
          <p:nvPr/>
        </p:nvSpPr>
        <p:spPr>
          <a:xfrm>
            <a:off x="5585756" y="2866789"/>
            <a:ext cx="872900" cy="490789"/>
          </a:xfrm>
          <a:prstGeom prst="rightArrow">
            <a:avLst>
              <a:gd name="adj1" fmla="val 50000"/>
              <a:gd name="adj2" fmla="val 7866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99CAF75-944B-4CA7-97A8-07C89735A077}"/>
              </a:ext>
            </a:extLst>
          </p:cNvPr>
          <p:cNvSpPr txBox="1"/>
          <p:nvPr/>
        </p:nvSpPr>
        <p:spPr>
          <a:xfrm>
            <a:off x="4466605" y="-26315"/>
            <a:ext cx="3100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/>
              <a:t>TRIZ PRISM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6FD76E48-24B7-4879-9B67-2FCE038140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A3A2A0"/>
              </a:clrFrom>
              <a:clrTo>
                <a:srgbClr val="A3A2A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6"/>
          <a:stretch/>
        </p:blipFill>
        <p:spPr>
          <a:xfrm>
            <a:off x="3352965" y="1549709"/>
            <a:ext cx="2131176" cy="17485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8FAC97-5B46-42A7-B365-F47C6A3CA1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A6A0A0"/>
              </a:clrFrom>
              <a:clrTo>
                <a:srgbClr val="A6A0A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4"/>
          <a:stretch/>
        </p:blipFill>
        <p:spPr>
          <a:xfrm>
            <a:off x="7153757" y="1786302"/>
            <a:ext cx="1622314" cy="12753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C7496B-5959-4326-9284-74F06A26CB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A39F9C"/>
              </a:clrFrom>
              <a:clrTo>
                <a:srgbClr val="A39F9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9" r="19945" b="11658"/>
          <a:stretch/>
        </p:blipFill>
        <p:spPr>
          <a:xfrm>
            <a:off x="6154414" y="961776"/>
            <a:ext cx="1192597" cy="131967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C942BA2-D07B-444E-925D-2990867029D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A3A2A0"/>
              </a:clrFrom>
              <a:clrTo>
                <a:srgbClr val="A3A2A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2" t="4447" r="15332" b="3267"/>
          <a:stretch/>
        </p:blipFill>
        <p:spPr>
          <a:xfrm>
            <a:off x="6573106" y="2707889"/>
            <a:ext cx="490171" cy="48790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37C2266-71AF-429E-BF6C-8E7DB27525D7}"/>
              </a:ext>
            </a:extLst>
          </p:cNvPr>
          <p:cNvGrpSpPr/>
          <p:nvPr/>
        </p:nvGrpSpPr>
        <p:grpSpPr>
          <a:xfrm>
            <a:off x="7341816" y="2707889"/>
            <a:ext cx="641980" cy="1087728"/>
            <a:chOff x="10570965" y="3826017"/>
            <a:chExt cx="813745" cy="1268674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D1AA914D-BE3A-4280-96A9-C4A434B192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A3A2A0"/>
                </a:clrFrom>
                <a:clrTo>
                  <a:srgbClr val="A3A2A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15" t="37368" r="8586"/>
            <a:stretch/>
          </p:blipFill>
          <p:spPr>
            <a:xfrm>
              <a:off x="10760927" y="3891775"/>
              <a:ext cx="445266" cy="1095121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196DC4BF-EFA8-42C6-B3E3-66B7BBF687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A3A2A0"/>
                </a:clrFrom>
                <a:clrTo>
                  <a:srgbClr val="A3A2A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15" t="37368" r="8586"/>
            <a:stretch/>
          </p:blipFill>
          <p:spPr>
            <a:xfrm>
              <a:off x="10570965" y="3999570"/>
              <a:ext cx="445266" cy="1095121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02F2919C-B3DC-4E23-B57E-326970960C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A3A2A0"/>
                </a:clrFrom>
                <a:clrTo>
                  <a:srgbClr val="A3A2A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15" t="37368" r="8586"/>
            <a:stretch/>
          </p:blipFill>
          <p:spPr>
            <a:xfrm>
              <a:off x="10939444" y="3826017"/>
              <a:ext cx="445266" cy="1095121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EBBFA17-7B92-42FA-9631-4647AFDA086C}"/>
              </a:ext>
            </a:extLst>
          </p:cNvPr>
          <p:cNvSpPr txBox="1"/>
          <p:nvPr/>
        </p:nvSpPr>
        <p:spPr>
          <a:xfrm>
            <a:off x="8853853" y="1542834"/>
            <a:ext cx="333814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a) </a:t>
            </a:r>
            <a:r>
              <a:rPr lang="en-US" b="1" i="1" dirty="0"/>
              <a:t>Divide</a:t>
            </a:r>
            <a:r>
              <a:rPr lang="en-US" i="1" dirty="0"/>
              <a:t> large object into pieces.</a:t>
            </a:r>
          </a:p>
          <a:p>
            <a:r>
              <a:rPr lang="en-US" i="1" dirty="0"/>
              <a:t>b) Use </a:t>
            </a:r>
            <a:r>
              <a:rPr lang="en-US" b="1" i="1" dirty="0"/>
              <a:t>larger apertures</a:t>
            </a:r>
            <a:r>
              <a:rPr lang="en-US" i="1" dirty="0"/>
              <a:t>.</a:t>
            </a:r>
          </a:p>
          <a:p>
            <a:r>
              <a:rPr lang="en-US" i="1" dirty="0"/>
              <a:t>c) Use </a:t>
            </a:r>
            <a:r>
              <a:rPr lang="en-US" b="1" i="1" dirty="0"/>
              <a:t>smaller versions </a:t>
            </a:r>
            <a:r>
              <a:rPr lang="en-US" i="1" dirty="0"/>
              <a:t>of object.</a:t>
            </a:r>
          </a:p>
          <a:p>
            <a:r>
              <a:rPr lang="en-US" i="1" dirty="0"/>
              <a:t>d) Use </a:t>
            </a:r>
            <a:r>
              <a:rPr lang="en-US" b="1" i="1" dirty="0"/>
              <a:t>multiple apertures</a:t>
            </a:r>
            <a:r>
              <a:rPr lang="en-US" i="1" dirty="0"/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A2C657-3FEA-4B7C-86F9-64E84298EB8D}"/>
              </a:ext>
            </a:extLst>
          </p:cNvPr>
          <p:cNvSpPr txBox="1"/>
          <p:nvPr/>
        </p:nvSpPr>
        <p:spPr>
          <a:xfrm>
            <a:off x="5965276" y="1472593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8F3D09-1135-49B2-9EFB-C05EBE791344}"/>
              </a:ext>
            </a:extLst>
          </p:cNvPr>
          <p:cNvSpPr txBox="1"/>
          <p:nvPr/>
        </p:nvSpPr>
        <p:spPr>
          <a:xfrm>
            <a:off x="8286780" y="1657259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1AA1D7-D93D-4D3F-8648-C893E1588B42}"/>
              </a:ext>
            </a:extLst>
          </p:cNvPr>
          <p:cNvSpPr txBox="1"/>
          <p:nvPr/>
        </p:nvSpPr>
        <p:spPr>
          <a:xfrm>
            <a:off x="6286541" y="2552196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EDC991-0161-4BD0-8C65-CD8B83AC9F26}"/>
              </a:ext>
            </a:extLst>
          </p:cNvPr>
          <p:cNvSpPr txBox="1"/>
          <p:nvPr/>
        </p:nvSpPr>
        <p:spPr>
          <a:xfrm>
            <a:off x="7156509" y="3148741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2175943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87E3DBD-2F6F-4E30-BADD-44B0D50F1D8F}"/>
              </a:ext>
            </a:extLst>
          </p:cNvPr>
          <p:cNvGrpSpPr/>
          <p:nvPr/>
        </p:nvGrpSpPr>
        <p:grpSpPr>
          <a:xfrm>
            <a:off x="3086101" y="905607"/>
            <a:ext cx="5732584" cy="5732584"/>
            <a:chOff x="3068516" y="395654"/>
            <a:chExt cx="5732584" cy="57325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EE5DAB-6A76-46A0-AC81-05983DC13C33}"/>
                </a:ext>
              </a:extLst>
            </p:cNvPr>
            <p:cNvSpPr/>
            <p:nvPr/>
          </p:nvSpPr>
          <p:spPr>
            <a:xfrm>
              <a:off x="3068516" y="395654"/>
              <a:ext cx="2866292" cy="286629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7336E83-3477-4F24-8B4E-79672173EF90}"/>
                </a:ext>
              </a:extLst>
            </p:cNvPr>
            <p:cNvSpPr/>
            <p:nvPr/>
          </p:nvSpPr>
          <p:spPr>
            <a:xfrm>
              <a:off x="3068516" y="3261946"/>
              <a:ext cx="2866292" cy="286629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459BE2-09D2-4E16-B844-87EDE1D44EEF}"/>
                </a:ext>
              </a:extLst>
            </p:cNvPr>
            <p:cNvSpPr/>
            <p:nvPr/>
          </p:nvSpPr>
          <p:spPr>
            <a:xfrm>
              <a:off x="5934808" y="395654"/>
              <a:ext cx="2866292" cy="286629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B83367-584A-4355-91A5-D8D3A2815D7C}"/>
                </a:ext>
              </a:extLst>
            </p:cNvPr>
            <p:cNvSpPr/>
            <p:nvPr/>
          </p:nvSpPr>
          <p:spPr>
            <a:xfrm>
              <a:off x="5934808" y="3261946"/>
              <a:ext cx="2866292" cy="286629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E04018-701A-4C45-A788-5E4EF8BF8263}"/>
              </a:ext>
            </a:extLst>
          </p:cNvPr>
          <p:cNvCxnSpPr/>
          <p:nvPr/>
        </p:nvCxnSpPr>
        <p:spPr>
          <a:xfrm>
            <a:off x="5926016" y="3771899"/>
            <a:ext cx="0" cy="286629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5748A9-71EE-4912-9C6B-86920EDE73CF}"/>
              </a:ext>
            </a:extLst>
          </p:cNvPr>
          <p:cNvCxnSpPr/>
          <p:nvPr/>
        </p:nvCxnSpPr>
        <p:spPr>
          <a:xfrm>
            <a:off x="6016870" y="3771899"/>
            <a:ext cx="0" cy="286629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819B7FF-6C02-4005-954D-AFEABF53D891}"/>
              </a:ext>
            </a:extLst>
          </p:cNvPr>
          <p:cNvSpPr/>
          <p:nvPr/>
        </p:nvSpPr>
        <p:spPr>
          <a:xfrm rot="16200000">
            <a:off x="4082798" y="3425579"/>
            <a:ext cx="872900" cy="490789"/>
          </a:xfrm>
          <a:prstGeom prst="rightArrow">
            <a:avLst>
              <a:gd name="adj1" fmla="val 50000"/>
              <a:gd name="adj2" fmla="val 78663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7D91A1-9ED7-49CE-8B44-6674AB3C2C6A}"/>
              </a:ext>
            </a:extLst>
          </p:cNvPr>
          <p:cNvSpPr txBox="1"/>
          <p:nvPr/>
        </p:nvSpPr>
        <p:spPr>
          <a:xfrm>
            <a:off x="3968901" y="4881879"/>
            <a:ext cx="123925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1) SPECIFIC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PROBLEM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A50DEA-8705-48E0-B596-F7600C38A5C8}"/>
              </a:ext>
            </a:extLst>
          </p:cNvPr>
          <p:cNvSpPr txBox="1"/>
          <p:nvPr/>
        </p:nvSpPr>
        <p:spPr>
          <a:xfrm>
            <a:off x="6862069" y="4881878"/>
            <a:ext cx="123925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4) SPECIFIC</a:t>
            </a:r>
          </a:p>
          <a:p>
            <a:r>
              <a:rPr lang="en-US" b="1" dirty="0"/>
              <a:t>SOLUTION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A14913-8433-448B-A9E2-71101A3963EB}"/>
              </a:ext>
            </a:extLst>
          </p:cNvPr>
          <p:cNvSpPr txBox="1"/>
          <p:nvPr/>
        </p:nvSpPr>
        <p:spPr>
          <a:xfrm>
            <a:off x="3890161" y="2015587"/>
            <a:ext cx="131799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2) GENERAL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PROBLEM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65F249-D619-4E5F-85AC-CD5BE9A8F97E}"/>
              </a:ext>
            </a:extLst>
          </p:cNvPr>
          <p:cNvSpPr txBox="1"/>
          <p:nvPr/>
        </p:nvSpPr>
        <p:spPr>
          <a:xfrm>
            <a:off x="6862069" y="2015587"/>
            <a:ext cx="141013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3) GENERAL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SOLUTION(s)</a:t>
            </a: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3080ACE0-68EE-44EF-A94C-B62CB49C6186}"/>
              </a:ext>
            </a:extLst>
          </p:cNvPr>
          <p:cNvSpPr/>
          <p:nvPr/>
        </p:nvSpPr>
        <p:spPr>
          <a:xfrm rot="5400000">
            <a:off x="7190792" y="3601532"/>
            <a:ext cx="872900" cy="490789"/>
          </a:xfrm>
          <a:prstGeom prst="rightArrow">
            <a:avLst>
              <a:gd name="adj1" fmla="val 50000"/>
              <a:gd name="adj2" fmla="val 78663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824074FB-FC61-461B-AF9A-5F28FF30DBB6}"/>
              </a:ext>
            </a:extLst>
          </p:cNvPr>
          <p:cNvSpPr/>
          <p:nvPr/>
        </p:nvSpPr>
        <p:spPr>
          <a:xfrm>
            <a:off x="5575761" y="2096102"/>
            <a:ext cx="872900" cy="490789"/>
          </a:xfrm>
          <a:prstGeom prst="rightArrow">
            <a:avLst>
              <a:gd name="adj1" fmla="val 50000"/>
              <a:gd name="adj2" fmla="val 78663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99CAF75-944B-4CA7-97A8-07C89735A077}"/>
              </a:ext>
            </a:extLst>
          </p:cNvPr>
          <p:cNvSpPr txBox="1"/>
          <p:nvPr/>
        </p:nvSpPr>
        <p:spPr>
          <a:xfrm>
            <a:off x="4466605" y="-26315"/>
            <a:ext cx="3100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/>
              <a:t>TRIZ PRISM</a:t>
            </a:r>
          </a:p>
        </p:txBody>
      </p:sp>
    </p:spTree>
    <p:extLst>
      <p:ext uri="{BB962C8B-B14F-4D97-AF65-F5344CB8AC3E}">
        <p14:creationId xmlns:p14="http://schemas.microsoft.com/office/powerpoint/2010/main" val="1856920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87E3DBD-2F6F-4E30-BADD-44B0D50F1D8F}"/>
              </a:ext>
            </a:extLst>
          </p:cNvPr>
          <p:cNvGrpSpPr/>
          <p:nvPr/>
        </p:nvGrpSpPr>
        <p:grpSpPr>
          <a:xfrm>
            <a:off x="3086101" y="905607"/>
            <a:ext cx="5732584" cy="5732584"/>
            <a:chOff x="3068516" y="395654"/>
            <a:chExt cx="5732584" cy="57325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EE5DAB-6A76-46A0-AC81-05983DC13C33}"/>
                </a:ext>
              </a:extLst>
            </p:cNvPr>
            <p:cNvSpPr/>
            <p:nvPr/>
          </p:nvSpPr>
          <p:spPr>
            <a:xfrm>
              <a:off x="3068516" y="395654"/>
              <a:ext cx="2866292" cy="286629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7336E83-3477-4F24-8B4E-79672173EF90}"/>
                </a:ext>
              </a:extLst>
            </p:cNvPr>
            <p:cNvSpPr/>
            <p:nvPr/>
          </p:nvSpPr>
          <p:spPr>
            <a:xfrm>
              <a:off x="3068516" y="3261946"/>
              <a:ext cx="2866292" cy="286629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459BE2-09D2-4E16-B844-87EDE1D44EEF}"/>
                </a:ext>
              </a:extLst>
            </p:cNvPr>
            <p:cNvSpPr/>
            <p:nvPr/>
          </p:nvSpPr>
          <p:spPr>
            <a:xfrm>
              <a:off x="5934808" y="395654"/>
              <a:ext cx="2866292" cy="286629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B83367-584A-4355-91A5-D8D3A2815D7C}"/>
                </a:ext>
              </a:extLst>
            </p:cNvPr>
            <p:cNvSpPr/>
            <p:nvPr/>
          </p:nvSpPr>
          <p:spPr>
            <a:xfrm>
              <a:off x="5934808" y="3261946"/>
              <a:ext cx="2866292" cy="286629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E04018-701A-4C45-A788-5E4EF8BF8263}"/>
              </a:ext>
            </a:extLst>
          </p:cNvPr>
          <p:cNvCxnSpPr/>
          <p:nvPr/>
        </p:nvCxnSpPr>
        <p:spPr>
          <a:xfrm>
            <a:off x="5926016" y="3771899"/>
            <a:ext cx="0" cy="286629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5748A9-71EE-4912-9C6B-86920EDE73CF}"/>
              </a:ext>
            </a:extLst>
          </p:cNvPr>
          <p:cNvCxnSpPr/>
          <p:nvPr/>
        </p:nvCxnSpPr>
        <p:spPr>
          <a:xfrm>
            <a:off x="6016870" y="3771899"/>
            <a:ext cx="0" cy="286629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67D91A1-9ED7-49CE-8B44-6674AB3C2C6A}"/>
              </a:ext>
            </a:extLst>
          </p:cNvPr>
          <p:cNvSpPr txBox="1"/>
          <p:nvPr/>
        </p:nvSpPr>
        <p:spPr>
          <a:xfrm>
            <a:off x="3121202" y="5975483"/>
            <a:ext cx="123925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1) SPECIFIC</a:t>
            </a:r>
          </a:p>
          <a:p>
            <a:r>
              <a:rPr lang="en-US" b="1" dirty="0"/>
              <a:t>PROBLEM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A50DEA-8705-48E0-B596-F7600C38A5C8}"/>
              </a:ext>
            </a:extLst>
          </p:cNvPr>
          <p:cNvSpPr txBox="1"/>
          <p:nvPr/>
        </p:nvSpPr>
        <p:spPr>
          <a:xfrm>
            <a:off x="7553058" y="5952411"/>
            <a:ext cx="123925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4) SPECIFIC</a:t>
            </a:r>
          </a:p>
          <a:p>
            <a:r>
              <a:rPr lang="en-US" b="1" dirty="0"/>
              <a:t>SOLUTION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A14913-8433-448B-A9E2-71101A3963EB}"/>
              </a:ext>
            </a:extLst>
          </p:cNvPr>
          <p:cNvSpPr txBox="1"/>
          <p:nvPr/>
        </p:nvSpPr>
        <p:spPr>
          <a:xfrm>
            <a:off x="3128145" y="949255"/>
            <a:ext cx="131799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2) GENERAL</a:t>
            </a:r>
          </a:p>
          <a:p>
            <a:r>
              <a:rPr lang="en-US" b="1" dirty="0"/>
              <a:t>PROBLEM</a:t>
            </a: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3080ACE0-68EE-44EF-A94C-B62CB49C6186}"/>
              </a:ext>
            </a:extLst>
          </p:cNvPr>
          <p:cNvSpPr/>
          <p:nvPr/>
        </p:nvSpPr>
        <p:spPr>
          <a:xfrm rot="5400000">
            <a:off x="6022205" y="3578332"/>
            <a:ext cx="872900" cy="490789"/>
          </a:xfrm>
          <a:prstGeom prst="rightArrow">
            <a:avLst>
              <a:gd name="adj1" fmla="val 50000"/>
              <a:gd name="adj2" fmla="val 7866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92D5EB6-227B-43E7-802F-E17B912568E9}"/>
              </a:ext>
            </a:extLst>
          </p:cNvPr>
          <p:cNvSpPr txBox="1"/>
          <p:nvPr/>
        </p:nvSpPr>
        <p:spPr>
          <a:xfrm>
            <a:off x="8854967" y="4238357"/>
            <a:ext cx="302455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Allow soldier to request </a:t>
            </a:r>
            <a:r>
              <a:rPr lang="en-US" b="1" i="1" dirty="0"/>
              <a:t>small</a:t>
            </a:r>
            <a:r>
              <a:rPr lang="en-US" i="1" dirty="0"/>
              <a:t> </a:t>
            </a:r>
            <a:r>
              <a:rPr lang="en-US" b="1" i="1" dirty="0"/>
              <a:t>image chips of specific areas</a:t>
            </a:r>
            <a:r>
              <a:rPr lang="en-US" i="1" dirty="0"/>
              <a:t> rather than entire satellite image.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99CAF75-944B-4CA7-97A8-07C89735A077}"/>
              </a:ext>
            </a:extLst>
          </p:cNvPr>
          <p:cNvSpPr txBox="1"/>
          <p:nvPr/>
        </p:nvSpPr>
        <p:spPr>
          <a:xfrm>
            <a:off x="4466605" y="-26315"/>
            <a:ext cx="3100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/>
              <a:t>TRIZ PRISM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6C95165D-5769-423A-A920-3BE91D41F6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9F9E9A"/>
              </a:clrFrom>
              <a:clrTo>
                <a:srgbClr val="9F9E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3" b="7746"/>
          <a:stretch/>
        </p:blipFill>
        <p:spPr>
          <a:xfrm>
            <a:off x="6552405" y="4260176"/>
            <a:ext cx="2091525" cy="16256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D598A5C-91C7-4F88-B928-0279679B25BF}"/>
              </a:ext>
            </a:extLst>
          </p:cNvPr>
          <p:cNvSpPr txBox="1"/>
          <p:nvPr/>
        </p:nvSpPr>
        <p:spPr>
          <a:xfrm>
            <a:off x="7382178" y="929325"/>
            <a:ext cx="141013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3) GENERAL</a:t>
            </a:r>
          </a:p>
          <a:p>
            <a:r>
              <a:rPr lang="en-US" b="1" dirty="0"/>
              <a:t>SOLUTION(s)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6A8F1D7-0EA8-423A-9F72-7C76867502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A6A0A0"/>
              </a:clrFrom>
              <a:clrTo>
                <a:srgbClr val="A6A0A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4"/>
          <a:stretch/>
        </p:blipFill>
        <p:spPr>
          <a:xfrm>
            <a:off x="7153757" y="1786302"/>
            <a:ext cx="1622314" cy="127532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13A1165-3719-4D22-A250-3124490316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A39F9C"/>
              </a:clrFrom>
              <a:clrTo>
                <a:srgbClr val="A39F9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9" r="19945" b="11658"/>
          <a:stretch/>
        </p:blipFill>
        <p:spPr>
          <a:xfrm>
            <a:off x="6054952" y="926568"/>
            <a:ext cx="1192597" cy="131967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9E9D6A4-B00F-4EA4-B140-C9654CEA7A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A3A2A0"/>
              </a:clrFrom>
              <a:clrTo>
                <a:srgbClr val="A3A2A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2" t="4447" r="15332" b="3267"/>
          <a:stretch/>
        </p:blipFill>
        <p:spPr>
          <a:xfrm>
            <a:off x="6573106" y="2707889"/>
            <a:ext cx="490171" cy="487908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F1449467-86EA-47B4-9C5F-E1EF4574C55F}"/>
              </a:ext>
            </a:extLst>
          </p:cNvPr>
          <p:cNvGrpSpPr/>
          <p:nvPr/>
        </p:nvGrpSpPr>
        <p:grpSpPr>
          <a:xfrm>
            <a:off x="7341816" y="2707889"/>
            <a:ext cx="641980" cy="1087728"/>
            <a:chOff x="10570965" y="3826017"/>
            <a:chExt cx="813745" cy="1268674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892E96E-A15E-4ED9-91E3-7962ECB9A6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A3A2A0"/>
                </a:clrFrom>
                <a:clrTo>
                  <a:srgbClr val="A3A2A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15" t="37368" r="8586"/>
            <a:stretch/>
          </p:blipFill>
          <p:spPr>
            <a:xfrm>
              <a:off x="10760927" y="3891775"/>
              <a:ext cx="445266" cy="1095121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4F107DD-222D-41C7-AF58-1A6971EC8F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A3A2A0"/>
                </a:clrFrom>
                <a:clrTo>
                  <a:srgbClr val="A3A2A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15" t="37368" r="8586"/>
            <a:stretch/>
          </p:blipFill>
          <p:spPr>
            <a:xfrm>
              <a:off x="10570965" y="3999570"/>
              <a:ext cx="445266" cy="1095121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497039A-4791-4372-9781-8A9D410AC8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A3A2A0"/>
                </a:clrFrom>
                <a:clrTo>
                  <a:srgbClr val="A3A2A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15" t="37368" r="8586"/>
            <a:stretch/>
          </p:blipFill>
          <p:spPr>
            <a:xfrm>
              <a:off x="10939444" y="3826017"/>
              <a:ext cx="445266" cy="1095121"/>
            </a:xfrm>
            <a:prstGeom prst="rect">
              <a:avLst/>
            </a:prstGeom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7C97153D-6F30-4A51-8944-7CDEF5D7CA04}"/>
              </a:ext>
            </a:extLst>
          </p:cNvPr>
          <p:cNvSpPr txBox="1"/>
          <p:nvPr/>
        </p:nvSpPr>
        <p:spPr>
          <a:xfrm>
            <a:off x="8853852" y="1542834"/>
            <a:ext cx="333814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Divide</a:t>
            </a:r>
            <a:r>
              <a:rPr lang="en-US" i="1" dirty="0"/>
              <a:t> large object into pieces.</a:t>
            </a:r>
          </a:p>
          <a:p>
            <a:r>
              <a:rPr lang="en-US" i="1" dirty="0"/>
              <a:t>Use </a:t>
            </a:r>
            <a:r>
              <a:rPr lang="en-US" b="1" i="1" dirty="0"/>
              <a:t>larger apertures</a:t>
            </a:r>
            <a:r>
              <a:rPr lang="en-US" i="1" dirty="0"/>
              <a:t>.</a:t>
            </a:r>
          </a:p>
          <a:p>
            <a:r>
              <a:rPr lang="en-US" i="1" dirty="0"/>
              <a:t>Use </a:t>
            </a:r>
            <a:r>
              <a:rPr lang="en-US" b="1" i="1" dirty="0"/>
              <a:t>smaller versions </a:t>
            </a:r>
            <a:r>
              <a:rPr lang="en-US" i="1" dirty="0"/>
              <a:t>of object.</a:t>
            </a:r>
          </a:p>
          <a:p>
            <a:r>
              <a:rPr lang="en-US" i="1" dirty="0"/>
              <a:t>Use </a:t>
            </a:r>
            <a:r>
              <a:rPr lang="en-US" b="1" i="1" dirty="0"/>
              <a:t>multiple apertures</a:t>
            </a:r>
            <a:r>
              <a:rPr lang="en-US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55730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5a44311-ed64-4a72-909f-c9dc6973bde2" xsi:nil="true"/>
    <lcf76f155ced4ddcb4097134ff3c332f xmlns="fe4621bd-029e-48bf-834f-2e59b9624a5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50DA2B36065E4BAD2F8574B1D54728" ma:contentTypeVersion="15" ma:contentTypeDescription="Create a new document." ma:contentTypeScope="" ma:versionID="c75d48322972078887bce8333afccefc">
  <xsd:schema xmlns:xsd="http://www.w3.org/2001/XMLSchema" xmlns:xs="http://www.w3.org/2001/XMLSchema" xmlns:p="http://schemas.microsoft.com/office/2006/metadata/properties" xmlns:ns2="fe4621bd-029e-48bf-834f-2e59b9624a53" xmlns:ns3="2e537d3d-f5f0-4f93-89c8-b0500060b9ca" xmlns:ns4="b5a44311-ed64-4a72-909f-c9dc6973bde2" targetNamespace="http://schemas.microsoft.com/office/2006/metadata/properties" ma:root="true" ma:fieldsID="6a8170cb89852f09c50a9b7d8ae72fbe" ns2:_="" ns3:_="" ns4:_="">
    <xsd:import namespace="fe4621bd-029e-48bf-834f-2e59b9624a53"/>
    <xsd:import namespace="2e537d3d-f5f0-4f93-89c8-b0500060b9ca"/>
    <xsd:import namespace="b5a44311-ed64-4a72-909f-c9dc6973bd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4621bd-029e-48bf-834f-2e59b9624a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ea1a638-fe8f-4e55-a8a3-ec1a1fdf41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37d3d-f5f0-4f93-89c8-b0500060b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a44311-ed64-4a72-909f-c9dc6973bde2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d818edf3-1ef9-4299-9481-b12f99061f32}" ma:internalName="TaxCatchAll" ma:showField="CatchAllData" ma:web="2e537d3d-f5f0-4f93-89c8-b0500060b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395FFC-C81E-459C-AE8C-7BE7BF0C6D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E85217-04D5-446E-A140-2C4129F37AF5}">
  <ds:schemaRefs>
    <ds:schemaRef ds:uri="http://schemas.microsoft.com/office/2006/metadata/properties"/>
    <ds:schemaRef ds:uri="http://schemas.microsoft.com/office/infopath/2007/PartnerControls"/>
    <ds:schemaRef ds:uri="b5a44311-ed64-4a72-909f-c9dc6973bde2"/>
    <ds:schemaRef ds:uri="fe4621bd-029e-48bf-834f-2e59b9624a53"/>
  </ds:schemaRefs>
</ds:datastoreItem>
</file>

<file path=customXml/itemProps3.xml><?xml version="1.0" encoding="utf-8"?>
<ds:datastoreItem xmlns:ds="http://schemas.openxmlformats.org/officeDocument/2006/customXml" ds:itemID="{F5CD2BD2-BDA5-4B02-9E11-9458D8EA8B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4621bd-029e-48bf-834f-2e59b9624a53"/>
    <ds:schemaRef ds:uri="2e537d3d-f5f0-4f93-89c8-b0500060b9ca"/>
    <ds:schemaRef ds:uri="b5a44311-ed64-4a72-909f-c9dc6973bd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734</Words>
  <Application>Microsoft Office PowerPoint</Application>
  <PresentationFormat>Widescreen</PresentationFormat>
  <Paragraphs>139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Source Sans Pro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Ward, Dan</dc:creator>
  <cp:lastModifiedBy>Dan Ward</cp:lastModifiedBy>
  <cp:revision>21</cp:revision>
  <dcterms:created xsi:type="dcterms:W3CDTF">2017-11-08T18:38:55Z</dcterms:created>
  <dcterms:modified xsi:type="dcterms:W3CDTF">2024-09-13T13:28:12Z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0x010100C050DA2B36065E4BAD2F8574B1D54728</vt:lpwstr>
  </property>
</Properties>
</file>