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6" r:id="rId5"/>
    <p:sldId id="257" r:id="rId6"/>
    <p:sldId id="258" r:id="rId7"/>
    <p:sldId id="2501" r:id="rId8"/>
    <p:sldId id="2508" r:id="rId9"/>
    <p:sldId id="2509" r:id="rId10"/>
    <p:sldId id="264" r:id="rId11"/>
    <p:sldId id="2503" r:id="rId12"/>
    <p:sldId id="2494" r:id="rId13"/>
    <p:sldId id="2498" r:id="rId14"/>
    <p:sldId id="277" r:id="rId15"/>
    <p:sldId id="2479" r:id="rId16"/>
    <p:sldId id="2476" r:id="rId17"/>
    <p:sldId id="2496" r:id="rId18"/>
    <p:sldId id="2483" r:id="rId19"/>
    <p:sldId id="2511" r:id="rId20"/>
    <p:sldId id="282" r:id="rId21"/>
    <p:sldId id="2499" r:id="rId22"/>
    <p:sldId id="2482" r:id="rId23"/>
    <p:sldId id="2500" r:id="rId24"/>
    <p:sldId id="2506" r:id="rId25"/>
    <p:sldId id="2502" r:id="rId26"/>
    <p:sldId id="2495" r:id="rId27"/>
    <p:sldId id="2504" r:id="rId28"/>
    <p:sldId id="2505" r:id="rId29"/>
    <p:sldId id="259" r:id="rId30"/>
    <p:sldId id="2497" r:id="rId31"/>
    <p:sldId id="260" r:id="rId32"/>
    <p:sldId id="25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DB3A3-F303-424F-A7A6-36DCA669E591}" v="1" dt="2024-09-13T13:34:41.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3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81A0-965D-4EA5-8414-CDF2AC028CBD}"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708BF-80F0-4869-9DA2-3BE5553753AE}" type="slidenum">
              <a:rPr lang="en-US" smtClean="0"/>
              <a:t>‹#›</a:t>
            </a:fld>
            <a:endParaRPr lang="en-US"/>
          </a:p>
        </p:txBody>
      </p:sp>
    </p:spTree>
    <p:extLst>
      <p:ext uri="{BB962C8B-B14F-4D97-AF65-F5344CB8AC3E}">
        <p14:creationId xmlns:p14="http://schemas.microsoft.com/office/powerpoint/2010/main" val="341910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walk through a series of actions and steps related to being in intrapreneur – but please don’t mistake this for a linear process or checklist.</a:t>
            </a:r>
          </a:p>
        </p:txBody>
      </p:sp>
      <p:sp>
        <p:nvSpPr>
          <p:cNvPr id="4" name="Slide Number Placeholder 3"/>
          <p:cNvSpPr>
            <a:spLocks noGrp="1"/>
          </p:cNvSpPr>
          <p:nvPr>
            <p:ph type="sldNum" sz="quarter" idx="5"/>
          </p:nvPr>
        </p:nvSpPr>
        <p:spPr/>
        <p:txBody>
          <a:bodyPr/>
          <a:lstStyle/>
          <a:p>
            <a:fld id="{5ED708BF-80F0-4869-9DA2-3BE5553753AE}" type="slidenum">
              <a:rPr lang="en-US" smtClean="0"/>
              <a:t>4</a:t>
            </a:fld>
            <a:endParaRPr lang="en-US"/>
          </a:p>
        </p:txBody>
      </p:sp>
    </p:spTree>
    <p:extLst>
      <p:ext uri="{BB962C8B-B14F-4D97-AF65-F5344CB8AC3E}">
        <p14:creationId xmlns:p14="http://schemas.microsoft.com/office/powerpoint/2010/main" val="316371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break down this word experiments – the simplest form of an experiment is simply an intervention followed by an observation.</a:t>
            </a:r>
          </a:p>
          <a:p>
            <a:endParaRPr lang="en-US"/>
          </a:p>
          <a:p>
            <a:r>
              <a:rPr lang="en-US"/>
              <a:t>We’ll change something, introduce some new element or make a modification, then we’ll pay attention to what happens. We’ll collect some data and reflect on it.</a:t>
            </a:r>
          </a:p>
          <a:p>
            <a:endParaRPr lang="en-US"/>
          </a:p>
          <a:p>
            <a:r>
              <a:rPr lang="en-US"/>
              <a:t>So… what (singular) Intervention can you make (change / add / remove / rearrange / </a:t>
            </a:r>
            <a:r>
              <a:rPr lang="en-US" err="1"/>
              <a:t>etc</a:t>
            </a:r>
            <a:r>
              <a:rPr lang="en-US"/>
              <a:t>)? And what (plural) Observations will you make (measure, collection, assess, count, </a:t>
            </a:r>
            <a:r>
              <a:rPr lang="en-US" err="1"/>
              <a:t>etc</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A308-41A0-4247-8516-7E1982666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66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think the RICE acronym describes our approach pretty well – together, we did a long-running series of short experiments designed to help us understand what stuff works, what we like to do, what the users actually want &amp; need… and we’re continuing to do it even 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3118F-9F22-447B-91CD-A8660561D1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1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Alberto Santos=Dumont (the main topic of chapter 3 of LIFT) built a series of airships. This layout is from a book titled A Dream of Flight – it’s a kid’s book but I highly recommend it. This layout shows the iterative approach to his experiments. Each of Alberto’s designs fixed a flaw from the previous versions, strengthened a weak point or provided some new function. This is STUDY FAILURE plus DO EXPERIMENTS</a:t>
            </a:r>
          </a:p>
          <a:p>
            <a:endParaRPr lang="en-US"/>
          </a:p>
          <a:p>
            <a:r>
              <a:rPr lang="en-US"/>
              <a:t>The first few tended to crumple and crash quickly. Eventually he came up with a design that won some major prizes and even built a small personal airship he’d use to travel from his apartment to a local café…</a:t>
            </a:r>
          </a:p>
        </p:txBody>
      </p:sp>
      <p:sp>
        <p:nvSpPr>
          <p:cNvPr id="4" name="Slide Number Placeholder 3"/>
          <p:cNvSpPr>
            <a:spLocks noGrp="1"/>
          </p:cNvSpPr>
          <p:nvPr>
            <p:ph type="sldNum" sz="quarter" idx="5"/>
          </p:nvPr>
        </p:nvSpPr>
        <p:spPr/>
        <p:txBody>
          <a:bodyPr/>
          <a:lstStyle/>
          <a:p>
            <a:fld id="{92F0A308-41A0-4247-8516-7E198266636A}" type="slidenum">
              <a:rPr lang="en-US" smtClean="0"/>
              <a:t>15</a:t>
            </a:fld>
            <a:endParaRPr lang="en-US"/>
          </a:p>
        </p:txBody>
      </p:sp>
    </p:spTree>
    <p:extLst>
      <p:ext uri="{BB962C8B-B14F-4D97-AF65-F5344CB8AC3E}">
        <p14:creationId xmlns:p14="http://schemas.microsoft.com/office/powerpoint/2010/main" val="194582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key activity (a first topic, not necessarily a “first step”) is to study failure – </a:t>
            </a:r>
            <a:r>
              <a:rPr lang="en-US" b="1"/>
              <a:t>make a list </a:t>
            </a:r>
            <a:r>
              <a:rPr lang="en-US"/>
              <a:t>of attempts that didn’t work out (yours &amp; others!), and evaluate for patterns, partial progress, etc.</a:t>
            </a:r>
          </a:p>
          <a:p>
            <a:endParaRPr lang="en-US"/>
          </a:p>
          <a:p>
            <a:r>
              <a:rPr lang="en-US"/>
              <a:t>Do the analysis to see if you can distinguish between promising paths and dead-ends. Are some getting closer &amp; making progress, while others are bad ideas we can abandon?</a:t>
            </a:r>
          </a:p>
          <a:p>
            <a:endParaRPr lang="en-US"/>
          </a:p>
          <a:p>
            <a:r>
              <a:rPr lang="en-US"/>
              <a:t>Nothing on your list? Write “Failed to fail” and then go try something that produces a result!</a:t>
            </a:r>
          </a:p>
        </p:txBody>
      </p:sp>
      <p:sp>
        <p:nvSpPr>
          <p:cNvPr id="4" name="Slide Number Placeholder 3"/>
          <p:cNvSpPr>
            <a:spLocks noGrp="1"/>
          </p:cNvSpPr>
          <p:nvPr>
            <p:ph type="sldNum" sz="quarter" idx="5"/>
          </p:nvPr>
        </p:nvSpPr>
        <p:spPr/>
        <p:txBody>
          <a:bodyPr/>
          <a:lstStyle/>
          <a:p>
            <a:fld id="{92F0A308-41A0-4247-8516-7E198266636A}" type="slidenum">
              <a:rPr lang="en-US" smtClean="0"/>
              <a:t>17</a:t>
            </a:fld>
            <a:endParaRPr lang="en-US"/>
          </a:p>
        </p:txBody>
      </p:sp>
    </p:spTree>
    <p:extLst>
      <p:ext uri="{BB962C8B-B14F-4D97-AF65-F5344CB8AC3E}">
        <p14:creationId xmlns:p14="http://schemas.microsoft.com/office/powerpoint/2010/main" val="252643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extensive study of failure, one key observation we’ve made is that it’s almost never the whole story or the end of the story. It’s a PART of the story</a:t>
            </a:r>
          </a:p>
        </p:txBody>
      </p:sp>
      <p:sp>
        <p:nvSpPr>
          <p:cNvPr id="4" name="Slide Number Placeholder 3"/>
          <p:cNvSpPr>
            <a:spLocks noGrp="1"/>
          </p:cNvSpPr>
          <p:nvPr>
            <p:ph type="sldNum" sz="quarter" idx="5"/>
          </p:nvPr>
        </p:nvSpPr>
        <p:spPr/>
        <p:txBody>
          <a:bodyPr/>
          <a:lstStyle/>
          <a:p>
            <a:fld id="{5ED708BF-80F0-4869-9DA2-3BE5553753AE}" type="slidenum">
              <a:rPr lang="en-US" smtClean="0"/>
              <a:t>18</a:t>
            </a:fld>
            <a:endParaRPr lang="en-US"/>
          </a:p>
        </p:txBody>
      </p:sp>
    </p:spTree>
    <p:extLst>
      <p:ext uri="{BB962C8B-B14F-4D97-AF65-F5344CB8AC3E}">
        <p14:creationId xmlns:p14="http://schemas.microsoft.com/office/powerpoint/2010/main" val="2813285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specific method for studying failure is to </a:t>
            </a:r>
            <a:r>
              <a:rPr lang="en-US" b="1"/>
              <a:t>have a Failure Cake</a:t>
            </a:r>
            <a:r>
              <a:rPr lang="en-US"/>
              <a:t>. Gather the team, slice the cake, and discuss the experience.</a:t>
            </a:r>
          </a:p>
          <a:p>
            <a:endParaRPr lang="en-US"/>
          </a:p>
          <a:p>
            <a:r>
              <a:rPr lang="en-US"/>
              <a:t>In part we’re aiming to destigmatize failure. Sharing a cake together sort of takes some of the sting out… and it’s a specific thing you can all do with your teams too. </a:t>
            </a:r>
          </a:p>
          <a:p>
            <a:endParaRPr lang="en-US"/>
          </a:p>
          <a:p>
            <a:r>
              <a:rPr lang="en-US"/>
              <a:t>Also, in order to learn something new, we have to be willing to be bad at it at first. Cake can help foster that willingness to be bad at something…</a:t>
            </a:r>
          </a:p>
          <a:p>
            <a:endParaRPr lang="en-US"/>
          </a:p>
          <a:p>
            <a:r>
              <a:rPr lang="en-US"/>
              <a:t>How do you think your team would respond to a failure cake party?</a:t>
            </a:r>
          </a:p>
          <a:p>
            <a:endParaRPr lang="en-US"/>
          </a:p>
        </p:txBody>
      </p:sp>
      <p:sp>
        <p:nvSpPr>
          <p:cNvPr id="4" name="Slide Number Placeholder 3"/>
          <p:cNvSpPr>
            <a:spLocks noGrp="1"/>
          </p:cNvSpPr>
          <p:nvPr>
            <p:ph type="sldNum" sz="quarter" idx="5"/>
          </p:nvPr>
        </p:nvSpPr>
        <p:spPr/>
        <p:txBody>
          <a:bodyPr/>
          <a:lstStyle/>
          <a:p>
            <a:fld id="{92F0A308-41A0-4247-8516-7E198266636A}" type="slidenum">
              <a:rPr lang="en-US" smtClean="0"/>
              <a:t>19</a:t>
            </a:fld>
            <a:endParaRPr lang="en-US"/>
          </a:p>
        </p:txBody>
      </p:sp>
    </p:spTree>
    <p:extLst>
      <p:ext uri="{BB962C8B-B14F-4D97-AF65-F5344CB8AC3E}">
        <p14:creationId xmlns:p14="http://schemas.microsoft.com/office/powerpoint/2010/main" val="2103640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three words are pretty much a magic formula for making things happen. But they’re harder to say than you might think.</a:t>
            </a:r>
          </a:p>
          <a:p>
            <a:endParaRPr lang="en-US"/>
          </a:p>
          <a:p>
            <a:r>
              <a:rPr lang="en-US"/>
              <a:t>LET’S – Implies you have some people in mind to join in on the experiment, and it takes some work to FIND these people.</a:t>
            </a:r>
          </a:p>
          <a:p>
            <a:r>
              <a:rPr lang="en-US"/>
              <a:t>TRY – Reflects a level of boldness &amp; courage to attempt something where the outcome may be unpredictable</a:t>
            </a:r>
          </a:p>
          <a:p>
            <a:r>
              <a:rPr lang="en-US"/>
              <a:t>THIS – Requires a thoughtful, specific description of the thing you are proposing – again, this takes some work!</a:t>
            </a:r>
          </a:p>
          <a:p>
            <a:endParaRPr lang="en-US"/>
          </a:p>
          <a:p>
            <a:r>
              <a:rPr lang="en-US"/>
              <a:t>Consider the Let’s Try This framework as the basis for a proposal – who is included in LET’s? What would constitute a TRY (vs a DO – turns out Yoda was wrong!)?  What is your THIS? And how can you bring the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E3118F-9F22-447B-91CD-A8660561D1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604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main thing that distinguishes intrapreneurs from hobbyists is funding.</a:t>
            </a:r>
          </a:p>
          <a:p>
            <a:endParaRPr lang="en-US"/>
          </a:p>
          <a:p>
            <a:r>
              <a:rPr lang="en-US"/>
              <a:t>The GEANT hot air balloon was intended to raise funds to support aviation experiments. But it was huge &amp; expensive &amp; basically bankrupted the people who built it. So don’t put all your hopes &amp; dreams into single basket or a single funding source. Find a collection of customers, supporters, sponsors, </a:t>
            </a:r>
            <a:r>
              <a:rPr lang="en-US" err="1"/>
              <a:t>etc</a:t>
            </a:r>
            <a:r>
              <a:rPr lang="en-US"/>
              <a:t>…</a:t>
            </a:r>
          </a:p>
          <a:p>
            <a:endParaRPr lang="en-US"/>
          </a:p>
          <a:p>
            <a:r>
              <a:rPr lang="en-US"/>
              <a:t>Where might you start? Make a list of 10 potential funding sources…</a:t>
            </a:r>
          </a:p>
        </p:txBody>
      </p:sp>
      <p:sp>
        <p:nvSpPr>
          <p:cNvPr id="4" name="Slide Number Placeholder 3"/>
          <p:cNvSpPr>
            <a:spLocks noGrp="1"/>
          </p:cNvSpPr>
          <p:nvPr>
            <p:ph type="sldNum" sz="quarter" idx="5"/>
          </p:nvPr>
        </p:nvSpPr>
        <p:spPr/>
        <p:txBody>
          <a:bodyPr/>
          <a:lstStyle/>
          <a:p>
            <a:fld id="{5ED708BF-80F0-4869-9DA2-3BE5553753AE}" type="slidenum">
              <a:rPr lang="en-US" smtClean="0"/>
              <a:t>21</a:t>
            </a:fld>
            <a:endParaRPr lang="en-US"/>
          </a:p>
        </p:txBody>
      </p:sp>
    </p:spTree>
    <p:extLst>
      <p:ext uri="{BB962C8B-B14F-4D97-AF65-F5344CB8AC3E}">
        <p14:creationId xmlns:p14="http://schemas.microsoft.com/office/powerpoint/2010/main" val="91309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Creative approaches to IP management</a:t>
            </a:r>
          </a:p>
          <a:p>
            <a:endParaRPr lang="en-US"/>
          </a:p>
          <a:p>
            <a:r>
              <a:rPr lang="en-US"/>
              <a:t>LIFT: Hargrave published nothing &amp; shared all his data…</a:t>
            </a:r>
          </a:p>
          <a:p>
            <a:r>
              <a:rPr lang="en-US"/>
              <a:t>ITK: Used CC BY/NC/SA license</a:t>
            </a:r>
          </a:p>
          <a:p>
            <a:endParaRPr lang="en-US"/>
          </a:p>
          <a:p>
            <a:r>
              <a:rPr lang="en-US"/>
              <a:t>Homework: Get smart on CC’s</a:t>
            </a:r>
          </a:p>
        </p:txBody>
      </p:sp>
      <p:sp>
        <p:nvSpPr>
          <p:cNvPr id="4" name="Slide Number Placeholder 3"/>
          <p:cNvSpPr>
            <a:spLocks noGrp="1"/>
          </p:cNvSpPr>
          <p:nvPr>
            <p:ph type="sldNum" sz="quarter" idx="5"/>
          </p:nvPr>
        </p:nvSpPr>
        <p:spPr/>
        <p:txBody>
          <a:bodyPr/>
          <a:lstStyle/>
          <a:p>
            <a:fld id="{5ED708BF-80F0-4869-9DA2-3BE5553753AE}" type="slidenum">
              <a:rPr lang="en-US" smtClean="0"/>
              <a:t>22</a:t>
            </a:fld>
            <a:endParaRPr lang="en-US"/>
          </a:p>
        </p:txBody>
      </p:sp>
    </p:spTree>
    <p:extLst>
      <p:ext uri="{BB962C8B-B14F-4D97-AF65-F5344CB8AC3E}">
        <p14:creationId xmlns:p14="http://schemas.microsoft.com/office/powerpoint/2010/main" val="3496324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MITRE EXAMPLE: In 2016, a small group launched MITRE’s Innovation Toolkit project.</a:t>
            </a:r>
          </a:p>
          <a:p>
            <a:endParaRPr lang="en-US"/>
          </a:p>
          <a:p>
            <a:r>
              <a:rPr lang="en-US"/>
              <a:t>We were a self-selected group with a crazy little idea – what if MITRE had an innovation toolkit, a collection of methods &amp; techniques that we could all use to help solve hard problems.</a:t>
            </a:r>
          </a:p>
          <a:p>
            <a:endParaRPr lang="en-US"/>
          </a:p>
          <a:p>
            <a:r>
              <a:rPr lang="en-US"/>
              <a:t>Initial idea: let’s adopt someone else’s toolkit! Didn’t find any that were a good fit, so we moved on to Plan B – make our own.</a:t>
            </a:r>
          </a:p>
          <a:p>
            <a:endParaRPr lang="en-US"/>
          </a:p>
          <a:p>
            <a:r>
              <a:rPr lang="en-US"/>
              <a:t>And yes, early on we discussed our plans to take over the world, so we were aiming high… but we were also doing the small, incremental work that’s necessary to get us there.</a:t>
            </a:r>
          </a:p>
          <a:p>
            <a:endParaRPr lang="en-US"/>
          </a:p>
        </p:txBody>
      </p:sp>
      <p:sp>
        <p:nvSpPr>
          <p:cNvPr id="4" name="Slide Number Placeholder 3"/>
          <p:cNvSpPr>
            <a:spLocks noGrp="1"/>
          </p:cNvSpPr>
          <p:nvPr>
            <p:ph type="sldNum" sz="quarter" idx="5"/>
          </p:nvPr>
        </p:nvSpPr>
        <p:spPr/>
        <p:txBody>
          <a:bodyPr/>
          <a:lstStyle/>
          <a:p>
            <a:fld id="{47E3118F-9F22-447B-91CD-A8660561D138}" type="slidenum">
              <a:rPr lang="en-US" smtClean="0"/>
              <a:t>23</a:t>
            </a:fld>
            <a:endParaRPr lang="en-US"/>
          </a:p>
        </p:txBody>
      </p:sp>
    </p:spTree>
    <p:extLst>
      <p:ext uri="{BB962C8B-B14F-4D97-AF65-F5344CB8AC3E}">
        <p14:creationId xmlns:p14="http://schemas.microsoft.com/office/powerpoint/2010/main" val="151819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thing that distinguishes pro’s from hobbyists is that pro’s DO THE READING. They stay up to date on the latest development &amp; they contribute to the wider conversation.</a:t>
            </a:r>
          </a:p>
          <a:p>
            <a:br>
              <a:rPr lang="en-US"/>
            </a:br>
            <a:r>
              <a:rPr lang="en-US"/>
              <a:t>Chanute’s book assembled stories &amp; data from every aviation experiment anyone had done. He corresponded with aviators around the world, and he published their stories &amp; findings. This is key because you’ve got to know what is already happening in the field.</a:t>
            </a:r>
          </a:p>
          <a:p>
            <a:endParaRPr lang="en-US"/>
          </a:p>
          <a:p>
            <a:r>
              <a:rPr lang="en-US"/>
              <a:t>How can you do the reading &amp; join the conversation? What books / blogs / outlets can you engage with &amp; contribute to? (and be sure to avoid the situation where you propose something that someone else is already doing)</a:t>
            </a:r>
          </a:p>
        </p:txBody>
      </p:sp>
      <p:sp>
        <p:nvSpPr>
          <p:cNvPr id="4" name="Slide Number Placeholder 3"/>
          <p:cNvSpPr>
            <a:spLocks noGrp="1"/>
          </p:cNvSpPr>
          <p:nvPr>
            <p:ph type="sldNum" sz="quarter" idx="5"/>
          </p:nvPr>
        </p:nvSpPr>
        <p:spPr/>
        <p:txBody>
          <a:bodyPr/>
          <a:lstStyle/>
          <a:p>
            <a:fld id="{5ED708BF-80F0-4869-9DA2-3BE5553753AE}" type="slidenum">
              <a:rPr lang="en-US" smtClean="0"/>
              <a:t>5</a:t>
            </a:fld>
            <a:endParaRPr lang="en-US"/>
          </a:p>
        </p:txBody>
      </p:sp>
    </p:spTree>
    <p:extLst>
      <p:ext uri="{BB962C8B-B14F-4D97-AF65-F5344CB8AC3E}">
        <p14:creationId xmlns:p14="http://schemas.microsoft.com/office/powerpoint/2010/main" val="1945945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to navigate the tension inherent in this dynamic – out loud / not too loud.</a:t>
            </a:r>
          </a:p>
          <a:p>
            <a:endParaRPr lang="en-US"/>
          </a:p>
          <a:p>
            <a:r>
              <a:rPr lang="en-US"/>
              <a:t>What should you say, when, to whom?</a:t>
            </a:r>
          </a:p>
        </p:txBody>
      </p:sp>
      <p:sp>
        <p:nvSpPr>
          <p:cNvPr id="4" name="Slide Number Placeholder 3"/>
          <p:cNvSpPr>
            <a:spLocks noGrp="1"/>
          </p:cNvSpPr>
          <p:nvPr>
            <p:ph type="sldNum" sz="quarter" idx="5"/>
          </p:nvPr>
        </p:nvSpPr>
        <p:spPr/>
        <p:txBody>
          <a:bodyPr/>
          <a:lstStyle/>
          <a:p>
            <a:fld id="{5ED708BF-80F0-4869-9DA2-3BE5553753AE}" type="slidenum">
              <a:rPr lang="en-US" smtClean="0"/>
              <a:t>24</a:t>
            </a:fld>
            <a:endParaRPr lang="en-US"/>
          </a:p>
        </p:txBody>
      </p:sp>
    </p:spTree>
    <p:extLst>
      <p:ext uri="{BB962C8B-B14F-4D97-AF65-F5344CB8AC3E}">
        <p14:creationId xmlns:p14="http://schemas.microsoft.com/office/powerpoint/2010/main" val="1865531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Team Toolkit wrote a book. Didn’t ask permission, nobody told us to do it, we just said “Hey, this could be fun, let’s see if we can do it…”</a:t>
            </a:r>
          </a:p>
          <a:p>
            <a:endParaRPr lang="en-US"/>
          </a:p>
          <a:p>
            <a:r>
              <a:rPr lang="en-US"/>
              <a:t>This is DECLARE INTENT, EXPERIMENT, COLLABORATE, BUILD TEAM, TELL STORY</a:t>
            </a:r>
          </a:p>
          <a:p>
            <a:endParaRPr lang="en-US"/>
          </a:p>
          <a:p>
            <a:r>
              <a:rPr lang="en-US"/>
              <a:t>And we’ve sold almost 600 copies… It’s never going to be on a Best Seller list, but that’s almost 600 people we’ve been able to directly touch…</a:t>
            </a:r>
          </a:p>
        </p:txBody>
      </p:sp>
      <p:sp>
        <p:nvSpPr>
          <p:cNvPr id="4" name="Slide Number Placeholder 3"/>
          <p:cNvSpPr>
            <a:spLocks noGrp="1"/>
          </p:cNvSpPr>
          <p:nvPr>
            <p:ph type="sldNum" sz="quarter" idx="5"/>
          </p:nvPr>
        </p:nvSpPr>
        <p:spPr/>
        <p:txBody>
          <a:bodyPr/>
          <a:lstStyle/>
          <a:p>
            <a:fld id="{47E3118F-9F22-447B-91CD-A8660561D138}" type="slidenum">
              <a:rPr lang="en-US" smtClean="0"/>
              <a:t>25</a:t>
            </a:fld>
            <a:endParaRPr lang="en-US"/>
          </a:p>
        </p:txBody>
      </p:sp>
    </p:spTree>
    <p:extLst>
      <p:ext uri="{BB962C8B-B14F-4D97-AF65-F5344CB8AC3E}">
        <p14:creationId xmlns:p14="http://schemas.microsoft.com/office/powerpoint/2010/main" val="1301193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ran a quick series of little experiments ON OURSELVES… Constantly trying, testing, exploring, experimenting IN THE REAL WORLD / on real projects</a:t>
            </a:r>
          </a:p>
          <a:p>
            <a:endParaRPr lang="en-US"/>
          </a:p>
          <a:p>
            <a:r>
              <a:rPr lang="en-US"/>
              <a:t>Adopted a “drink our own champagne” philosophy – using this stuff on OUR projects.</a:t>
            </a:r>
          </a:p>
          <a:p>
            <a:endParaRPr lang="en-US"/>
          </a:p>
          <a:p>
            <a:r>
              <a:rPr lang="en-US"/>
              <a:t>We constantly reflected on &amp; discussed &amp; analyzed our experiences – what could we do differently next time?</a:t>
            </a:r>
          </a:p>
          <a:p>
            <a:endParaRPr lang="en-US"/>
          </a:p>
          <a:p>
            <a:r>
              <a:rPr lang="en-US"/>
              <a:t>We tested out a variety of products &amp; services, got some initial investors, eventually got $300K from Jason… then nothing from Jason and instead reached out to the Innovation Center directors…</a:t>
            </a:r>
          </a:p>
        </p:txBody>
      </p:sp>
      <p:sp>
        <p:nvSpPr>
          <p:cNvPr id="4" name="Slide Number Placeholder 3"/>
          <p:cNvSpPr>
            <a:spLocks noGrp="1"/>
          </p:cNvSpPr>
          <p:nvPr>
            <p:ph type="sldNum" sz="quarter" idx="5"/>
          </p:nvPr>
        </p:nvSpPr>
        <p:spPr/>
        <p:txBody>
          <a:bodyPr/>
          <a:lstStyle/>
          <a:p>
            <a:fld id="{47E3118F-9F22-447B-91CD-A8660561D138}" type="slidenum">
              <a:rPr lang="en-US" smtClean="0"/>
              <a:t>26</a:t>
            </a:fld>
            <a:endParaRPr lang="en-US"/>
          </a:p>
        </p:txBody>
      </p:sp>
    </p:spTree>
    <p:extLst>
      <p:ext uri="{BB962C8B-B14F-4D97-AF65-F5344CB8AC3E}">
        <p14:creationId xmlns:p14="http://schemas.microsoft.com/office/powerpoint/2010/main" val="861567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continued to ask which of these three actions we should take – the classic 3 P’s from the Lean Startup.</a:t>
            </a:r>
          </a:p>
          <a:p>
            <a:endParaRPr lang="en-US"/>
          </a:p>
          <a:p>
            <a:r>
              <a:rPr lang="en-US"/>
              <a:t>Write this down &amp; post it on your wall.</a:t>
            </a:r>
          </a:p>
        </p:txBody>
      </p:sp>
      <p:sp>
        <p:nvSpPr>
          <p:cNvPr id="4" name="Slide Number Placeholder 3"/>
          <p:cNvSpPr>
            <a:spLocks noGrp="1"/>
          </p:cNvSpPr>
          <p:nvPr>
            <p:ph type="sldNum" sz="quarter" idx="5"/>
          </p:nvPr>
        </p:nvSpPr>
        <p:spPr/>
        <p:txBody>
          <a:bodyPr/>
          <a:lstStyle/>
          <a:p>
            <a:fld id="{47E3118F-9F22-447B-91CD-A8660561D138}" type="slidenum">
              <a:rPr lang="en-US" smtClean="0"/>
              <a:t>27</a:t>
            </a:fld>
            <a:endParaRPr lang="en-US"/>
          </a:p>
        </p:txBody>
      </p:sp>
    </p:spTree>
    <p:extLst>
      <p:ext uri="{BB962C8B-B14F-4D97-AF65-F5344CB8AC3E}">
        <p14:creationId xmlns:p14="http://schemas.microsoft.com/office/powerpoint/2010/main" val="38001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you already have a problem you’re interested in? </a:t>
            </a:r>
          </a:p>
          <a:p>
            <a:r>
              <a:rPr lang="en-US"/>
              <a:t>How specific is it? How broad? How widespread?</a:t>
            </a:r>
          </a:p>
          <a:p>
            <a:r>
              <a:rPr lang="en-US"/>
              <a:t>If you don’t have one in mind… do the reading…</a:t>
            </a:r>
          </a:p>
        </p:txBody>
      </p:sp>
      <p:sp>
        <p:nvSpPr>
          <p:cNvPr id="4" name="Slide Number Placeholder 3"/>
          <p:cNvSpPr>
            <a:spLocks noGrp="1"/>
          </p:cNvSpPr>
          <p:nvPr>
            <p:ph type="sldNum" sz="quarter" idx="5"/>
          </p:nvPr>
        </p:nvSpPr>
        <p:spPr/>
        <p:txBody>
          <a:bodyPr/>
          <a:lstStyle/>
          <a:p>
            <a:fld id="{5ED708BF-80F0-4869-9DA2-3BE5553753AE}" type="slidenum">
              <a:rPr lang="en-US" smtClean="0"/>
              <a:t>6</a:t>
            </a:fld>
            <a:endParaRPr lang="en-US"/>
          </a:p>
        </p:txBody>
      </p:sp>
    </p:spTree>
    <p:extLst>
      <p:ext uri="{BB962C8B-B14F-4D97-AF65-F5344CB8AC3E}">
        <p14:creationId xmlns:p14="http://schemas.microsoft.com/office/powerpoint/2010/main" val="399856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r>
              <a:rPr lang="en-US" baseline="0"/>
              <a:t>Another key practice is to deconstruct the problem.</a:t>
            </a:r>
          </a:p>
          <a:p>
            <a:pPr defTabSz="929579"/>
            <a:endParaRPr lang="en-US" baseline="0"/>
          </a:p>
          <a:p>
            <a:pPr defTabSz="929579"/>
            <a:r>
              <a:rPr lang="en-US" baseline="0"/>
              <a:t>Story from LIFT: Alphonse </a:t>
            </a:r>
            <a:r>
              <a:rPr lang="en-US" baseline="0" err="1"/>
              <a:t>Penaud’s</a:t>
            </a:r>
            <a:r>
              <a:rPr lang="en-US" baseline="0"/>
              <a:t> little rubber band powered flying machine was a simple, elegant way to experimentally solve one small piece of the problem of flight: where to connect the wings to the fuselage.</a:t>
            </a:r>
          </a:p>
          <a:p>
            <a:pPr defTabSz="929579"/>
            <a:endParaRPr lang="en-US" baseline="0"/>
          </a:p>
          <a:p>
            <a:pPr defTabSz="929579"/>
            <a:r>
              <a:rPr lang="en-US" baseline="0"/>
              <a:t>With sticks &amp; paper, in his back yard, he did BIG science on a shoestring budget – by focusing on the NEXT piece of the puzzle to be solved. </a:t>
            </a:r>
          </a:p>
          <a:p>
            <a:pPr defTabSz="929579"/>
            <a:endParaRPr lang="en-US" baseline="0"/>
          </a:p>
          <a:p>
            <a:pPr defTabSz="929579"/>
            <a:r>
              <a:rPr lang="en-US" baseline="0"/>
              <a:t>What’s your equivalent of </a:t>
            </a:r>
            <a:r>
              <a:rPr lang="en-US" baseline="0" err="1"/>
              <a:t>Penaud’s</a:t>
            </a:r>
            <a:r>
              <a:rPr lang="en-US" baseline="0"/>
              <a:t> plane? What is the NEXT piece of the puzzle to explore / solve?</a:t>
            </a:r>
          </a:p>
        </p:txBody>
      </p:sp>
      <p:sp>
        <p:nvSpPr>
          <p:cNvPr id="4" name="Slide Number Placeholder 3"/>
          <p:cNvSpPr>
            <a:spLocks noGrp="1"/>
          </p:cNvSpPr>
          <p:nvPr>
            <p:ph type="sldNum" sz="quarter" idx="10"/>
          </p:nvPr>
        </p:nvSpPr>
        <p:spPr/>
        <p:txBody>
          <a:bodyPr/>
          <a:lstStyle/>
          <a:p>
            <a:pPr defTabSz="929579">
              <a:defRPr/>
            </a:pPr>
            <a:fld id="{C2B03BB6-9905-4139-84ED-70EABA997313}" type="slidenum">
              <a:rPr lang="en-US" sz="1800" kern="0">
                <a:solidFill>
                  <a:sysClr val="windowText" lastClr="000000"/>
                </a:solidFill>
              </a:rPr>
              <a:pPr defTabSz="929579">
                <a:defRPr/>
              </a:pPr>
              <a:t>7</a:t>
            </a:fld>
            <a:endParaRPr lang="en-US" sz="1800" kern="0">
              <a:solidFill>
                <a:sysClr val="windowText" lastClr="000000"/>
              </a:solidFill>
            </a:endParaRPr>
          </a:p>
        </p:txBody>
      </p:sp>
    </p:spTree>
    <p:extLst>
      <p:ext uri="{BB962C8B-B14F-4D97-AF65-F5344CB8AC3E}">
        <p14:creationId xmlns:p14="http://schemas.microsoft.com/office/powerpoint/2010/main" val="321234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Forget the “It’s better to beg forgiveness than ask permission” garbage – intrapreneurs don’t do either!</a:t>
            </a:r>
          </a:p>
          <a:p>
            <a:endParaRPr lang="en-US"/>
          </a:p>
          <a:p>
            <a:r>
              <a:rPr lang="en-US"/>
              <a:t>Not asking permission – we don’t need it.</a:t>
            </a:r>
          </a:p>
          <a:p>
            <a:r>
              <a:rPr lang="en-US"/>
              <a:t>Not begging forgiveness – we don’t need that either.</a:t>
            </a:r>
          </a:p>
          <a:p>
            <a:r>
              <a:rPr lang="en-US"/>
              <a:t>Instead, we’re making the decisions we can make, and doing them out loud. Transparent, visible, autonomy, accept accountability</a:t>
            </a:r>
          </a:p>
          <a:p>
            <a:endParaRPr lang="en-US"/>
          </a:p>
          <a:p>
            <a:r>
              <a:rPr lang="en-US"/>
              <a:t>What would it look like if you just declare your intent? </a:t>
            </a:r>
            <a:r>
              <a:rPr lang="en-US" err="1"/>
              <a:t>Gotta</a:t>
            </a:r>
            <a:r>
              <a:rPr lang="en-US"/>
              <a:t> be specific about what you’re proposing, doing the things you can do and making the decisions you can make on your own recognizance… </a:t>
            </a:r>
          </a:p>
        </p:txBody>
      </p:sp>
      <p:sp>
        <p:nvSpPr>
          <p:cNvPr id="4" name="Slide Number Placeholder 3"/>
          <p:cNvSpPr>
            <a:spLocks noGrp="1"/>
          </p:cNvSpPr>
          <p:nvPr>
            <p:ph type="sldNum" sz="quarter" idx="5"/>
          </p:nvPr>
        </p:nvSpPr>
        <p:spPr/>
        <p:txBody>
          <a:bodyPr/>
          <a:lstStyle/>
          <a:p>
            <a:fld id="{47E3118F-9F22-447B-91CD-A8660561D138}" type="slidenum">
              <a:rPr lang="en-US" smtClean="0"/>
              <a:t>8</a:t>
            </a:fld>
            <a:endParaRPr lang="en-US"/>
          </a:p>
        </p:txBody>
      </p:sp>
    </p:spTree>
    <p:extLst>
      <p:ext uri="{BB962C8B-B14F-4D97-AF65-F5344CB8AC3E}">
        <p14:creationId xmlns:p14="http://schemas.microsoft.com/office/powerpoint/2010/main" val="656483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Sharing your question out loud might help you find someone who has already answered it, or you might find other people who are also asking that question and who want to join you in finding an answer.</a:t>
            </a:r>
          </a:p>
          <a:p>
            <a:endParaRPr lang="en-US"/>
          </a:p>
          <a:p>
            <a:r>
              <a:rPr lang="en-US"/>
              <a:t>And sharing your question out loud means you need to HAVE A QUESTION.</a:t>
            </a:r>
          </a:p>
        </p:txBody>
      </p:sp>
      <p:sp>
        <p:nvSpPr>
          <p:cNvPr id="4" name="Slide Number Placeholder 3"/>
          <p:cNvSpPr>
            <a:spLocks noGrp="1"/>
          </p:cNvSpPr>
          <p:nvPr>
            <p:ph type="sldNum" sz="quarter" idx="5"/>
          </p:nvPr>
        </p:nvSpPr>
        <p:spPr/>
        <p:txBody>
          <a:bodyPr/>
          <a:lstStyle/>
          <a:p>
            <a:fld id="{47E3118F-9F22-447B-91CD-A8660561D138}" type="slidenum">
              <a:rPr lang="en-US" smtClean="0"/>
              <a:t>9</a:t>
            </a:fld>
            <a:endParaRPr lang="en-US"/>
          </a:p>
        </p:txBody>
      </p:sp>
    </p:spTree>
    <p:extLst>
      <p:ext uri="{BB962C8B-B14F-4D97-AF65-F5344CB8AC3E}">
        <p14:creationId xmlns:p14="http://schemas.microsoft.com/office/powerpoint/2010/main" val="98264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Innovation &amp; </a:t>
            </a:r>
            <a:r>
              <a:rPr lang="en-US" err="1"/>
              <a:t>Intrapreneurism</a:t>
            </a:r>
            <a:r>
              <a:rPr lang="en-US"/>
              <a:t> are team sports – and the Community Rule website can help you define a clear structure for how your team makes decisions…</a:t>
            </a:r>
          </a:p>
          <a:p>
            <a:endParaRPr lang="en-US"/>
          </a:p>
          <a:p>
            <a:r>
              <a:rPr lang="en-US"/>
              <a:t>Finding volunteers &amp; interested collaborators, building trust (eat together!!), and being clear about how you make decisions…</a:t>
            </a:r>
          </a:p>
          <a:p>
            <a:endParaRPr lang="en-US"/>
          </a:p>
          <a:p>
            <a:r>
              <a:rPr lang="en-US"/>
              <a:t>HOMEWORK: Check out Community Rule &amp; talk about it with someone.</a:t>
            </a:r>
          </a:p>
        </p:txBody>
      </p:sp>
      <p:sp>
        <p:nvSpPr>
          <p:cNvPr id="4" name="Slide Number Placeholder 3"/>
          <p:cNvSpPr>
            <a:spLocks noGrp="1"/>
          </p:cNvSpPr>
          <p:nvPr>
            <p:ph type="sldNum" sz="quarter" idx="5"/>
          </p:nvPr>
        </p:nvSpPr>
        <p:spPr/>
        <p:txBody>
          <a:bodyPr/>
          <a:lstStyle/>
          <a:p>
            <a:fld id="{5ED708BF-80F0-4869-9DA2-3BE5553753AE}" type="slidenum">
              <a:rPr lang="en-US" smtClean="0"/>
              <a:t>10</a:t>
            </a:fld>
            <a:endParaRPr lang="en-US"/>
          </a:p>
        </p:txBody>
      </p:sp>
    </p:spTree>
    <p:extLst>
      <p:ext uri="{BB962C8B-B14F-4D97-AF65-F5344CB8AC3E}">
        <p14:creationId xmlns:p14="http://schemas.microsoft.com/office/powerpoint/2010/main" val="1986316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wide, be inclusive, cross disciplines…</a:t>
            </a:r>
          </a:p>
        </p:txBody>
      </p:sp>
      <p:sp>
        <p:nvSpPr>
          <p:cNvPr id="4" name="Slide Number Placeholder 3"/>
          <p:cNvSpPr>
            <a:spLocks noGrp="1"/>
          </p:cNvSpPr>
          <p:nvPr>
            <p:ph type="sldNum" sz="quarter" idx="5"/>
          </p:nvPr>
        </p:nvSpPr>
        <p:spPr/>
        <p:txBody>
          <a:bodyPr/>
          <a:lstStyle/>
          <a:p>
            <a:fld id="{5ED708BF-80F0-4869-9DA2-3BE5553753AE}" type="slidenum">
              <a:rPr lang="en-US" smtClean="0"/>
              <a:t>11</a:t>
            </a:fld>
            <a:endParaRPr lang="en-US"/>
          </a:p>
        </p:txBody>
      </p:sp>
    </p:spTree>
    <p:extLst>
      <p:ext uri="{BB962C8B-B14F-4D97-AF65-F5344CB8AC3E}">
        <p14:creationId xmlns:p14="http://schemas.microsoft.com/office/powerpoint/2010/main" val="993534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one of my favorite lines in my book LIFT. I like it because it’s actionable advice. Go take risks is pretty vague. Go do an experiment is specific – there is such a thing as an experimental method.</a:t>
            </a:r>
          </a:p>
          <a:p>
            <a:endParaRPr lang="en-US"/>
          </a:p>
          <a:p>
            <a:r>
              <a:rPr lang="en-US"/>
              <a:t>Tell </a:t>
            </a:r>
            <a:r>
              <a:rPr lang="en-US" err="1"/>
              <a:t>DeGroof’s</a:t>
            </a:r>
            <a:r>
              <a:rPr lang="en-US"/>
              <a:t> story (crashed &amp; died, but “a few prior experiments with a bag of sand…”). If we focus on TAKING RISKS, we’ll do what </a:t>
            </a:r>
            <a:r>
              <a:rPr lang="en-US" err="1"/>
              <a:t>DeGroof</a:t>
            </a:r>
            <a:r>
              <a:rPr lang="en-US"/>
              <a:t> did… But if we focus on DOING EXPERIMENTS &amp; gathering data, we may find safer ways to learn…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0A308-41A0-4247-8516-7E19826663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58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B927-0052-4F33-AE50-1D8B4CE77A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9EC81B-18E7-4EE4-9FD9-0EACEEFE21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4F5442-4AA4-42B0-A0EC-2497FBA7427C}"/>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5" name="Footer Placeholder 4">
            <a:extLst>
              <a:ext uri="{FF2B5EF4-FFF2-40B4-BE49-F238E27FC236}">
                <a16:creationId xmlns:a16="http://schemas.microsoft.com/office/drawing/2014/main" id="{5C839456-CD5B-41AE-8D65-3EC65C28C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5D3F6-0B20-4415-8E99-23BEEE0C6C3B}"/>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121940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616C1-96BC-4496-A99B-086B401F47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97BC6-BFD9-499D-849E-C2CE348D5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59E55-5F6E-4D33-9B71-43D802DA86A0}"/>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5" name="Footer Placeholder 4">
            <a:extLst>
              <a:ext uri="{FF2B5EF4-FFF2-40B4-BE49-F238E27FC236}">
                <a16:creationId xmlns:a16="http://schemas.microsoft.com/office/drawing/2014/main" id="{4CE072F9-1493-4C88-BE91-9C79F709A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9C8DF-AF8C-434C-869E-1190EEDCB4E9}"/>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1353619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851A1F-9BA4-4033-84CB-6AA9B581D5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196223-B26A-49C7-9AC9-7CE6787AAA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9C796-B134-40CD-894A-A812F2762CC5}"/>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5" name="Footer Placeholder 4">
            <a:extLst>
              <a:ext uri="{FF2B5EF4-FFF2-40B4-BE49-F238E27FC236}">
                <a16:creationId xmlns:a16="http://schemas.microsoft.com/office/drawing/2014/main" id="{79CEADF1-3CA8-49F7-BA59-2F84281CD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566B9-0EAC-498E-980F-E54FD1222363}"/>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142566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ation-Slide_Nav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E4DF4-6375-4FE7-B913-6C0DF4824C2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8"/>
          <p:cNvSpPr>
            <a:spLocks noGrp="1"/>
          </p:cNvSpPr>
          <p:nvPr>
            <p:ph type="title" hasCustomPrompt="1"/>
          </p:nvPr>
        </p:nvSpPr>
        <p:spPr>
          <a:xfrm>
            <a:off x="1428750" y="2397405"/>
            <a:ext cx="9334499" cy="1754326"/>
          </a:xfrm>
        </p:spPr>
        <p:txBody>
          <a:bodyPr>
            <a:spAutoFit/>
          </a:bodyPr>
          <a:lstStyle>
            <a:lvl1pPr algn="ctr">
              <a:lnSpc>
                <a:spcPct val="100000"/>
              </a:lnSpc>
              <a:defRPr sz="5400" cap="none" baseline="0">
                <a:solidFill>
                  <a:schemeClr val="tx1"/>
                </a:solidFill>
              </a:defRPr>
            </a:lvl1pPr>
          </a:lstStyle>
          <a:p>
            <a:r>
              <a:rPr lang="en-US"/>
              <a:t>“Arial 54 pt. Insert </a:t>
            </a:r>
            <a:br>
              <a:rPr lang="en-US"/>
            </a:br>
            <a:r>
              <a:rPr lang="en-US"/>
              <a:t>Quotation Here”</a:t>
            </a:r>
          </a:p>
        </p:txBody>
      </p:sp>
      <p:pic>
        <p:nvPicPr>
          <p:cNvPr id="14" name="Picture 13">
            <a:extLst>
              <a:ext uri="{FF2B5EF4-FFF2-40B4-BE49-F238E27FC236}">
                <a16:creationId xmlns:a16="http://schemas.microsoft.com/office/drawing/2014/main" id="{B96A65E7-1949-48B7-B325-BBA635E86B77}"/>
              </a:ext>
            </a:extLst>
          </p:cNvPr>
          <p:cNvPicPr>
            <a:picLocks/>
          </p:cNvPicPr>
          <p:nvPr/>
        </p:nvPicPr>
        <p:blipFill>
          <a:blip r:embed="rId3"/>
          <a:stretch>
            <a:fillRect/>
          </a:stretch>
        </p:blipFill>
        <p:spPr>
          <a:xfrm>
            <a:off x="498390" y="391163"/>
            <a:ext cx="557700" cy="154923"/>
          </a:xfrm>
          <a:prstGeom prst="rect">
            <a:avLst/>
          </a:prstGeom>
        </p:spPr>
      </p:pic>
      <p:sp>
        <p:nvSpPr>
          <p:cNvPr id="15" name="Slide Number Placeholder 1">
            <a:extLst>
              <a:ext uri="{FF2B5EF4-FFF2-40B4-BE49-F238E27FC236}">
                <a16:creationId xmlns:a16="http://schemas.microsoft.com/office/drawing/2014/main" id="{D97154B2-6CF0-452F-924D-5819D4D42F2D}"/>
              </a:ext>
            </a:extLst>
          </p:cNvPr>
          <p:cNvSpPr>
            <a:spLocks noGrp="1"/>
          </p:cNvSpPr>
          <p:nvPr>
            <p:ph type="sldNum" sz="quarter" idx="11"/>
          </p:nvPr>
        </p:nvSpPr>
        <p:spPr>
          <a:xfrm>
            <a:off x="10934700" y="6487280"/>
            <a:ext cx="800100" cy="251853"/>
          </a:xfrm>
        </p:spPr>
        <p:txBody>
          <a:bodyPr/>
          <a:lstStyle>
            <a:lvl1pPr>
              <a:defRPr>
                <a:solidFill>
                  <a:schemeClr val="tx1"/>
                </a:solidFill>
              </a:defRPr>
            </a:lvl1pPr>
          </a:lstStyle>
          <a:p>
            <a:fld id="{2F2F552B-1952-B44E-8CAB-5705F0ACD2E2}" type="slidenum">
              <a:rPr lang="uk-UA" smtClean="0"/>
              <a:pPr/>
              <a:t>‹#›</a:t>
            </a:fld>
            <a:endParaRPr lang="uk-UA"/>
          </a:p>
        </p:txBody>
      </p:sp>
    </p:spTree>
    <p:extLst>
      <p:ext uri="{BB962C8B-B14F-4D97-AF65-F5344CB8AC3E}">
        <p14:creationId xmlns:p14="http://schemas.microsoft.com/office/powerpoint/2010/main" val="971476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FD472-94C7-44A7-8180-00792E4FB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1DFDF-748B-4E84-88C2-A13F917610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DCC2D-7FB6-4C70-9064-43DF9BF98663}"/>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5" name="Footer Placeholder 4">
            <a:extLst>
              <a:ext uri="{FF2B5EF4-FFF2-40B4-BE49-F238E27FC236}">
                <a16:creationId xmlns:a16="http://schemas.microsoft.com/office/drawing/2014/main" id="{6601F01B-2204-44F7-AADF-4D76F2A55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3A1907-A761-4AE4-AAFB-63A37015F18E}"/>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131292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E722-6534-465A-B101-2EB32686A3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49E89B-F7C0-4972-8E73-CFBC881C11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C9DC22-5FDF-4153-9E4A-F18A3113AB75}"/>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5" name="Footer Placeholder 4">
            <a:extLst>
              <a:ext uri="{FF2B5EF4-FFF2-40B4-BE49-F238E27FC236}">
                <a16:creationId xmlns:a16="http://schemas.microsoft.com/office/drawing/2014/main" id="{A70A8022-6FFD-4C37-8C3D-CF32CEE3A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AB342-902C-4ADD-BEC5-229671EF2AED}"/>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187585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11F6-5FC2-45D0-A215-771C56356B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A613BF-C24D-4AC3-8AC3-827F94DCE2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62F5F-4D22-4819-8676-B4F9A30767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7224AC-547B-4E9C-A57A-E036E10D0F25}"/>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6" name="Footer Placeholder 5">
            <a:extLst>
              <a:ext uri="{FF2B5EF4-FFF2-40B4-BE49-F238E27FC236}">
                <a16:creationId xmlns:a16="http://schemas.microsoft.com/office/drawing/2014/main" id="{63103AA5-42AB-4CE6-B7DF-08335C008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0E8268-3ABB-4646-A60C-F57B209FCE25}"/>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357309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A45D-23FB-4923-BCDA-C9B5EC3934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5B5F59-1E91-47B3-AF98-28A080E67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466AB-1FA0-42FE-A468-94EDB9237D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561C98-B06C-4B10-8FEE-23763117C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D3A68-5787-439D-AE40-C55A37C8F6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2ECE8C-22B5-4953-91A2-4AAB84D463D7}"/>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8" name="Footer Placeholder 7">
            <a:extLst>
              <a:ext uri="{FF2B5EF4-FFF2-40B4-BE49-F238E27FC236}">
                <a16:creationId xmlns:a16="http://schemas.microsoft.com/office/drawing/2014/main" id="{DABC034B-6F10-44E1-9C14-DE8225077C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A8DA17-5BC2-4D38-8B41-E4720F9058E2}"/>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3101634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5F601-DE34-4D46-AC1F-99952FB36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BBEB9A-677E-428D-84E5-623A88A97F40}"/>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4" name="Footer Placeholder 3">
            <a:extLst>
              <a:ext uri="{FF2B5EF4-FFF2-40B4-BE49-F238E27FC236}">
                <a16:creationId xmlns:a16="http://schemas.microsoft.com/office/drawing/2014/main" id="{0FB2A174-8756-4B86-9796-48A4D7AFD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E32E44-93CD-4AF4-B3E7-5502545F4CB9}"/>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2014554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235D33-8B3F-4A99-8B8C-EB964CDB2836}"/>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3" name="Footer Placeholder 2">
            <a:extLst>
              <a:ext uri="{FF2B5EF4-FFF2-40B4-BE49-F238E27FC236}">
                <a16:creationId xmlns:a16="http://schemas.microsoft.com/office/drawing/2014/main" id="{25897DA3-151A-4087-B149-85600AB243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0AFF2-95DE-46CF-A49A-6844E0B63BEF}"/>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2495774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C0A12-8A7E-4FB9-A6D0-A5948DBC6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3B623B-6010-4602-8961-D622DD7C3B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C521E6-21F0-407F-B1C0-C274CE183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7CB64-CCDD-4514-96FF-7D92260C7D91}"/>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6" name="Footer Placeholder 5">
            <a:extLst>
              <a:ext uri="{FF2B5EF4-FFF2-40B4-BE49-F238E27FC236}">
                <a16:creationId xmlns:a16="http://schemas.microsoft.com/office/drawing/2014/main" id="{FD3BBDDA-7124-447D-989E-0181B00EF7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04E97-3DB9-4C3A-83E0-46C8136DEE40}"/>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287097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842B-BD44-4618-862D-1A92BFD2D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229CCB-1A6A-4729-9B8E-B2C84B06AA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7F860F-A5D3-48A7-8EAB-D6B2FC3F6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94CDF9-B23C-49DF-A26A-20BAB1EE6E22}"/>
              </a:ext>
            </a:extLst>
          </p:cNvPr>
          <p:cNvSpPr>
            <a:spLocks noGrp="1"/>
          </p:cNvSpPr>
          <p:nvPr>
            <p:ph type="dt" sz="half" idx="10"/>
          </p:nvPr>
        </p:nvSpPr>
        <p:spPr/>
        <p:txBody>
          <a:bodyPr/>
          <a:lstStyle/>
          <a:p>
            <a:fld id="{75D82C81-F97B-4B4C-BE5A-155C7BC746D7}" type="datetimeFigureOut">
              <a:rPr lang="en-US" smtClean="0"/>
              <a:t>9/25/2024</a:t>
            </a:fld>
            <a:endParaRPr lang="en-US"/>
          </a:p>
        </p:txBody>
      </p:sp>
      <p:sp>
        <p:nvSpPr>
          <p:cNvPr id="6" name="Footer Placeholder 5">
            <a:extLst>
              <a:ext uri="{FF2B5EF4-FFF2-40B4-BE49-F238E27FC236}">
                <a16:creationId xmlns:a16="http://schemas.microsoft.com/office/drawing/2014/main" id="{DC40BBD2-9DAB-4AC3-9C99-A3F5ED765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CBC967-B879-4334-8FA6-9997B40F0530}"/>
              </a:ext>
            </a:extLst>
          </p:cNvPr>
          <p:cNvSpPr>
            <a:spLocks noGrp="1"/>
          </p:cNvSpPr>
          <p:nvPr>
            <p:ph type="sldNum" sz="quarter" idx="12"/>
          </p:nvPr>
        </p:nvSpPr>
        <p:spPr/>
        <p:txBody>
          <a:bodyPr/>
          <a:lstStyle/>
          <a:p>
            <a:fld id="{AF6143B3-8024-4001-A786-9F798FE683CA}" type="slidenum">
              <a:rPr lang="en-US" smtClean="0"/>
              <a:t>‹#›</a:t>
            </a:fld>
            <a:endParaRPr lang="en-US"/>
          </a:p>
        </p:txBody>
      </p:sp>
    </p:spTree>
    <p:extLst>
      <p:ext uri="{BB962C8B-B14F-4D97-AF65-F5344CB8AC3E}">
        <p14:creationId xmlns:p14="http://schemas.microsoft.com/office/powerpoint/2010/main" val="3167630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04AB30-FD48-46CB-8A9E-D725F872A5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D5DFBF-53ED-44F1-9F18-649982C460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CFE1F-E1C9-444E-BC04-67DE4B448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D82C81-F97B-4B4C-BE5A-155C7BC746D7}" type="datetimeFigureOut">
              <a:rPr lang="en-US" smtClean="0"/>
              <a:t>9/25/2024</a:t>
            </a:fld>
            <a:endParaRPr lang="en-US"/>
          </a:p>
        </p:txBody>
      </p:sp>
      <p:sp>
        <p:nvSpPr>
          <p:cNvPr id="5" name="Footer Placeholder 4">
            <a:extLst>
              <a:ext uri="{FF2B5EF4-FFF2-40B4-BE49-F238E27FC236}">
                <a16:creationId xmlns:a16="http://schemas.microsoft.com/office/drawing/2014/main" id="{2C9BA939-85B2-4901-81FA-D8CC1E635E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F6D903-5CDB-4FAF-97EB-6218B14C32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143B3-8024-4001-A786-9F798FE683CA}" type="slidenum">
              <a:rPr lang="en-US" smtClean="0"/>
              <a:t>‹#›</a:t>
            </a:fld>
            <a:endParaRPr lang="en-US"/>
          </a:p>
        </p:txBody>
      </p:sp>
    </p:spTree>
    <p:extLst>
      <p:ext uri="{BB962C8B-B14F-4D97-AF65-F5344CB8AC3E}">
        <p14:creationId xmlns:p14="http://schemas.microsoft.com/office/powerpoint/2010/main" val="1196477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0.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gif"/><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sv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5" Type="http://schemas.openxmlformats.org/officeDocument/2006/relationships/image" Target="../media/image55.sv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54.png"/><Relationship Id="rId5" Type="http://schemas.openxmlformats.org/officeDocument/2006/relationships/image" Target="../media/image35.svg"/><Relationship Id="rId15" Type="http://schemas.openxmlformats.org/officeDocument/2006/relationships/image" Target="../media/image45.svg"/><Relationship Id="rId23" Type="http://schemas.openxmlformats.org/officeDocument/2006/relationships/image" Target="../media/image53.sv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81A93-32DA-4F27-A589-BD6DA60001F9}"/>
              </a:ext>
            </a:extLst>
          </p:cNvPr>
          <p:cNvSpPr>
            <a:spLocks noGrp="1"/>
          </p:cNvSpPr>
          <p:nvPr>
            <p:ph type="ctrTitle"/>
          </p:nvPr>
        </p:nvSpPr>
        <p:spPr>
          <a:xfrm>
            <a:off x="1524000" y="1122363"/>
            <a:ext cx="6199762" cy="2387600"/>
          </a:xfrm>
        </p:spPr>
        <p:txBody>
          <a:bodyPr/>
          <a:lstStyle/>
          <a:p>
            <a:r>
              <a:rPr lang="en-US"/>
              <a:t>Intrapreneurship Lessons From </a:t>
            </a:r>
            <a:r>
              <a:rPr lang="en-US" b="1"/>
              <a:t>LIFT</a:t>
            </a:r>
          </a:p>
        </p:txBody>
      </p:sp>
      <p:pic>
        <p:nvPicPr>
          <p:cNvPr id="4" name="Picture 3">
            <a:extLst>
              <a:ext uri="{FF2B5EF4-FFF2-40B4-BE49-F238E27FC236}">
                <a16:creationId xmlns:a16="http://schemas.microsoft.com/office/drawing/2014/main" id="{7116997B-B012-4E30-A5C1-E45996ECA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96773">
            <a:off x="7524392" y="148086"/>
            <a:ext cx="4376984" cy="6561829"/>
          </a:xfrm>
          <a:prstGeom prst="rect">
            <a:avLst/>
          </a:prstGeom>
          <a:ln>
            <a:solidFill>
              <a:schemeClr val="bg1">
                <a:lumMod val="95000"/>
              </a:schemeClr>
            </a:solidFill>
          </a:ln>
        </p:spPr>
      </p:pic>
      <p:sp>
        <p:nvSpPr>
          <p:cNvPr id="3" name="TextBox 2">
            <a:extLst>
              <a:ext uri="{FF2B5EF4-FFF2-40B4-BE49-F238E27FC236}">
                <a16:creationId xmlns:a16="http://schemas.microsoft.com/office/drawing/2014/main" id="{78C6C9A1-7FE6-9735-7933-155629A5880E}"/>
              </a:ext>
            </a:extLst>
          </p:cNvPr>
          <p:cNvSpPr txBox="1"/>
          <p:nvPr/>
        </p:nvSpPr>
        <p:spPr>
          <a:xfrm>
            <a:off x="72228" y="6108816"/>
            <a:ext cx="4763859" cy="430887"/>
          </a:xfrm>
          <a:prstGeom prst="rect">
            <a:avLst/>
          </a:prstGeom>
          <a:noFill/>
        </p:spPr>
        <p:txBody>
          <a:bodyPr wrap="square">
            <a:spAutoFit/>
          </a:bodyPr>
          <a:lstStyle/>
          <a:p>
            <a:r>
              <a:rPr lang="en-US" sz="1050" b="0" i="0" dirty="0">
                <a:effectLst/>
                <a:latin typeface="Verdana" panose="020B0604030504040204" pitchFamily="34" charset="0"/>
              </a:rPr>
              <a:t>©2024 The MITRE Corporation. ALL RIGHTS RESERVED</a:t>
            </a:r>
            <a:br>
              <a:rPr lang="en-US" sz="1050" dirty="0"/>
            </a:br>
            <a:r>
              <a:rPr lang="en-US" sz="1050" b="0" i="0" dirty="0">
                <a:effectLst/>
                <a:latin typeface="Verdana" panose="020B0604030504040204" pitchFamily="34" charset="0"/>
              </a:rPr>
              <a:t>Approved for public release. Distribution unlimited 24-02352-8</a:t>
            </a:r>
            <a:endParaRPr lang="en-US" sz="1050" dirty="0"/>
          </a:p>
        </p:txBody>
      </p:sp>
      <p:sp>
        <p:nvSpPr>
          <p:cNvPr id="5" name="TextBox 4">
            <a:extLst>
              <a:ext uri="{FF2B5EF4-FFF2-40B4-BE49-F238E27FC236}">
                <a16:creationId xmlns:a16="http://schemas.microsoft.com/office/drawing/2014/main" id="{2FA749DF-6F2E-12C0-C3C2-3514100DCC99}"/>
              </a:ext>
            </a:extLst>
          </p:cNvPr>
          <p:cNvSpPr txBox="1"/>
          <p:nvPr/>
        </p:nvSpPr>
        <p:spPr>
          <a:xfrm>
            <a:off x="2014882" y="6611779"/>
            <a:ext cx="2949003" cy="246221"/>
          </a:xfrm>
          <a:prstGeom prst="rect">
            <a:avLst/>
          </a:prstGeom>
          <a:noFill/>
        </p:spPr>
        <p:txBody>
          <a:bodyPr wrap="square">
            <a:spAutoFit/>
          </a:bodyPr>
          <a:lstStyle/>
          <a:p>
            <a:r>
              <a:rPr lang="en-US" sz="1000" b="0" i="0" dirty="0">
                <a:effectLst/>
                <a:latin typeface="Source Sans Pro" panose="020B0503030403020204" pitchFamily="34" charset="0"/>
              </a:rPr>
              <a:t>This work is licensed under CC BY-SA 4.0.</a:t>
            </a:r>
            <a:endParaRPr lang="en-US" sz="1000" dirty="0"/>
          </a:p>
        </p:txBody>
      </p:sp>
    </p:spTree>
    <p:extLst>
      <p:ext uri="{BB962C8B-B14F-4D97-AF65-F5344CB8AC3E}">
        <p14:creationId xmlns:p14="http://schemas.microsoft.com/office/powerpoint/2010/main" val="2037821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86031D-C4D8-4E62-B5C1-8AFE62EB741E}"/>
              </a:ext>
            </a:extLst>
          </p:cNvPr>
          <p:cNvSpPr txBox="1"/>
          <p:nvPr/>
        </p:nvSpPr>
        <p:spPr>
          <a:xfrm>
            <a:off x="3054485" y="95362"/>
            <a:ext cx="811286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472C4"/>
                </a:solidFill>
                <a:effectLst/>
                <a:uLnTx/>
                <a:uFillTx/>
                <a:latin typeface="Calibri" panose="020F0502020204030204"/>
                <a:ea typeface="+mn-ea"/>
                <a:cs typeface="+mn-cs"/>
              </a:rPr>
              <a:t>BUILD YOUR TEAM</a:t>
            </a:r>
          </a:p>
        </p:txBody>
      </p:sp>
      <p:pic>
        <p:nvPicPr>
          <p:cNvPr id="7" name="Picture 6">
            <a:extLst>
              <a:ext uri="{FF2B5EF4-FFF2-40B4-BE49-F238E27FC236}">
                <a16:creationId xmlns:a16="http://schemas.microsoft.com/office/drawing/2014/main" id="{1900DF30-8291-46A0-8C90-9D226B8EC189}"/>
              </a:ext>
            </a:extLst>
          </p:cNvPr>
          <p:cNvPicPr>
            <a:picLocks noChangeAspect="1"/>
          </p:cNvPicPr>
          <p:nvPr/>
        </p:nvPicPr>
        <p:blipFill rotWithShape="1">
          <a:blip r:embed="rId3"/>
          <a:srcRect l="15403" t="12472" r="19838" b="13979"/>
          <a:stretch/>
        </p:blipFill>
        <p:spPr>
          <a:xfrm>
            <a:off x="530942" y="1158591"/>
            <a:ext cx="8544232" cy="5458519"/>
          </a:xfrm>
          <a:prstGeom prst="rect">
            <a:avLst/>
          </a:prstGeom>
        </p:spPr>
      </p:pic>
      <p:sp>
        <p:nvSpPr>
          <p:cNvPr id="9" name="TextBox 8">
            <a:extLst>
              <a:ext uri="{FF2B5EF4-FFF2-40B4-BE49-F238E27FC236}">
                <a16:creationId xmlns:a16="http://schemas.microsoft.com/office/drawing/2014/main" id="{A68B58F4-C15E-426F-9FD6-8B3C9FD5EFA7}"/>
              </a:ext>
            </a:extLst>
          </p:cNvPr>
          <p:cNvSpPr txBox="1"/>
          <p:nvPr/>
        </p:nvSpPr>
        <p:spPr>
          <a:xfrm>
            <a:off x="8933234" y="6285775"/>
            <a:ext cx="3041515" cy="369332"/>
          </a:xfrm>
          <a:prstGeom prst="rect">
            <a:avLst/>
          </a:prstGeom>
          <a:noFill/>
        </p:spPr>
        <p:txBody>
          <a:bodyPr wrap="square">
            <a:spAutoFit/>
          </a:bodyPr>
          <a:lstStyle/>
          <a:p>
            <a:r>
              <a:rPr lang="en-US" b="1">
                <a:highlight>
                  <a:srgbClr val="FFFF00"/>
                </a:highlight>
              </a:rPr>
              <a:t>https://communityrule.info/</a:t>
            </a:r>
          </a:p>
        </p:txBody>
      </p:sp>
    </p:spTree>
    <p:extLst>
      <p:ext uri="{BB962C8B-B14F-4D97-AF65-F5344CB8AC3E}">
        <p14:creationId xmlns:p14="http://schemas.microsoft.com/office/powerpoint/2010/main" val="3574224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F71C9DA0-F70E-4F43-A37E-1AE7DA4B1C91}"/>
              </a:ext>
            </a:extLst>
          </p:cNvPr>
          <p:cNvSpPr/>
          <p:nvPr/>
        </p:nvSpPr>
        <p:spPr>
          <a:xfrm rot="16200000">
            <a:off x="2971802" y="-2362199"/>
            <a:ext cx="6502400" cy="1193799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ight Triangle 2">
            <a:extLst>
              <a:ext uri="{FF2B5EF4-FFF2-40B4-BE49-F238E27FC236}">
                <a16:creationId xmlns:a16="http://schemas.microsoft.com/office/drawing/2014/main" id="{CA44C0C6-34C8-1844-9F50-AFA3AE3A698A}"/>
              </a:ext>
            </a:extLst>
          </p:cNvPr>
          <p:cNvSpPr/>
          <p:nvPr/>
        </p:nvSpPr>
        <p:spPr>
          <a:xfrm rot="16200000">
            <a:off x="3283596" y="-2050404"/>
            <a:ext cx="5923052" cy="11893755"/>
          </a:xfrm>
          <a:prstGeom prst="r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558A943-D952-6948-8EE3-49A3CD4C58D5}"/>
              </a:ext>
            </a:extLst>
          </p:cNvPr>
          <p:cNvSpPr/>
          <p:nvPr/>
        </p:nvSpPr>
        <p:spPr>
          <a:xfrm>
            <a:off x="158544" y="68400"/>
            <a:ext cx="10407855"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“The people who made the most progress were the collaborators and bridge builders, the </a:t>
            </a:r>
            <a:r>
              <a:rPr kumimoji="0" lang="en-US" sz="4400" b="1" i="0" u="none" strike="noStrike" kern="1200" cap="none" spc="0" normalizeH="0" baseline="0" noProof="0">
                <a:ln>
                  <a:noFill/>
                </a:ln>
                <a:solidFill>
                  <a:srgbClr val="00B0F0"/>
                </a:solidFill>
                <a:effectLst/>
                <a:uLnTx/>
                <a:uFillTx/>
                <a:latin typeface="Calibri" panose="020F0502020204030204"/>
                <a:ea typeface="Times New Roman" panose="02020603050405020304" pitchFamily="18" charset="0"/>
                <a:cs typeface="+mn-cs"/>
              </a:rPr>
              <a:t>includers and inviters</a:t>
            </a:r>
            <a:r>
              <a:rPr kumimoji="0" lang="en-US" sz="4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broad-minded generalists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discipline blenders.” </a:t>
            </a:r>
          </a:p>
        </p:txBody>
      </p:sp>
      <p:sp>
        <p:nvSpPr>
          <p:cNvPr id="6" name="Rectangle 5">
            <a:extLst>
              <a:ext uri="{FF2B5EF4-FFF2-40B4-BE49-F238E27FC236}">
                <a16:creationId xmlns:a16="http://schemas.microsoft.com/office/drawing/2014/main" id="{61C55054-A308-0840-85FC-4E0F7C02BEC1}"/>
              </a:ext>
            </a:extLst>
          </p:cNvPr>
          <p:cNvSpPr/>
          <p:nvPr/>
        </p:nvSpPr>
        <p:spPr>
          <a:xfrm>
            <a:off x="3035300" y="1782323"/>
            <a:ext cx="8858455" cy="483209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people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who had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hardest time were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isolated </a:t>
            </a:r>
            <a:r>
              <a:rPr kumimoji="0" lang="en-US" sz="4400" b="1" i="0" u="none" strike="noStrike" kern="1200" cap="none" spc="0" normalizeH="0" baseline="0" noProof="0">
                <a:ln>
                  <a:noFill/>
                </a:ln>
                <a:solidFill>
                  <a:srgbClr val="FFFF00"/>
                </a:solidFill>
                <a:effectLst/>
                <a:uLnTx/>
                <a:uFillTx/>
                <a:latin typeface="Calibri" panose="020F0502020204030204"/>
                <a:ea typeface="+mn-ea"/>
                <a:cs typeface="+mn-cs"/>
              </a:rPr>
              <a:t>excluders</a:t>
            </a: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narrow-minded specialists,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panose="020F0502020204030204"/>
                <a:ea typeface="+mn-ea"/>
                <a:cs typeface="+mn-cs"/>
              </a:rPr>
              <a:t>and the arrogant purists.”</a:t>
            </a:r>
          </a:p>
        </p:txBody>
      </p:sp>
      <p:sp>
        <p:nvSpPr>
          <p:cNvPr id="8" name="Rectangle 7">
            <a:extLst>
              <a:ext uri="{FF2B5EF4-FFF2-40B4-BE49-F238E27FC236}">
                <a16:creationId xmlns:a16="http://schemas.microsoft.com/office/drawing/2014/main" id="{DA8D68FC-8286-6E4A-82AA-496E72FC348A}"/>
              </a:ext>
            </a:extLst>
          </p:cNvPr>
          <p:cNvSpPr/>
          <p:nvPr/>
        </p:nvSpPr>
        <p:spPr>
          <a:xfrm rot="20057403">
            <a:off x="136746" y="5851637"/>
            <a:ext cx="1418978" cy="707886"/>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E7E6E6">
                    <a:lumMod val="25000"/>
                  </a:srgbClr>
                </a:solidFill>
                <a:effectLst/>
                <a:uLnTx/>
                <a:uFillTx/>
                <a:latin typeface="Calibri" panose="020F0502020204030204"/>
                <a:ea typeface="+mn-ea"/>
                <a:cs typeface="+mn-cs"/>
              </a:rPr>
              <a:t>LIFT</a:t>
            </a:r>
            <a:r>
              <a:rPr kumimoji="0" lang="en-US"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 </a:t>
            </a:r>
            <a:r>
              <a:rPr kumimoji="0" lang="en-US" sz="1800" b="0" i="0" u="none" strike="noStrike" kern="1200" cap="none" spc="0" normalizeH="0" baseline="0" noProof="0" err="1">
                <a:ln>
                  <a:noFill/>
                </a:ln>
                <a:solidFill>
                  <a:srgbClr val="E7E6E6">
                    <a:lumMod val="25000"/>
                  </a:srgbClr>
                </a:solidFill>
                <a:effectLst/>
                <a:uLnTx/>
                <a:uFillTx/>
                <a:latin typeface="Calibri" panose="020F0502020204030204"/>
                <a:ea typeface="+mn-ea"/>
                <a:cs typeface="+mn-cs"/>
              </a:rPr>
              <a:t>pg</a:t>
            </a:r>
            <a:r>
              <a:rPr kumimoji="0" lang="en-US"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 105</a:t>
            </a:r>
            <a:r>
              <a:rPr kumimoji="0" lang="en-US" sz="4000" b="0" i="0" u="none" strike="noStrike" kern="1200" cap="none" spc="0" normalizeH="0" baseline="0" noProof="0">
                <a:ln>
                  <a:noFill/>
                </a:ln>
                <a:solidFill>
                  <a:srgbClr val="E7E6E6">
                    <a:lumMod val="25000"/>
                  </a:srgb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230828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DFDF2A-6448-42CD-85A2-41E988104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2F552B-1952-B44E-8CAB-5705F0ACD2E2}" type="slidenum">
              <a:rPr kumimoji="0" lang="uk-U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uk-U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24B0127-7602-41A3-BC7C-242E9D3FA591}"/>
              </a:ext>
            </a:extLst>
          </p:cNvPr>
          <p:cNvSpPr txBox="1"/>
          <p:nvPr/>
        </p:nvSpPr>
        <p:spPr>
          <a:xfrm>
            <a:off x="416668" y="1369686"/>
            <a:ext cx="5921612"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a:ln>
                  <a:noFill/>
                </a:ln>
                <a:solidFill>
                  <a:schemeClr val="accent1">
                    <a:lumMod val="60000"/>
                    <a:lumOff val="40000"/>
                  </a:schemeClr>
                </a:solidFill>
                <a:effectLst/>
                <a:uLnTx/>
                <a:uFillTx/>
                <a:latin typeface="Calibri" panose="020F0502020204030204"/>
                <a:ea typeface="+mn-ea"/>
                <a:cs typeface="+mn-cs"/>
              </a:rPr>
              <a:t>DON’T TAKE RISKS.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a:solidFill>
                  <a:srgbClr val="4472C4"/>
                </a:solidFill>
                <a:latin typeface="Calibri" panose="020F0502020204030204"/>
              </a:rPr>
              <a:t>DO EXPERIMENTS.</a:t>
            </a:r>
            <a:endParaRPr kumimoji="0" lang="en-US" sz="7200" b="1" i="0" u="none" strike="noStrike" kern="1200" cap="none" spc="0" normalizeH="0" baseline="0" noProof="0">
              <a:ln>
                <a:noFill/>
              </a:ln>
              <a:solidFill>
                <a:srgbClr val="4472C4"/>
              </a:solidFill>
              <a:effectLst/>
              <a:uLnTx/>
              <a:uFillTx/>
              <a:latin typeface="Calibri" panose="020F0502020204030204"/>
              <a:ea typeface="+mn-ea"/>
              <a:cs typeface="+mn-cs"/>
            </a:endParaRPr>
          </a:p>
        </p:txBody>
      </p:sp>
      <p:pic>
        <p:nvPicPr>
          <p:cNvPr id="5" name="Picture 2" descr="http://invention.psychology.msstate.edu/i/Chanute/library/photos/Prog_Fig9.gif">
            <a:extLst>
              <a:ext uri="{FF2B5EF4-FFF2-40B4-BE49-F238E27FC236}">
                <a16:creationId xmlns:a16="http://schemas.microsoft.com/office/drawing/2014/main" id="{0849B392-7116-4C63-B675-0CD12474E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323" y="136525"/>
            <a:ext cx="7835609" cy="58569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FDAF51-B1F3-42EE-92E9-7FC7BC97647D}"/>
              </a:ext>
            </a:extLst>
          </p:cNvPr>
          <p:cNvSpPr txBox="1"/>
          <p:nvPr/>
        </p:nvSpPr>
        <p:spPr>
          <a:xfrm>
            <a:off x="7135947" y="6136700"/>
            <a:ext cx="3107133" cy="584775"/>
          </a:xfrm>
          <a:prstGeom prst="rect">
            <a:avLst/>
          </a:prstGeom>
          <a:noFill/>
        </p:spPr>
        <p:txBody>
          <a:bodyPr wrap="none" rtlCol="0">
            <a:spAutoFit/>
          </a:bodyPr>
          <a:lstStyle/>
          <a:p>
            <a:r>
              <a:rPr lang="en-US" sz="3200" b="1" i="1"/>
              <a:t>DE GROOF -1864 </a:t>
            </a:r>
          </a:p>
        </p:txBody>
      </p:sp>
    </p:spTree>
    <p:extLst>
      <p:ext uri="{BB962C8B-B14F-4D97-AF65-F5344CB8AC3E}">
        <p14:creationId xmlns:p14="http://schemas.microsoft.com/office/powerpoint/2010/main" val="128812905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F50040-3A95-4C48-B450-5E37AAEA5C66}"/>
              </a:ext>
            </a:extLst>
          </p:cNvPr>
          <p:cNvSpPr>
            <a:spLocks noGrp="1"/>
          </p:cNvSpPr>
          <p:nvPr>
            <p:ph idx="1"/>
          </p:nvPr>
        </p:nvSpPr>
        <p:spPr>
          <a:xfrm>
            <a:off x="838200" y="1253331"/>
            <a:ext cx="10515600" cy="4351338"/>
          </a:xfrm>
        </p:spPr>
        <p:txBody>
          <a:bodyPr>
            <a:normAutofit/>
          </a:bodyPr>
          <a:lstStyle/>
          <a:p>
            <a:pPr marL="0" indent="0">
              <a:buNone/>
            </a:pPr>
            <a:r>
              <a:rPr lang="en-US" sz="4800" b="1">
                <a:solidFill>
                  <a:schemeClr val="accent1"/>
                </a:solidFill>
              </a:rPr>
              <a:t>Intervention</a:t>
            </a:r>
            <a:r>
              <a:rPr lang="en-US" sz="4800">
                <a:solidFill>
                  <a:schemeClr val="accent1"/>
                </a:solidFill>
              </a:rPr>
              <a:t> </a:t>
            </a:r>
          </a:p>
          <a:p>
            <a:pPr marL="0" indent="0">
              <a:buNone/>
            </a:pPr>
            <a:endParaRPr lang="en-US" sz="4800">
              <a:solidFill>
                <a:schemeClr val="accent1"/>
              </a:solidFill>
            </a:endParaRPr>
          </a:p>
          <a:p>
            <a:pPr marL="0" indent="0">
              <a:buNone/>
            </a:pPr>
            <a:r>
              <a:rPr lang="en-US" sz="4800">
                <a:solidFill>
                  <a:schemeClr val="accent1"/>
                </a:solidFill>
              </a:rPr>
              <a:t>			followed by</a:t>
            </a:r>
          </a:p>
          <a:p>
            <a:pPr marL="0" indent="0">
              <a:buNone/>
            </a:pPr>
            <a:endParaRPr lang="en-US" sz="4800">
              <a:solidFill>
                <a:schemeClr val="accent1"/>
              </a:solidFill>
            </a:endParaRPr>
          </a:p>
          <a:p>
            <a:pPr marL="0" indent="0">
              <a:buNone/>
            </a:pPr>
            <a:r>
              <a:rPr lang="en-US" sz="4800">
                <a:solidFill>
                  <a:schemeClr val="accent1"/>
                </a:solidFill>
              </a:rPr>
              <a:t>						</a:t>
            </a:r>
            <a:r>
              <a:rPr lang="en-US" sz="4800" b="1">
                <a:solidFill>
                  <a:schemeClr val="accent1"/>
                </a:solidFill>
              </a:rPr>
              <a:t>observation</a:t>
            </a:r>
          </a:p>
        </p:txBody>
      </p:sp>
    </p:spTree>
    <p:extLst>
      <p:ext uri="{BB962C8B-B14F-4D97-AF65-F5344CB8AC3E}">
        <p14:creationId xmlns:p14="http://schemas.microsoft.com/office/powerpoint/2010/main" val="43950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up of a sign&#10;&#10;Description automatically generated with low confidence">
            <a:extLst>
              <a:ext uri="{FF2B5EF4-FFF2-40B4-BE49-F238E27FC236}">
                <a16:creationId xmlns:a16="http://schemas.microsoft.com/office/drawing/2014/main" id="{686A5BF4-D307-4FCF-A005-90F578A4F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5219" y="0"/>
            <a:ext cx="6641562" cy="6858000"/>
          </a:xfrm>
          <a:prstGeom prst="rect">
            <a:avLst/>
          </a:prstGeom>
        </p:spPr>
      </p:pic>
    </p:spTree>
    <p:extLst>
      <p:ext uri="{BB962C8B-B14F-4D97-AF65-F5344CB8AC3E}">
        <p14:creationId xmlns:p14="http://schemas.microsoft.com/office/powerpoint/2010/main" val="1040216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FCC391-CAF1-4FF4-A3F3-729325E25332}"/>
              </a:ext>
            </a:extLst>
          </p:cNvPr>
          <p:cNvSpPr>
            <a:spLocks noGrp="1"/>
          </p:cNvSpPr>
          <p:nvPr>
            <p:ph type="sldNum" sz="quarter" idx="11"/>
          </p:nvPr>
        </p:nvSpPr>
        <p:spPr/>
        <p:txBody>
          <a:bodyPr/>
          <a:lstStyle/>
          <a:p>
            <a:fld id="{2F2F552B-1952-B44E-8CAB-5705F0ACD2E2}" type="slidenum">
              <a:rPr lang="uk-UA" smtClean="0"/>
              <a:pPr/>
              <a:t>15</a:t>
            </a:fld>
            <a:endParaRPr lang="uk-UA"/>
          </a:p>
        </p:txBody>
      </p:sp>
      <p:pic>
        <p:nvPicPr>
          <p:cNvPr id="5" name="Picture 4" descr="A close up of text on a white background&#10;&#10;Description automatically generated">
            <a:extLst>
              <a:ext uri="{FF2B5EF4-FFF2-40B4-BE49-F238E27FC236}">
                <a16:creationId xmlns:a16="http://schemas.microsoft.com/office/drawing/2014/main" id="{291A63E0-FC7A-4167-A814-45B5BA7D83EA}"/>
              </a:ext>
            </a:extLst>
          </p:cNvPr>
          <p:cNvPicPr>
            <a:picLocks noChangeAspect="1"/>
          </p:cNvPicPr>
          <p:nvPr/>
        </p:nvPicPr>
        <p:blipFill rotWithShape="1">
          <a:blip r:embed="rId3">
            <a:extLst>
              <a:ext uri="{28A0092B-C50C-407E-A947-70E740481C1C}">
                <a14:useLocalDpi xmlns:a14="http://schemas.microsoft.com/office/drawing/2010/main" val="0"/>
              </a:ext>
            </a:extLst>
          </a:blip>
          <a:srcRect t="3637" b="13940"/>
          <a:stretch/>
        </p:blipFill>
        <p:spPr>
          <a:xfrm>
            <a:off x="955963" y="73587"/>
            <a:ext cx="10280073" cy="6354953"/>
          </a:xfrm>
          <a:prstGeom prst="rect">
            <a:avLst/>
          </a:prstGeom>
        </p:spPr>
      </p:pic>
      <p:sp>
        <p:nvSpPr>
          <p:cNvPr id="6" name="TextBox 5">
            <a:extLst>
              <a:ext uri="{FF2B5EF4-FFF2-40B4-BE49-F238E27FC236}">
                <a16:creationId xmlns:a16="http://schemas.microsoft.com/office/drawing/2014/main" id="{FCE04AC2-3001-448A-B075-80453FBB8284}"/>
              </a:ext>
            </a:extLst>
          </p:cNvPr>
          <p:cNvSpPr txBox="1"/>
          <p:nvPr/>
        </p:nvSpPr>
        <p:spPr>
          <a:xfrm>
            <a:off x="3713016" y="6428540"/>
            <a:ext cx="4831194" cy="369332"/>
          </a:xfrm>
          <a:prstGeom prst="rect">
            <a:avLst/>
          </a:prstGeom>
          <a:ln>
            <a:noFill/>
          </a:ln>
        </p:spPr>
        <p:txBody>
          <a:bodyPr vert="horz" wrap="none" lIns="91440" tIns="45720" rIns="91440" bIns="45720" rtlCol="0">
            <a:spAutoFit/>
          </a:bodyPr>
          <a:lstStyle/>
          <a:p>
            <a:pPr algn="l"/>
            <a:r>
              <a:rPr lang="en-US"/>
              <a:t>From </a:t>
            </a:r>
            <a:r>
              <a:rPr lang="en-US" i="1"/>
              <a:t>A Dream of Flight</a:t>
            </a:r>
            <a:r>
              <a:rPr lang="en-US"/>
              <a:t>, by Rob &amp; Jef </a:t>
            </a:r>
            <a:r>
              <a:rPr lang="en-US" err="1"/>
              <a:t>Polivka</a:t>
            </a:r>
            <a:endParaRPr lang="en-US"/>
          </a:p>
        </p:txBody>
      </p:sp>
    </p:spTree>
    <p:extLst>
      <p:ext uri="{BB962C8B-B14F-4D97-AF65-F5344CB8AC3E}">
        <p14:creationId xmlns:p14="http://schemas.microsoft.com/office/powerpoint/2010/main" val="1763799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47651F6-9F43-404B-9541-22399F052A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006" b="16401"/>
          <a:stretch/>
        </p:blipFill>
        <p:spPr bwMode="auto">
          <a:xfrm>
            <a:off x="0" y="-376393"/>
            <a:ext cx="12192000" cy="72343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D5AAAE-173B-4C82-BF51-4D9B6CF2020D}"/>
              </a:ext>
            </a:extLst>
          </p:cNvPr>
          <p:cNvSpPr txBox="1"/>
          <p:nvPr/>
        </p:nvSpPr>
        <p:spPr>
          <a:xfrm>
            <a:off x="1738934" y="1277258"/>
            <a:ext cx="955318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00"/>
                </a:solidFill>
                <a:effectLst/>
                <a:uLnTx/>
                <a:uFillTx/>
                <a:latin typeface="Calibri" panose="020F0502020204030204"/>
                <a:ea typeface="+mn-ea"/>
                <a:cs typeface="+mn-cs"/>
              </a:rPr>
              <a:t>REAL &gt; HYPOTHETICAL</a:t>
            </a:r>
          </a:p>
        </p:txBody>
      </p:sp>
    </p:spTree>
    <p:extLst>
      <p:ext uri="{BB962C8B-B14F-4D97-AF65-F5344CB8AC3E}">
        <p14:creationId xmlns:p14="http://schemas.microsoft.com/office/powerpoint/2010/main" val="4131754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 antenna, drawing, rack&#10;&#10;Description automatically generated">
            <a:extLst>
              <a:ext uri="{FF2B5EF4-FFF2-40B4-BE49-F238E27FC236}">
                <a16:creationId xmlns:a16="http://schemas.microsoft.com/office/drawing/2014/main" id="{2E2F4DF6-F527-4B4A-BE77-CF4290623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346" y="3046513"/>
            <a:ext cx="3223884" cy="1781620"/>
          </a:xfrm>
          <a:prstGeom prst="rect">
            <a:avLst/>
          </a:prstGeom>
        </p:spPr>
      </p:pic>
      <p:pic>
        <p:nvPicPr>
          <p:cNvPr id="11" name="Picture 10" descr="A picture containing map, text, drawing&#10;&#10;Description automatically generated">
            <a:extLst>
              <a:ext uri="{FF2B5EF4-FFF2-40B4-BE49-F238E27FC236}">
                <a16:creationId xmlns:a16="http://schemas.microsoft.com/office/drawing/2014/main" id="{C1B861EA-D19B-4292-A358-0B943FD86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0933" y="4693636"/>
            <a:ext cx="3403451" cy="2083653"/>
          </a:xfrm>
          <a:prstGeom prst="rect">
            <a:avLst/>
          </a:prstGeom>
        </p:spPr>
      </p:pic>
      <p:pic>
        <p:nvPicPr>
          <p:cNvPr id="13" name="Picture 12" descr="A close up of an umbrella&#10;&#10;Description automatically generated">
            <a:extLst>
              <a:ext uri="{FF2B5EF4-FFF2-40B4-BE49-F238E27FC236}">
                <a16:creationId xmlns:a16="http://schemas.microsoft.com/office/drawing/2014/main" id="{5B0A0470-6345-48E0-AA0A-2BBDE0F47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6172" y="4201460"/>
            <a:ext cx="3445116" cy="2100276"/>
          </a:xfrm>
          <a:prstGeom prst="rect">
            <a:avLst/>
          </a:prstGeom>
        </p:spPr>
      </p:pic>
      <p:pic>
        <p:nvPicPr>
          <p:cNvPr id="3" name="Picture 2" descr="A close up of an umbrella&#10;&#10;Description automatically generated">
            <a:extLst>
              <a:ext uri="{FF2B5EF4-FFF2-40B4-BE49-F238E27FC236}">
                <a16:creationId xmlns:a16="http://schemas.microsoft.com/office/drawing/2014/main" id="{5F7C7BF6-AB8C-4167-857C-0EAE6575A3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968" y="179707"/>
            <a:ext cx="3431303" cy="2205132"/>
          </a:xfrm>
          <a:prstGeom prst="rect">
            <a:avLst/>
          </a:prstGeom>
        </p:spPr>
      </p:pic>
      <p:pic>
        <p:nvPicPr>
          <p:cNvPr id="7" name="Picture 6" descr="A picture containing pylon, crane, drawing&#10;&#10;Description automatically generated">
            <a:extLst>
              <a:ext uri="{FF2B5EF4-FFF2-40B4-BE49-F238E27FC236}">
                <a16:creationId xmlns:a16="http://schemas.microsoft.com/office/drawing/2014/main" id="{334FDC25-4282-4455-8D33-41C375644F53}"/>
              </a:ext>
            </a:extLst>
          </p:cNvPr>
          <p:cNvPicPr>
            <a:picLocks noChangeAspect="1"/>
          </p:cNvPicPr>
          <p:nvPr/>
        </p:nvPicPr>
        <p:blipFill rotWithShape="1">
          <a:blip r:embed="rId7">
            <a:extLst>
              <a:ext uri="{28A0092B-C50C-407E-A947-70E740481C1C}">
                <a14:useLocalDpi xmlns:a14="http://schemas.microsoft.com/office/drawing/2010/main" val="0"/>
              </a:ext>
            </a:extLst>
          </a:blip>
          <a:srcRect t="3133"/>
          <a:stretch/>
        </p:blipFill>
        <p:spPr>
          <a:xfrm>
            <a:off x="8501397" y="362310"/>
            <a:ext cx="3538315" cy="1568357"/>
          </a:xfrm>
          <a:prstGeom prst="rect">
            <a:avLst/>
          </a:prstGeom>
        </p:spPr>
      </p:pic>
      <p:pic>
        <p:nvPicPr>
          <p:cNvPr id="9" name="Picture 8" descr="A close up of a device&#10;&#10;Description automatically generated">
            <a:extLst>
              <a:ext uri="{FF2B5EF4-FFF2-40B4-BE49-F238E27FC236}">
                <a16:creationId xmlns:a16="http://schemas.microsoft.com/office/drawing/2014/main" id="{13CA9C93-B16D-47BA-B7EC-B4B62A1C10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1397" y="2105245"/>
            <a:ext cx="3875384" cy="1781620"/>
          </a:xfrm>
          <a:prstGeom prst="rect">
            <a:avLst/>
          </a:prstGeom>
        </p:spPr>
      </p:pic>
      <p:pic>
        <p:nvPicPr>
          <p:cNvPr id="15" name="Picture 14" descr="A close up of an object&#10;&#10;Description automatically generated">
            <a:extLst>
              <a:ext uri="{FF2B5EF4-FFF2-40B4-BE49-F238E27FC236}">
                <a16:creationId xmlns:a16="http://schemas.microsoft.com/office/drawing/2014/main" id="{7E9A2AC0-1672-4C25-AA46-87537B270E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858" y="4502335"/>
            <a:ext cx="2795547" cy="2064222"/>
          </a:xfrm>
          <a:prstGeom prst="rect">
            <a:avLst/>
          </a:prstGeom>
        </p:spPr>
      </p:pic>
      <p:pic>
        <p:nvPicPr>
          <p:cNvPr id="17" name="Picture 16" descr="A picture containing drawing, map&#10;&#10;Description automatically generated">
            <a:extLst>
              <a:ext uri="{FF2B5EF4-FFF2-40B4-BE49-F238E27FC236}">
                <a16:creationId xmlns:a16="http://schemas.microsoft.com/office/drawing/2014/main" id="{4E49AD51-4B43-4C9F-BF96-574383A1C9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09145" y="179707"/>
            <a:ext cx="4034080" cy="2004138"/>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543B7C2E-9813-4B0A-B3F6-06793C2B3E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13" y="2316024"/>
            <a:ext cx="3445116" cy="2064222"/>
          </a:xfrm>
          <a:prstGeom prst="rect">
            <a:avLst/>
          </a:prstGeom>
        </p:spPr>
      </p:pic>
      <p:sp>
        <p:nvSpPr>
          <p:cNvPr id="2" name="TextBox 1">
            <a:extLst>
              <a:ext uri="{FF2B5EF4-FFF2-40B4-BE49-F238E27FC236}">
                <a16:creationId xmlns:a16="http://schemas.microsoft.com/office/drawing/2014/main" id="{5871A330-8ACC-4D54-AF4F-06DB91891AF5}"/>
              </a:ext>
            </a:extLst>
          </p:cNvPr>
          <p:cNvSpPr txBox="1"/>
          <p:nvPr/>
        </p:nvSpPr>
        <p:spPr>
          <a:xfrm>
            <a:off x="3042694" y="1941972"/>
            <a:ext cx="6034281" cy="1200329"/>
          </a:xfrm>
          <a:prstGeom prst="rect">
            <a:avLst/>
          </a:prstGeom>
          <a:noFill/>
        </p:spPr>
        <p:txBody>
          <a:bodyPr wrap="none" rtlCol="0">
            <a:spAutoFit/>
          </a:bodyPr>
          <a:lstStyle/>
          <a:p>
            <a:r>
              <a:rPr lang="en-US" sz="7200" b="1">
                <a:solidFill>
                  <a:schemeClr val="accent1"/>
                </a:solidFill>
              </a:rPr>
              <a:t>STUDY FAILURE</a:t>
            </a:r>
          </a:p>
        </p:txBody>
      </p:sp>
    </p:spTree>
    <p:extLst>
      <p:ext uri="{BB962C8B-B14F-4D97-AF65-F5344CB8AC3E}">
        <p14:creationId xmlns:p14="http://schemas.microsoft.com/office/powerpoint/2010/main" val="2685834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45F6A-B381-46AA-B2BD-2F405BC8FE45}"/>
              </a:ext>
            </a:extLst>
          </p:cNvPr>
          <p:cNvSpPr txBox="1"/>
          <p:nvPr/>
        </p:nvSpPr>
        <p:spPr>
          <a:xfrm>
            <a:off x="1352144" y="1634247"/>
            <a:ext cx="8142051" cy="1446550"/>
          </a:xfrm>
          <a:prstGeom prst="rect">
            <a:avLst/>
          </a:prstGeom>
          <a:noFill/>
        </p:spPr>
        <p:txBody>
          <a:bodyPr wrap="square" rtlCol="0">
            <a:spAutoFit/>
          </a:bodyPr>
          <a:lstStyle/>
          <a:p>
            <a:r>
              <a:rPr lang="en-US" sz="4400" b="1"/>
              <a:t>“Failure is never the whole story, nor the end of the story.”</a:t>
            </a:r>
          </a:p>
        </p:txBody>
      </p:sp>
    </p:spTree>
    <p:extLst>
      <p:ext uri="{BB962C8B-B14F-4D97-AF65-F5344CB8AC3E}">
        <p14:creationId xmlns:p14="http://schemas.microsoft.com/office/powerpoint/2010/main" val="4132921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table&#10;&#10;Description automatically generated">
            <a:extLst>
              <a:ext uri="{FF2B5EF4-FFF2-40B4-BE49-F238E27FC236}">
                <a16:creationId xmlns:a16="http://schemas.microsoft.com/office/drawing/2014/main" id="{B1B6B379-803A-4965-B10D-EE585919B92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2808" b="12206"/>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F965104A-12C8-4C62-9E77-1AD3667D8275}"/>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spcAft>
                <a:spcPts val="600"/>
              </a:spcAft>
            </a:pPr>
            <a:fld id="{2F2F552B-1952-B44E-8CAB-5705F0ACD2E2}" type="slidenum">
              <a:rPr lang="en-US" sz="1200">
                <a:solidFill>
                  <a:srgbClr val="FFFFFF"/>
                </a:solidFill>
              </a:rPr>
              <a:pPr>
                <a:spcAft>
                  <a:spcPts val="600"/>
                </a:spcAft>
              </a:pPr>
              <a:t>19</a:t>
            </a:fld>
            <a:endParaRPr lang="en-US" sz="1200">
              <a:solidFill>
                <a:srgbClr val="FFFFFF"/>
              </a:solidFill>
            </a:endParaRPr>
          </a:p>
        </p:txBody>
      </p:sp>
    </p:spTree>
    <p:extLst>
      <p:ext uri="{BB962C8B-B14F-4D97-AF65-F5344CB8AC3E}">
        <p14:creationId xmlns:p14="http://schemas.microsoft.com/office/powerpoint/2010/main" val="594516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7F9D-E8D4-4828-A9EB-F844AEAD3B25}"/>
              </a:ext>
            </a:extLst>
          </p:cNvPr>
          <p:cNvSpPr>
            <a:spLocks noGrp="1"/>
          </p:cNvSpPr>
          <p:nvPr>
            <p:ph type="title"/>
          </p:nvPr>
        </p:nvSpPr>
        <p:spPr/>
        <p:txBody>
          <a:bodyPr/>
          <a:lstStyle/>
          <a:p>
            <a:r>
              <a:rPr lang="en-US"/>
              <a:t>Being An Entrepreneur</a:t>
            </a:r>
          </a:p>
        </p:txBody>
      </p:sp>
      <p:sp>
        <p:nvSpPr>
          <p:cNvPr id="3" name="Content Placeholder 2">
            <a:extLst>
              <a:ext uri="{FF2B5EF4-FFF2-40B4-BE49-F238E27FC236}">
                <a16:creationId xmlns:a16="http://schemas.microsoft.com/office/drawing/2014/main" id="{C45DD766-03F9-4023-90A1-1E3A08E0F8CD}"/>
              </a:ext>
            </a:extLst>
          </p:cNvPr>
          <p:cNvSpPr>
            <a:spLocks noGrp="1"/>
          </p:cNvSpPr>
          <p:nvPr>
            <p:ph idx="1"/>
          </p:nvPr>
        </p:nvSpPr>
        <p:spPr/>
        <p:txBody>
          <a:bodyPr/>
          <a:lstStyle/>
          <a:p>
            <a:r>
              <a:rPr lang="en-US" b="1"/>
              <a:t>Self-selected</a:t>
            </a:r>
            <a:r>
              <a:rPr lang="en-US"/>
              <a:t> (not assigned)</a:t>
            </a:r>
          </a:p>
          <a:p>
            <a:r>
              <a:rPr lang="en-US"/>
              <a:t>Operate with </a:t>
            </a:r>
            <a:r>
              <a:rPr lang="en-US" b="1"/>
              <a:t>autonomy</a:t>
            </a:r>
          </a:p>
          <a:p>
            <a:r>
              <a:rPr lang="en-US"/>
              <a:t>Focused on delivering something </a:t>
            </a:r>
            <a:r>
              <a:rPr lang="en-US" b="1"/>
              <a:t>customers</a:t>
            </a:r>
            <a:r>
              <a:rPr lang="en-US"/>
              <a:t> pay for</a:t>
            </a:r>
          </a:p>
          <a:p>
            <a:r>
              <a:rPr lang="en-US"/>
              <a:t>May get initial support from </a:t>
            </a:r>
            <a:r>
              <a:rPr lang="en-US" b="1"/>
              <a:t>investors</a:t>
            </a:r>
            <a:endParaRPr lang="en-US"/>
          </a:p>
          <a:p>
            <a:r>
              <a:rPr lang="en-US" b="1"/>
              <a:t>Exposure</a:t>
            </a:r>
            <a:r>
              <a:rPr lang="en-US"/>
              <a:t> to loss / risk &amp; access to upside / profits</a:t>
            </a:r>
          </a:p>
        </p:txBody>
      </p:sp>
    </p:spTree>
    <p:extLst>
      <p:ext uri="{BB962C8B-B14F-4D97-AF65-F5344CB8AC3E}">
        <p14:creationId xmlns:p14="http://schemas.microsoft.com/office/powerpoint/2010/main" val="881577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21DA405D-A193-45D5-86AF-3BB08B988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166" y="0"/>
            <a:ext cx="9655668" cy="6858000"/>
          </a:xfrm>
          <a:prstGeom prst="rect">
            <a:avLst/>
          </a:prstGeom>
        </p:spPr>
      </p:pic>
    </p:spTree>
    <p:extLst>
      <p:ext uri="{BB962C8B-B14F-4D97-AF65-F5344CB8AC3E}">
        <p14:creationId xmlns:p14="http://schemas.microsoft.com/office/powerpoint/2010/main" val="325775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C71145-63A5-498F-BA42-6992D7C91EC9}"/>
              </a:ext>
            </a:extLst>
          </p:cNvPr>
          <p:cNvPicPr>
            <a:picLocks noChangeAspect="1"/>
          </p:cNvPicPr>
          <p:nvPr/>
        </p:nvPicPr>
        <p:blipFill>
          <a:blip r:embed="rId3"/>
          <a:stretch>
            <a:fillRect/>
          </a:stretch>
        </p:blipFill>
        <p:spPr>
          <a:xfrm>
            <a:off x="6530505" y="0"/>
            <a:ext cx="3960495" cy="6858000"/>
          </a:xfrm>
          <a:prstGeom prst="rect">
            <a:avLst/>
          </a:prstGeom>
        </p:spPr>
      </p:pic>
      <p:sp>
        <p:nvSpPr>
          <p:cNvPr id="3" name="TextBox 2">
            <a:extLst>
              <a:ext uri="{FF2B5EF4-FFF2-40B4-BE49-F238E27FC236}">
                <a16:creationId xmlns:a16="http://schemas.microsoft.com/office/drawing/2014/main" id="{BCBA5FE0-2F46-44FF-84F6-F1EDD30E15DC}"/>
              </a:ext>
            </a:extLst>
          </p:cNvPr>
          <p:cNvSpPr txBox="1"/>
          <p:nvPr/>
        </p:nvSpPr>
        <p:spPr>
          <a:xfrm>
            <a:off x="1215956" y="398834"/>
            <a:ext cx="4445541"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a:solidFill>
                  <a:srgbClr val="4472C4"/>
                </a:solidFill>
                <a:latin typeface="Calibri" panose="020F0502020204030204"/>
              </a:rPr>
              <a:t>FUNDING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a:solidFill>
                  <a:srgbClr val="4472C4"/>
                </a:solidFill>
                <a:latin typeface="Calibri" panose="020F0502020204030204"/>
              </a:rPr>
              <a:t>STREAMS</a:t>
            </a:r>
            <a:endParaRPr kumimoji="0" lang="en-US" sz="7200" b="1"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58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5FBF40-F4AC-4FAC-910B-040B24D9AFD1}"/>
              </a:ext>
            </a:extLst>
          </p:cNvPr>
          <p:cNvSpPr txBox="1"/>
          <p:nvPr/>
        </p:nvSpPr>
        <p:spPr>
          <a:xfrm>
            <a:off x="2149812" y="0"/>
            <a:ext cx="99740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472C4"/>
                </a:solidFill>
                <a:effectLst/>
                <a:uLnTx/>
                <a:uFillTx/>
                <a:latin typeface="Calibri" panose="020F0502020204030204"/>
                <a:ea typeface="+mn-ea"/>
                <a:cs typeface="+mn-cs"/>
              </a:rPr>
              <a:t>SHARE WHAT YOU KNOW</a:t>
            </a:r>
          </a:p>
        </p:txBody>
      </p:sp>
      <p:pic>
        <p:nvPicPr>
          <p:cNvPr id="4" name="Picture 3">
            <a:extLst>
              <a:ext uri="{FF2B5EF4-FFF2-40B4-BE49-F238E27FC236}">
                <a16:creationId xmlns:a16="http://schemas.microsoft.com/office/drawing/2014/main" id="{8A54E909-C8CE-4A6D-B2BC-D50A1DB3E5D4}"/>
              </a:ext>
            </a:extLst>
          </p:cNvPr>
          <p:cNvPicPr>
            <a:picLocks noChangeAspect="1"/>
          </p:cNvPicPr>
          <p:nvPr/>
        </p:nvPicPr>
        <p:blipFill>
          <a:blip r:embed="rId3"/>
          <a:stretch>
            <a:fillRect/>
          </a:stretch>
        </p:blipFill>
        <p:spPr>
          <a:xfrm>
            <a:off x="1290264" y="2114550"/>
            <a:ext cx="3476625" cy="1314450"/>
          </a:xfrm>
          <a:prstGeom prst="rect">
            <a:avLst/>
          </a:prstGeom>
        </p:spPr>
      </p:pic>
      <p:pic>
        <p:nvPicPr>
          <p:cNvPr id="5" name="Picture 4">
            <a:extLst>
              <a:ext uri="{FF2B5EF4-FFF2-40B4-BE49-F238E27FC236}">
                <a16:creationId xmlns:a16="http://schemas.microsoft.com/office/drawing/2014/main" id="{E84BBB17-D554-4588-A33D-57F22A539B04}"/>
              </a:ext>
            </a:extLst>
          </p:cNvPr>
          <p:cNvPicPr>
            <a:picLocks noChangeAspect="1"/>
          </p:cNvPicPr>
          <p:nvPr/>
        </p:nvPicPr>
        <p:blipFill>
          <a:blip r:embed="rId4"/>
          <a:stretch>
            <a:fillRect/>
          </a:stretch>
        </p:blipFill>
        <p:spPr>
          <a:xfrm>
            <a:off x="-1" y="3508513"/>
            <a:ext cx="6057156" cy="3349487"/>
          </a:xfrm>
          <a:prstGeom prst="rect">
            <a:avLst/>
          </a:prstGeom>
        </p:spPr>
      </p:pic>
      <p:pic>
        <p:nvPicPr>
          <p:cNvPr id="6" name="Picture 5" descr="A person wearing a suit and tie&#10;&#10;Description automatically generated">
            <a:extLst>
              <a:ext uri="{FF2B5EF4-FFF2-40B4-BE49-F238E27FC236}">
                <a16:creationId xmlns:a16="http://schemas.microsoft.com/office/drawing/2014/main" id="{384B2CFC-5B9B-47C6-86C4-ADE8322A0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5113" y="1341783"/>
            <a:ext cx="4002157" cy="5266554"/>
          </a:xfrm>
          <a:prstGeom prst="rect">
            <a:avLst/>
          </a:prstGeom>
        </p:spPr>
      </p:pic>
    </p:spTree>
    <p:extLst>
      <p:ext uri="{BB962C8B-B14F-4D97-AF65-F5344CB8AC3E}">
        <p14:creationId xmlns:p14="http://schemas.microsoft.com/office/powerpoint/2010/main" val="363045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091AE-5E55-48D4-97B2-C9D3423B3AF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2" name="Title 1">
            <a:extLst>
              <a:ext uri="{FF2B5EF4-FFF2-40B4-BE49-F238E27FC236}">
                <a16:creationId xmlns:a16="http://schemas.microsoft.com/office/drawing/2014/main" id="{6C304B58-06D6-41B1-8F03-473BB4C6432B}"/>
              </a:ext>
            </a:extLst>
          </p:cNvPr>
          <p:cNvSpPr>
            <a:spLocks noGrp="1"/>
          </p:cNvSpPr>
          <p:nvPr>
            <p:ph type="title"/>
          </p:nvPr>
        </p:nvSpPr>
        <p:spPr>
          <a:xfrm>
            <a:off x="1063752" y="7193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7200" b="1" err="1">
                <a:solidFill>
                  <a:srgbClr val="FFFFFF"/>
                </a:solidFill>
              </a:rPr>
              <a:t>Intrapreneuring</a:t>
            </a:r>
            <a:r>
              <a:rPr lang="en-US" sz="7200" b="1">
                <a:solidFill>
                  <a:srgbClr val="FFFFFF"/>
                </a:solidFill>
              </a:rPr>
              <a:t> At MITRE</a:t>
            </a:r>
          </a:p>
        </p:txBody>
      </p:sp>
      <p:pic>
        <p:nvPicPr>
          <p:cNvPr id="13" name="Picture 12">
            <a:extLst>
              <a:ext uri="{FF2B5EF4-FFF2-40B4-BE49-F238E27FC236}">
                <a16:creationId xmlns:a16="http://schemas.microsoft.com/office/drawing/2014/main" id="{6DFC2575-0240-4D4A-8C4A-ED5060565E96}"/>
              </a:ext>
            </a:extLst>
          </p:cNvPr>
          <p:cNvPicPr>
            <a:picLocks noChangeAspect="1"/>
          </p:cNvPicPr>
          <p:nvPr/>
        </p:nvPicPr>
        <p:blipFill>
          <a:blip r:embed="rId4"/>
          <a:stretch>
            <a:fillRect/>
          </a:stretch>
        </p:blipFill>
        <p:spPr>
          <a:xfrm>
            <a:off x="3374038" y="5750254"/>
            <a:ext cx="4132231" cy="1107736"/>
          </a:xfrm>
          <a:prstGeom prst="rect">
            <a:avLst/>
          </a:prstGeom>
        </p:spPr>
      </p:pic>
    </p:spTree>
    <p:extLst>
      <p:ext uri="{BB962C8B-B14F-4D97-AF65-F5344CB8AC3E}">
        <p14:creationId xmlns:p14="http://schemas.microsoft.com/office/powerpoint/2010/main" val="3099595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0CA2A0-47BD-4FEB-962E-59B4098F2B85}"/>
              </a:ext>
            </a:extLst>
          </p:cNvPr>
          <p:cNvSpPr txBox="1"/>
          <p:nvPr/>
        </p:nvSpPr>
        <p:spPr>
          <a:xfrm>
            <a:off x="2627086" y="2452914"/>
            <a:ext cx="6166112" cy="3046988"/>
          </a:xfrm>
          <a:prstGeom prst="rect">
            <a:avLst/>
          </a:prstGeom>
          <a:noFill/>
        </p:spPr>
        <p:txBody>
          <a:bodyPr wrap="none" rtlCol="0">
            <a:spAutoFit/>
          </a:bodyPr>
          <a:lstStyle/>
          <a:p>
            <a:r>
              <a:rPr lang="en-US" sz="9600" b="1"/>
              <a:t>“Innovating</a:t>
            </a:r>
          </a:p>
          <a:p>
            <a:r>
              <a:rPr lang="en-US" sz="9600" b="1"/>
              <a:t>Out Loud”</a:t>
            </a:r>
          </a:p>
        </p:txBody>
      </p:sp>
      <p:sp>
        <p:nvSpPr>
          <p:cNvPr id="3" name="TextBox 2">
            <a:extLst>
              <a:ext uri="{FF2B5EF4-FFF2-40B4-BE49-F238E27FC236}">
                <a16:creationId xmlns:a16="http://schemas.microsoft.com/office/drawing/2014/main" id="{9B90F6B1-B2CD-41A0-8853-3A6CE697C66A}"/>
              </a:ext>
            </a:extLst>
          </p:cNvPr>
          <p:cNvSpPr txBox="1"/>
          <p:nvPr/>
        </p:nvSpPr>
        <p:spPr>
          <a:xfrm>
            <a:off x="9114971" y="6168572"/>
            <a:ext cx="2564100" cy="461665"/>
          </a:xfrm>
          <a:prstGeom prst="rect">
            <a:avLst/>
          </a:prstGeom>
          <a:noFill/>
        </p:spPr>
        <p:txBody>
          <a:bodyPr wrap="none" rtlCol="0">
            <a:spAutoFit/>
          </a:bodyPr>
          <a:lstStyle/>
          <a:p>
            <a:r>
              <a:rPr lang="en-US" sz="2400" b="1" i="1"/>
              <a:t>(but not TOO loud)</a:t>
            </a:r>
          </a:p>
        </p:txBody>
      </p:sp>
      <p:sp>
        <p:nvSpPr>
          <p:cNvPr id="4" name="TextBox 3">
            <a:extLst>
              <a:ext uri="{FF2B5EF4-FFF2-40B4-BE49-F238E27FC236}">
                <a16:creationId xmlns:a16="http://schemas.microsoft.com/office/drawing/2014/main" id="{D1BCBE19-1E4F-4287-AD28-8344FCA512F3}"/>
              </a:ext>
            </a:extLst>
          </p:cNvPr>
          <p:cNvSpPr txBox="1"/>
          <p:nvPr/>
        </p:nvSpPr>
        <p:spPr>
          <a:xfrm>
            <a:off x="2149812" y="0"/>
            <a:ext cx="99740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472C4"/>
                </a:solidFill>
                <a:effectLst/>
                <a:uLnTx/>
                <a:uFillTx/>
                <a:latin typeface="Calibri" panose="020F0502020204030204"/>
                <a:ea typeface="+mn-ea"/>
                <a:cs typeface="+mn-cs"/>
              </a:rPr>
              <a:t>TELL YOUR STORY</a:t>
            </a:r>
          </a:p>
        </p:txBody>
      </p:sp>
    </p:spTree>
    <p:extLst>
      <p:ext uri="{BB962C8B-B14F-4D97-AF65-F5344CB8AC3E}">
        <p14:creationId xmlns:p14="http://schemas.microsoft.com/office/powerpoint/2010/main" val="1505468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E0F34632-A151-4BB0-9C15-C93105E9AEAB}"/>
              </a:ext>
            </a:extLst>
          </p:cNvPr>
          <p:cNvPicPr>
            <a:picLocks noChangeAspect="1"/>
          </p:cNvPicPr>
          <p:nvPr/>
        </p:nvPicPr>
        <p:blipFill rotWithShape="1">
          <a:blip r:embed="rId3">
            <a:extLst>
              <a:ext uri="{28A0092B-C50C-407E-A947-70E740481C1C}">
                <a14:useLocalDpi xmlns:a14="http://schemas.microsoft.com/office/drawing/2010/main" val="0"/>
              </a:ext>
            </a:extLst>
          </a:blip>
          <a:srcRect b="1704"/>
          <a:stretch/>
        </p:blipFill>
        <p:spPr>
          <a:xfrm>
            <a:off x="1596788" y="51615"/>
            <a:ext cx="8724033" cy="6806385"/>
          </a:xfrm>
          <a:prstGeom prst="rect">
            <a:avLst/>
          </a:prstGeom>
        </p:spPr>
      </p:pic>
    </p:spTree>
    <p:extLst>
      <p:ext uri="{BB962C8B-B14F-4D97-AF65-F5344CB8AC3E}">
        <p14:creationId xmlns:p14="http://schemas.microsoft.com/office/powerpoint/2010/main" val="2600656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04B58-06D6-41B1-8F03-473BB4C6432B}"/>
              </a:ext>
            </a:extLst>
          </p:cNvPr>
          <p:cNvSpPr>
            <a:spLocks noGrp="1"/>
          </p:cNvSpPr>
          <p:nvPr>
            <p:ph type="title"/>
          </p:nvPr>
        </p:nvSpPr>
        <p:spPr/>
        <p:txBody>
          <a:bodyPr/>
          <a:lstStyle/>
          <a:p>
            <a:r>
              <a:rPr lang="en-US"/>
              <a:t>Team Toolkit’s Approach</a:t>
            </a:r>
          </a:p>
        </p:txBody>
      </p:sp>
      <p:sp>
        <p:nvSpPr>
          <p:cNvPr id="3" name="Content Placeholder 2">
            <a:extLst>
              <a:ext uri="{FF2B5EF4-FFF2-40B4-BE49-F238E27FC236}">
                <a16:creationId xmlns:a16="http://schemas.microsoft.com/office/drawing/2014/main" id="{370A8C7D-AF47-4819-B146-8063D4481CF2}"/>
              </a:ext>
            </a:extLst>
          </p:cNvPr>
          <p:cNvSpPr>
            <a:spLocks noGrp="1"/>
          </p:cNvSpPr>
          <p:nvPr>
            <p:ph idx="1"/>
          </p:nvPr>
        </p:nvSpPr>
        <p:spPr/>
        <p:txBody>
          <a:bodyPr>
            <a:normAutofit/>
          </a:bodyPr>
          <a:lstStyle/>
          <a:p>
            <a:r>
              <a:rPr lang="en-US" sz="3200"/>
              <a:t>Rapid series of little experiments</a:t>
            </a:r>
          </a:p>
          <a:p>
            <a:r>
              <a:rPr lang="en-US" sz="3200" strike="sngStrike"/>
              <a:t>Eat Your Own Dogfood</a:t>
            </a:r>
            <a:r>
              <a:rPr lang="en-US" sz="3200"/>
              <a:t>  </a:t>
            </a:r>
            <a:r>
              <a:rPr lang="en-US" sz="3200" b="1"/>
              <a:t>Drink Your Own Champagne</a:t>
            </a:r>
          </a:p>
          <a:p>
            <a:r>
              <a:rPr lang="en-US" sz="3200"/>
              <a:t>Constant collaborative reflection</a:t>
            </a:r>
          </a:p>
          <a:p>
            <a:r>
              <a:rPr lang="en-US" sz="3200"/>
              <a:t>Building products &amp; services for internal customers</a:t>
            </a:r>
          </a:p>
          <a:p>
            <a:r>
              <a:rPr lang="en-US" sz="3200"/>
              <a:t>Fee for service</a:t>
            </a:r>
            <a:endParaRPr lang="en-US" sz="2800"/>
          </a:p>
          <a:p>
            <a:r>
              <a:rPr lang="en-US" sz="3200"/>
              <a:t>MITRE “investors” ($25K - $300K)</a:t>
            </a:r>
          </a:p>
          <a:p>
            <a:r>
              <a:rPr lang="en-US" sz="3200"/>
              <a:t>Offer to external customers</a:t>
            </a:r>
          </a:p>
        </p:txBody>
      </p:sp>
    </p:spTree>
    <p:extLst>
      <p:ext uri="{BB962C8B-B14F-4D97-AF65-F5344CB8AC3E}">
        <p14:creationId xmlns:p14="http://schemas.microsoft.com/office/powerpoint/2010/main" val="3618739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54FBF2-9D0F-42AB-A1B3-EAF27D299CED}"/>
              </a:ext>
            </a:extLst>
          </p:cNvPr>
          <p:cNvSpPr txBox="1"/>
          <p:nvPr/>
        </p:nvSpPr>
        <p:spPr>
          <a:xfrm>
            <a:off x="4605230" y="859809"/>
            <a:ext cx="3056671" cy="1015663"/>
          </a:xfrm>
          <a:prstGeom prst="rect">
            <a:avLst/>
          </a:prstGeom>
          <a:noFill/>
        </p:spPr>
        <p:txBody>
          <a:bodyPr wrap="none" rtlCol="0">
            <a:spAutoFit/>
          </a:bodyPr>
          <a:lstStyle/>
          <a:p>
            <a:r>
              <a:rPr lang="en-US" sz="6000" b="1"/>
              <a:t>PERSIST?</a:t>
            </a:r>
          </a:p>
        </p:txBody>
      </p:sp>
      <p:sp>
        <p:nvSpPr>
          <p:cNvPr id="3" name="TextBox 2">
            <a:extLst>
              <a:ext uri="{FF2B5EF4-FFF2-40B4-BE49-F238E27FC236}">
                <a16:creationId xmlns:a16="http://schemas.microsoft.com/office/drawing/2014/main" id="{A76B9B95-E3F0-4D1A-807F-B1634C2FF699}"/>
              </a:ext>
            </a:extLst>
          </p:cNvPr>
          <p:cNvSpPr txBox="1"/>
          <p:nvPr/>
        </p:nvSpPr>
        <p:spPr>
          <a:xfrm>
            <a:off x="4605230" y="2921168"/>
            <a:ext cx="2480294" cy="1015663"/>
          </a:xfrm>
          <a:prstGeom prst="rect">
            <a:avLst/>
          </a:prstGeom>
          <a:noFill/>
        </p:spPr>
        <p:txBody>
          <a:bodyPr wrap="none" rtlCol="0">
            <a:spAutoFit/>
          </a:bodyPr>
          <a:lstStyle/>
          <a:p>
            <a:r>
              <a:rPr lang="en-US" sz="6000" b="1"/>
              <a:t>PIVOT?</a:t>
            </a:r>
          </a:p>
        </p:txBody>
      </p:sp>
      <p:sp>
        <p:nvSpPr>
          <p:cNvPr id="4" name="TextBox 3">
            <a:extLst>
              <a:ext uri="{FF2B5EF4-FFF2-40B4-BE49-F238E27FC236}">
                <a16:creationId xmlns:a16="http://schemas.microsoft.com/office/drawing/2014/main" id="{C94CF62E-F401-4013-B0FD-A394BEE82BBD}"/>
              </a:ext>
            </a:extLst>
          </p:cNvPr>
          <p:cNvSpPr txBox="1"/>
          <p:nvPr/>
        </p:nvSpPr>
        <p:spPr>
          <a:xfrm>
            <a:off x="4583937" y="4925865"/>
            <a:ext cx="2811988" cy="1015663"/>
          </a:xfrm>
          <a:prstGeom prst="rect">
            <a:avLst/>
          </a:prstGeom>
          <a:noFill/>
        </p:spPr>
        <p:txBody>
          <a:bodyPr wrap="none" rtlCol="0">
            <a:spAutoFit/>
          </a:bodyPr>
          <a:lstStyle/>
          <a:p>
            <a:r>
              <a:rPr lang="en-US" sz="6000" b="1"/>
              <a:t>PERISH?</a:t>
            </a:r>
          </a:p>
        </p:txBody>
      </p:sp>
      <p:sp>
        <p:nvSpPr>
          <p:cNvPr id="5" name="Arrow: Right 4">
            <a:extLst>
              <a:ext uri="{FF2B5EF4-FFF2-40B4-BE49-F238E27FC236}">
                <a16:creationId xmlns:a16="http://schemas.microsoft.com/office/drawing/2014/main" id="{A5460C10-1E72-4DC6-B5C3-22B719841C3B}"/>
              </a:ext>
            </a:extLst>
          </p:cNvPr>
          <p:cNvSpPr/>
          <p:nvPr/>
        </p:nvSpPr>
        <p:spPr>
          <a:xfrm rot="21027792">
            <a:off x="7674561" y="846161"/>
            <a:ext cx="4258102" cy="484632"/>
          </a:xfrm>
          <a:prstGeom prst="rightArrow">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Turn 6">
            <a:extLst>
              <a:ext uri="{FF2B5EF4-FFF2-40B4-BE49-F238E27FC236}">
                <a16:creationId xmlns:a16="http://schemas.microsoft.com/office/drawing/2014/main" id="{3A871088-8C7B-4540-8A48-D585D69527DC}"/>
              </a:ext>
            </a:extLst>
          </p:cNvPr>
          <p:cNvSpPr/>
          <p:nvPr/>
        </p:nvSpPr>
        <p:spPr>
          <a:xfrm rot="5400000">
            <a:off x="8134753" y="2502052"/>
            <a:ext cx="886968" cy="2456123"/>
          </a:xfrm>
          <a:prstGeom prst="utur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quot;Not Allowed&quot; Symbol 7">
            <a:extLst>
              <a:ext uri="{FF2B5EF4-FFF2-40B4-BE49-F238E27FC236}">
                <a16:creationId xmlns:a16="http://schemas.microsoft.com/office/drawing/2014/main" id="{0B4C086D-6BFA-42F9-B1B2-25082F7F5F40}"/>
              </a:ext>
            </a:extLst>
          </p:cNvPr>
          <p:cNvSpPr/>
          <p:nvPr/>
        </p:nvSpPr>
        <p:spPr>
          <a:xfrm>
            <a:off x="7663838" y="5039682"/>
            <a:ext cx="914400" cy="9144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83F8C5F-3C4B-4345-9C86-DFF720612B53}"/>
              </a:ext>
            </a:extLst>
          </p:cNvPr>
          <p:cNvSpPr txBox="1"/>
          <p:nvPr/>
        </p:nvSpPr>
        <p:spPr>
          <a:xfrm>
            <a:off x="149795" y="2828834"/>
            <a:ext cx="3800784" cy="1200329"/>
          </a:xfrm>
          <a:prstGeom prst="rect">
            <a:avLst/>
          </a:prstGeom>
          <a:solidFill>
            <a:schemeClr val="bg1">
              <a:lumMod val="85000"/>
            </a:schemeClr>
          </a:solidFill>
        </p:spPr>
        <p:txBody>
          <a:bodyPr wrap="none" rtlCol="0">
            <a:spAutoFit/>
          </a:bodyPr>
          <a:lstStyle/>
          <a:p>
            <a:r>
              <a:rPr lang="en-US" sz="3600" b="1" i="1"/>
              <a:t>The Entrepreneur’s</a:t>
            </a:r>
          </a:p>
          <a:p>
            <a:r>
              <a:rPr lang="en-US" sz="3600" b="1" i="1">
                <a:solidFill>
                  <a:schemeClr val="accent1">
                    <a:lumMod val="75000"/>
                  </a:schemeClr>
                </a:solidFill>
              </a:rPr>
              <a:t>Eternal</a:t>
            </a:r>
            <a:r>
              <a:rPr lang="en-US" sz="3600" b="1" i="1"/>
              <a:t> Question:</a:t>
            </a:r>
          </a:p>
        </p:txBody>
      </p:sp>
    </p:spTree>
    <p:extLst>
      <p:ext uri="{BB962C8B-B14F-4D97-AF65-F5344CB8AC3E}">
        <p14:creationId xmlns:p14="http://schemas.microsoft.com/office/powerpoint/2010/main" val="1092633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628C1-C127-445C-AB26-4AA23CA6DEE9}"/>
              </a:ext>
            </a:extLst>
          </p:cNvPr>
          <p:cNvSpPr>
            <a:spLocks noGrp="1"/>
          </p:cNvSpPr>
          <p:nvPr>
            <p:ph type="title"/>
          </p:nvPr>
        </p:nvSpPr>
        <p:spPr/>
        <p:txBody>
          <a:bodyPr/>
          <a:lstStyle/>
          <a:p>
            <a:r>
              <a:rPr lang="en-US" b="1"/>
              <a:t>Questions To Help You Get Started</a:t>
            </a:r>
          </a:p>
        </p:txBody>
      </p:sp>
      <p:sp>
        <p:nvSpPr>
          <p:cNvPr id="3" name="Content Placeholder 2">
            <a:extLst>
              <a:ext uri="{FF2B5EF4-FFF2-40B4-BE49-F238E27FC236}">
                <a16:creationId xmlns:a16="http://schemas.microsoft.com/office/drawing/2014/main" id="{FF2B6432-DAAA-4EC3-A7D5-B3FD9BC1E72F}"/>
              </a:ext>
            </a:extLst>
          </p:cNvPr>
          <p:cNvSpPr>
            <a:spLocks noGrp="1"/>
          </p:cNvSpPr>
          <p:nvPr>
            <p:ph idx="1"/>
          </p:nvPr>
        </p:nvSpPr>
        <p:spPr/>
        <p:txBody>
          <a:bodyPr>
            <a:normAutofit fontScale="92500" lnSpcReduction="20000"/>
          </a:bodyPr>
          <a:lstStyle/>
          <a:p>
            <a:r>
              <a:rPr lang="en-US" sz="3200"/>
              <a:t>What </a:t>
            </a:r>
            <a:r>
              <a:rPr lang="en-US" sz="3200">
                <a:highlight>
                  <a:srgbClr val="FFFF00"/>
                </a:highlight>
              </a:rPr>
              <a:t>product / service </a:t>
            </a:r>
            <a:r>
              <a:rPr lang="en-US" sz="3200"/>
              <a:t>might you provide?</a:t>
            </a:r>
          </a:p>
          <a:p>
            <a:r>
              <a:rPr lang="en-US" sz="3200">
                <a:highlight>
                  <a:srgbClr val="FFFF00"/>
                </a:highlight>
              </a:rPr>
              <a:t>Who</a:t>
            </a:r>
            <a:r>
              <a:rPr lang="en-US" sz="3200"/>
              <a:t> will want that product / service?</a:t>
            </a:r>
          </a:p>
          <a:p>
            <a:r>
              <a:rPr lang="en-US" sz="3200"/>
              <a:t>What </a:t>
            </a:r>
            <a:r>
              <a:rPr lang="en-US" sz="3200">
                <a:highlight>
                  <a:srgbClr val="FFFF00"/>
                </a:highlight>
              </a:rPr>
              <a:t>demand signals </a:t>
            </a:r>
            <a:r>
              <a:rPr lang="en-US" sz="3200"/>
              <a:t>are you detecting?</a:t>
            </a:r>
          </a:p>
          <a:p>
            <a:r>
              <a:rPr lang="en-US" sz="3200"/>
              <a:t>How are you incorrectly interpreting those demand signals?</a:t>
            </a:r>
          </a:p>
          <a:p>
            <a:r>
              <a:rPr lang="en-US" sz="3200"/>
              <a:t>What is the </a:t>
            </a:r>
            <a:r>
              <a:rPr lang="en-US" sz="3200">
                <a:highlight>
                  <a:srgbClr val="FFFF00"/>
                </a:highlight>
              </a:rPr>
              <a:t>smallest</a:t>
            </a:r>
            <a:r>
              <a:rPr lang="en-US" sz="3200"/>
              <a:t> / fastest version you can produce?</a:t>
            </a:r>
          </a:p>
          <a:p>
            <a:r>
              <a:rPr lang="en-US" sz="3200"/>
              <a:t>How can you start delivering </a:t>
            </a:r>
            <a:r>
              <a:rPr lang="en-US" sz="3200">
                <a:highlight>
                  <a:srgbClr val="FFFF00"/>
                </a:highlight>
              </a:rPr>
              <a:t>now</a:t>
            </a:r>
            <a:r>
              <a:rPr lang="en-US" sz="3200"/>
              <a:t>?</a:t>
            </a:r>
          </a:p>
          <a:p>
            <a:r>
              <a:rPr lang="en-US" sz="3200"/>
              <a:t>Who will work </a:t>
            </a:r>
            <a:r>
              <a:rPr lang="en-US" sz="3200">
                <a:highlight>
                  <a:srgbClr val="FFFF00"/>
                </a:highlight>
              </a:rPr>
              <a:t>with</a:t>
            </a:r>
            <a:r>
              <a:rPr lang="en-US" sz="3200"/>
              <a:t> you?</a:t>
            </a:r>
          </a:p>
          <a:p>
            <a:r>
              <a:rPr lang="en-US" sz="3200"/>
              <a:t>How </a:t>
            </a:r>
            <a:r>
              <a:rPr lang="en-US" sz="3200">
                <a:highlight>
                  <a:srgbClr val="FFFF00"/>
                </a:highlight>
              </a:rPr>
              <a:t>little</a:t>
            </a:r>
            <a:r>
              <a:rPr lang="en-US" sz="3200"/>
              <a:t> can you run on (vs How much do you need?)</a:t>
            </a:r>
          </a:p>
          <a:p>
            <a:r>
              <a:rPr lang="en-US" sz="3200"/>
              <a:t>Who is </a:t>
            </a:r>
            <a:r>
              <a:rPr lang="en-US" sz="3200">
                <a:highlight>
                  <a:srgbClr val="FFFF00"/>
                </a:highlight>
              </a:rPr>
              <a:t>already doing </a:t>
            </a:r>
            <a:r>
              <a:rPr lang="en-US" sz="3200"/>
              <a:t>this kind of thing?</a:t>
            </a:r>
          </a:p>
        </p:txBody>
      </p:sp>
    </p:spTree>
    <p:extLst>
      <p:ext uri="{BB962C8B-B14F-4D97-AF65-F5344CB8AC3E}">
        <p14:creationId xmlns:p14="http://schemas.microsoft.com/office/powerpoint/2010/main" val="3416240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val 80">
            <a:extLst>
              <a:ext uri="{FF2B5EF4-FFF2-40B4-BE49-F238E27FC236}">
                <a16:creationId xmlns:a16="http://schemas.microsoft.com/office/drawing/2014/main" id="{2E0F8BE7-0657-6F4D-8D01-FC3F63C8EF04}"/>
              </a:ext>
            </a:extLst>
          </p:cNvPr>
          <p:cNvSpPr/>
          <p:nvPr/>
        </p:nvSpPr>
        <p:spPr>
          <a:xfrm>
            <a:off x="5715000" y="381000"/>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F48E4BD-233D-6BFE-9A0C-5AF5C86EB85A}"/>
              </a:ext>
            </a:extLst>
          </p:cNvPr>
          <p:cNvSpPr/>
          <p:nvPr/>
        </p:nvSpPr>
        <p:spPr>
          <a:xfrm>
            <a:off x="8610600" y="-76200"/>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EE94A3EA-F736-39D8-0CA6-791D476C7506}"/>
              </a:ext>
            </a:extLst>
          </p:cNvPr>
          <p:cNvSpPr/>
          <p:nvPr/>
        </p:nvSpPr>
        <p:spPr>
          <a:xfrm>
            <a:off x="9995338" y="2328798"/>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FE4DEFEF-0F9C-8CB1-6339-66E4F1F28DDC}"/>
              </a:ext>
            </a:extLst>
          </p:cNvPr>
          <p:cNvSpPr/>
          <p:nvPr/>
        </p:nvSpPr>
        <p:spPr>
          <a:xfrm>
            <a:off x="6880964" y="2520863"/>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CEA247C-08B0-668D-23A1-CACA55E60D5D}"/>
              </a:ext>
            </a:extLst>
          </p:cNvPr>
          <p:cNvSpPr/>
          <p:nvPr/>
        </p:nvSpPr>
        <p:spPr>
          <a:xfrm>
            <a:off x="1667006" y="3146121"/>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8315A878-95B6-B060-2C5E-3A33AA630355}"/>
              </a:ext>
            </a:extLst>
          </p:cNvPr>
          <p:cNvSpPr/>
          <p:nvPr/>
        </p:nvSpPr>
        <p:spPr>
          <a:xfrm>
            <a:off x="5158635" y="4661338"/>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AD4F29B0-0A66-5B0E-DD83-490BF4BB9494}"/>
              </a:ext>
            </a:extLst>
          </p:cNvPr>
          <p:cNvSpPr/>
          <p:nvPr/>
        </p:nvSpPr>
        <p:spPr>
          <a:xfrm>
            <a:off x="-152400" y="4800600"/>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6CADC6ED-3AD2-35A5-F4FF-4DFFA2559A2F}"/>
              </a:ext>
            </a:extLst>
          </p:cNvPr>
          <p:cNvSpPr/>
          <p:nvPr/>
        </p:nvSpPr>
        <p:spPr>
          <a:xfrm>
            <a:off x="9753600" y="4953000"/>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3DD1886-7B93-5A20-F0A1-BFD229FFF1A9}"/>
              </a:ext>
            </a:extLst>
          </p:cNvPr>
          <p:cNvSpPr/>
          <p:nvPr/>
        </p:nvSpPr>
        <p:spPr>
          <a:xfrm>
            <a:off x="3156559" y="-137787"/>
            <a:ext cx="2196662" cy="219666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4BDCC2-7FF0-4E7D-0DCA-02452D412214}"/>
              </a:ext>
            </a:extLst>
          </p:cNvPr>
          <p:cNvSpPr/>
          <p:nvPr/>
        </p:nvSpPr>
        <p:spPr>
          <a:xfrm>
            <a:off x="304800" y="168166"/>
            <a:ext cx="2196662" cy="21966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Books with solid fill">
            <a:extLst>
              <a:ext uri="{FF2B5EF4-FFF2-40B4-BE49-F238E27FC236}">
                <a16:creationId xmlns:a16="http://schemas.microsoft.com/office/drawing/2014/main" id="{BDAE7359-C54C-4050-9C8F-A56D62AA02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0268" y="1014608"/>
            <a:ext cx="797534" cy="797534"/>
          </a:xfrm>
          <a:prstGeom prst="rect">
            <a:avLst/>
          </a:prstGeom>
        </p:spPr>
      </p:pic>
      <p:sp>
        <p:nvSpPr>
          <p:cNvPr id="28" name="TextBox 27">
            <a:extLst>
              <a:ext uri="{FF2B5EF4-FFF2-40B4-BE49-F238E27FC236}">
                <a16:creationId xmlns:a16="http://schemas.microsoft.com/office/drawing/2014/main" id="{7A38841C-8DB1-488D-AE1B-7CD5BA2D5ECC}"/>
              </a:ext>
            </a:extLst>
          </p:cNvPr>
          <p:cNvSpPr txBox="1"/>
          <p:nvPr/>
        </p:nvSpPr>
        <p:spPr>
          <a:xfrm>
            <a:off x="676467" y="358994"/>
            <a:ext cx="1482458" cy="707886"/>
          </a:xfrm>
          <a:prstGeom prst="rect">
            <a:avLst/>
          </a:prstGeom>
          <a:noFill/>
        </p:spPr>
        <p:txBody>
          <a:bodyPr wrap="none" rtlCol="0">
            <a:spAutoFit/>
          </a:bodyPr>
          <a:lstStyle/>
          <a:p>
            <a:pPr algn="ctr"/>
            <a:r>
              <a:rPr lang="en-US" sz="4000" b="1">
                <a:solidFill>
                  <a:schemeClr val="bg1"/>
                </a:solidFill>
              </a:rPr>
              <a:t>START</a:t>
            </a:r>
          </a:p>
        </p:txBody>
      </p:sp>
      <p:grpSp>
        <p:nvGrpSpPr>
          <p:cNvPr id="26" name="Group 25">
            <a:extLst>
              <a:ext uri="{FF2B5EF4-FFF2-40B4-BE49-F238E27FC236}">
                <a16:creationId xmlns:a16="http://schemas.microsoft.com/office/drawing/2014/main" id="{324437F4-13BD-F037-59C1-56F9B6594B9A}"/>
              </a:ext>
            </a:extLst>
          </p:cNvPr>
          <p:cNvGrpSpPr/>
          <p:nvPr/>
        </p:nvGrpSpPr>
        <p:grpSpPr>
          <a:xfrm>
            <a:off x="3253410" y="72620"/>
            <a:ext cx="2012539" cy="1552863"/>
            <a:chOff x="3178254" y="861759"/>
            <a:chExt cx="2012539" cy="1552863"/>
          </a:xfrm>
        </p:grpSpPr>
        <p:pic>
          <p:nvPicPr>
            <p:cNvPr id="5" name="Graphic 4" descr="Search Inventory with solid fill">
              <a:extLst>
                <a:ext uri="{FF2B5EF4-FFF2-40B4-BE49-F238E27FC236}">
                  <a16:creationId xmlns:a16="http://schemas.microsoft.com/office/drawing/2014/main" id="{7AB57E88-ED58-43F8-A74C-58771E41F0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7323" y="861759"/>
              <a:ext cx="914400" cy="914400"/>
            </a:xfrm>
            <a:prstGeom prst="rect">
              <a:avLst/>
            </a:prstGeom>
          </p:spPr>
        </p:pic>
        <p:sp>
          <p:nvSpPr>
            <p:cNvPr id="29" name="TextBox 28">
              <a:extLst>
                <a:ext uri="{FF2B5EF4-FFF2-40B4-BE49-F238E27FC236}">
                  <a16:creationId xmlns:a16="http://schemas.microsoft.com/office/drawing/2014/main" id="{AAC5DF1F-EAE4-44B0-96A7-C1E99B5B7334}"/>
                </a:ext>
              </a:extLst>
            </p:cNvPr>
            <p:cNvSpPr txBox="1"/>
            <p:nvPr/>
          </p:nvSpPr>
          <p:spPr>
            <a:xfrm>
              <a:off x="3178254" y="1768291"/>
              <a:ext cx="2012539" cy="646331"/>
            </a:xfrm>
            <a:prstGeom prst="rect">
              <a:avLst/>
            </a:prstGeom>
            <a:noFill/>
          </p:spPr>
          <p:txBody>
            <a:bodyPr wrap="none" rtlCol="0">
              <a:spAutoFit/>
            </a:bodyPr>
            <a:lstStyle/>
            <a:p>
              <a:pPr algn="ctr"/>
              <a:r>
                <a:rPr lang="en-US"/>
                <a:t>Find A Problem</a:t>
              </a:r>
            </a:p>
            <a:p>
              <a:pPr algn="ctr"/>
              <a:r>
                <a:rPr lang="en-US"/>
                <a:t>You’re Interested In</a:t>
              </a:r>
            </a:p>
          </p:txBody>
        </p:sp>
      </p:grpSp>
      <p:grpSp>
        <p:nvGrpSpPr>
          <p:cNvPr id="45" name="Group 44">
            <a:extLst>
              <a:ext uri="{FF2B5EF4-FFF2-40B4-BE49-F238E27FC236}">
                <a16:creationId xmlns:a16="http://schemas.microsoft.com/office/drawing/2014/main" id="{1883294C-2275-41C6-BC2C-B0EC73FCE33E}"/>
              </a:ext>
            </a:extLst>
          </p:cNvPr>
          <p:cNvGrpSpPr/>
          <p:nvPr/>
        </p:nvGrpSpPr>
        <p:grpSpPr>
          <a:xfrm>
            <a:off x="2025221" y="3533450"/>
            <a:ext cx="1404650" cy="1411332"/>
            <a:chOff x="6114274" y="955250"/>
            <a:chExt cx="1404650" cy="1411332"/>
          </a:xfrm>
        </p:grpSpPr>
        <p:pic>
          <p:nvPicPr>
            <p:cNvPr id="9" name="Graphic 8" descr="Crawl with solid fill">
              <a:extLst>
                <a:ext uri="{FF2B5EF4-FFF2-40B4-BE49-F238E27FC236}">
                  <a16:creationId xmlns:a16="http://schemas.microsoft.com/office/drawing/2014/main" id="{B4FD676D-D994-4BDC-840C-C3E2AEDF68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210007">
              <a:off x="6114274" y="955250"/>
              <a:ext cx="914400" cy="914400"/>
            </a:xfrm>
            <a:prstGeom prst="rect">
              <a:avLst/>
            </a:prstGeom>
          </p:spPr>
        </p:pic>
        <p:pic>
          <p:nvPicPr>
            <p:cNvPr id="11" name="Graphic 10" descr="Banana Peel with solid fill">
              <a:extLst>
                <a:ext uri="{FF2B5EF4-FFF2-40B4-BE49-F238E27FC236}">
                  <a16:creationId xmlns:a16="http://schemas.microsoft.com/office/drawing/2014/main" id="{67BA3C96-7528-402C-85B0-87AE57967B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60596" y="1412448"/>
              <a:ext cx="558832" cy="558832"/>
            </a:xfrm>
            <a:prstGeom prst="rect">
              <a:avLst/>
            </a:prstGeom>
          </p:spPr>
        </p:pic>
        <p:sp>
          <p:nvSpPr>
            <p:cNvPr id="30" name="TextBox 29">
              <a:extLst>
                <a:ext uri="{FF2B5EF4-FFF2-40B4-BE49-F238E27FC236}">
                  <a16:creationId xmlns:a16="http://schemas.microsoft.com/office/drawing/2014/main" id="{7F3BA34D-C757-4CD5-A554-628792FE083D}"/>
                </a:ext>
              </a:extLst>
            </p:cNvPr>
            <p:cNvSpPr txBox="1"/>
            <p:nvPr/>
          </p:nvSpPr>
          <p:spPr>
            <a:xfrm>
              <a:off x="6120400" y="1997250"/>
              <a:ext cx="1398524" cy="369332"/>
            </a:xfrm>
            <a:prstGeom prst="rect">
              <a:avLst/>
            </a:prstGeom>
            <a:noFill/>
          </p:spPr>
          <p:txBody>
            <a:bodyPr wrap="none" rtlCol="0">
              <a:spAutoFit/>
            </a:bodyPr>
            <a:lstStyle/>
            <a:p>
              <a:r>
                <a:rPr lang="en-US"/>
                <a:t>Study Failure</a:t>
              </a:r>
            </a:p>
          </p:txBody>
        </p:sp>
      </p:grpSp>
      <p:grpSp>
        <p:nvGrpSpPr>
          <p:cNvPr id="46" name="Group 45">
            <a:extLst>
              <a:ext uri="{FF2B5EF4-FFF2-40B4-BE49-F238E27FC236}">
                <a16:creationId xmlns:a16="http://schemas.microsoft.com/office/drawing/2014/main" id="{5B2BDD6D-AC6C-4310-97F0-8FC1F9044722}"/>
              </a:ext>
            </a:extLst>
          </p:cNvPr>
          <p:cNvGrpSpPr/>
          <p:nvPr/>
        </p:nvGrpSpPr>
        <p:grpSpPr>
          <a:xfrm>
            <a:off x="6174487" y="547895"/>
            <a:ext cx="1378391" cy="1651912"/>
            <a:chOff x="9155580" y="942722"/>
            <a:chExt cx="1378391" cy="1651912"/>
          </a:xfrm>
        </p:grpSpPr>
        <p:pic>
          <p:nvPicPr>
            <p:cNvPr id="13" name="Graphic 12" descr="Lightbulb and gear with solid fill">
              <a:extLst>
                <a:ext uri="{FF2B5EF4-FFF2-40B4-BE49-F238E27FC236}">
                  <a16:creationId xmlns:a16="http://schemas.microsoft.com/office/drawing/2014/main" id="{16B23C65-326B-4A13-82E7-6C0FACDCF2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60898" y="942722"/>
              <a:ext cx="914400" cy="914400"/>
            </a:xfrm>
            <a:prstGeom prst="rect">
              <a:avLst/>
            </a:prstGeom>
          </p:spPr>
        </p:pic>
        <p:sp>
          <p:nvSpPr>
            <p:cNvPr id="31" name="TextBox 30">
              <a:extLst>
                <a:ext uri="{FF2B5EF4-FFF2-40B4-BE49-F238E27FC236}">
                  <a16:creationId xmlns:a16="http://schemas.microsoft.com/office/drawing/2014/main" id="{B01B6053-63EB-44C7-B0F4-23BFDA336836}"/>
                </a:ext>
              </a:extLst>
            </p:cNvPr>
            <p:cNvSpPr txBox="1"/>
            <p:nvPr/>
          </p:nvSpPr>
          <p:spPr>
            <a:xfrm>
              <a:off x="9155580" y="1948303"/>
              <a:ext cx="1378391" cy="646331"/>
            </a:xfrm>
            <a:prstGeom prst="rect">
              <a:avLst/>
            </a:prstGeom>
            <a:noFill/>
          </p:spPr>
          <p:txBody>
            <a:bodyPr wrap="none" rtlCol="0">
              <a:spAutoFit/>
            </a:bodyPr>
            <a:lstStyle/>
            <a:p>
              <a:r>
                <a:rPr lang="en-US"/>
                <a:t>Deconstruct</a:t>
              </a:r>
            </a:p>
            <a:p>
              <a:r>
                <a:rPr lang="en-US"/>
                <a:t>The Problem</a:t>
              </a:r>
            </a:p>
          </p:txBody>
        </p:sp>
      </p:grpSp>
      <p:grpSp>
        <p:nvGrpSpPr>
          <p:cNvPr id="48" name="Group 47">
            <a:extLst>
              <a:ext uri="{FF2B5EF4-FFF2-40B4-BE49-F238E27FC236}">
                <a16:creationId xmlns:a16="http://schemas.microsoft.com/office/drawing/2014/main" id="{5ABC4DB3-68A8-48C3-B0EF-06DA60676462}"/>
              </a:ext>
            </a:extLst>
          </p:cNvPr>
          <p:cNvGrpSpPr/>
          <p:nvPr/>
        </p:nvGrpSpPr>
        <p:grpSpPr>
          <a:xfrm>
            <a:off x="7179302" y="2904441"/>
            <a:ext cx="1670137" cy="1313801"/>
            <a:chOff x="7556950" y="3028997"/>
            <a:chExt cx="1670137" cy="1313801"/>
          </a:xfrm>
        </p:grpSpPr>
        <p:pic>
          <p:nvPicPr>
            <p:cNvPr id="15" name="Graphic 14" descr="Beaker with solid fill">
              <a:extLst>
                <a:ext uri="{FF2B5EF4-FFF2-40B4-BE49-F238E27FC236}">
                  <a16:creationId xmlns:a16="http://schemas.microsoft.com/office/drawing/2014/main" id="{47158423-E1AB-4199-A7F1-4E77D77660E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01680" y="3028997"/>
              <a:ext cx="914400" cy="914400"/>
            </a:xfrm>
            <a:prstGeom prst="rect">
              <a:avLst/>
            </a:prstGeom>
          </p:spPr>
        </p:pic>
        <p:sp>
          <p:nvSpPr>
            <p:cNvPr id="32" name="TextBox 31">
              <a:extLst>
                <a:ext uri="{FF2B5EF4-FFF2-40B4-BE49-F238E27FC236}">
                  <a16:creationId xmlns:a16="http://schemas.microsoft.com/office/drawing/2014/main" id="{4264D1D2-63A6-43B0-8D44-FC949866893E}"/>
                </a:ext>
              </a:extLst>
            </p:cNvPr>
            <p:cNvSpPr txBox="1"/>
            <p:nvPr/>
          </p:nvSpPr>
          <p:spPr>
            <a:xfrm>
              <a:off x="7556950" y="3973466"/>
              <a:ext cx="1670137" cy="369332"/>
            </a:xfrm>
            <a:prstGeom prst="rect">
              <a:avLst/>
            </a:prstGeom>
            <a:noFill/>
          </p:spPr>
          <p:txBody>
            <a:bodyPr wrap="none" rtlCol="0">
              <a:spAutoFit/>
            </a:bodyPr>
            <a:lstStyle/>
            <a:p>
              <a:r>
                <a:rPr lang="en-US"/>
                <a:t>Do Experiments</a:t>
              </a:r>
            </a:p>
          </p:txBody>
        </p:sp>
      </p:grpSp>
      <p:grpSp>
        <p:nvGrpSpPr>
          <p:cNvPr id="47" name="Group 46">
            <a:extLst>
              <a:ext uri="{FF2B5EF4-FFF2-40B4-BE49-F238E27FC236}">
                <a16:creationId xmlns:a16="http://schemas.microsoft.com/office/drawing/2014/main" id="{97382678-7601-46E4-BFBC-0D4E8B43827C}"/>
              </a:ext>
            </a:extLst>
          </p:cNvPr>
          <p:cNvGrpSpPr/>
          <p:nvPr/>
        </p:nvGrpSpPr>
        <p:grpSpPr>
          <a:xfrm>
            <a:off x="9206588" y="108519"/>
            <a:ext cx="914400" cy="1498438"/>
            <a:chOff x="9901805" y="2892082"/>
            <a:chExt cx="914400" cy="1498438"/>
          </a:xfrm>
        </p:grpSpPr>
        <p:pic>
          <p:nvPicPr>
            <p:cNvPr id="17" name="Graphic 16" descr="Megaphone with solid fill">
              <a:extLst>
                <a:ext uri="{FF2B5EF4-FFF2-40B4-BE49-F238E27FC236}">
                  <a16:creationId xmlns:a16="http://schemas.microsoft.com/office/drawing/2014/main" id="{F1117AB6-94A1-4982-AFE6-15BBCC6D6D0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901805" y="2892082"/>
              <a:ext cx="914400" cy="914400"/>
            </a:xfrm>
            <a:prstGeom prst="rect">
              <a:avLst/>
            </a:prstGeom>
          </p:spPr>
        </p:pic>
        <p:sp>
          <p:nvSpPr>
            <p:cNvPr id="33" name="TextBox 32">
              <a:extLst>
                <a:ext uri="{FF2B5EF4-FFF2-40B4-BE49-F238E27FC236}">
                  <a16:creationId xmlns:a16="http://schemas.microsoft.com/office/drawing/2014/main" id="{A430DE3D-8925-467C-A15F-D2AD74DE5D32}"/>
                </a:ext>
              </a:extLst>
            </p:cNvPr>
            <p:cNvSpPr txBox="1"/>
            <p:nvPr/>
          </p:nvSpPr>
          <p:spPr>
            <a:xfrm>
              <a:off x="9910709" y="3744189"/>
              <a:ext cx="896592" cy="646331"/>
            </a:xfrm>
            <a:prstGeom prst="rect">
              <a:avLst/>
            </a:prstGeom>
            <a:noFill/>
          </p:spPr>
          <p:txBody>
            <a:bodyPr wrap="none" rtlCol="0">
              <a:spAutoFit/>
            </a:bodyPr>
            <a:lstStyle/>
            <a:p>
              <a:pPr algn="ctr"/>
              <a:r>
                <a:rPr lang="en-US"/>
                <a:t>Declare</a:t>
              </a:r>
            </a:p>
            <a:p>
              <a:pPr algn="ctr"/>
              <a:r>
                <a:rPr lang="en-US"/>
                <a:t>Intent</a:t>
              </a:r>
            </a:p>
          </p:txBody>
        </p:sp>
      </p:grpSp>
      <p:grpSp>
        <p:nvGrpSpPr>
          <p:cNvPr id="51" name="Group 50">
            <a:extLst>
              <a:ext uri="{FF2B5EF4-FFF2-40B4-BE49-F238E27FC236}">
                <a16:creationId xmlns:a16="http://schemas.microsoft.com/office/drawing/2014/main" id="{13C9B90C-C19A-41FD-B86E-194B0CEC4787}"/>
              </a:ext>
            </a:extLst>
          </p:cNvPr>
          <p:cNvGrpSpPr/>
          <p:nvPr/>
        </p:nvGrpSpPr>
        <p:grpSpPr>
          <a:xfrm>
            <a:off x="4196659" y="2184365"/>
            <a:ext cx="1378967" cy="1607681"/>
            <a:chOff x="2667290" y="3159691"/>
            <a:chExt cx="1378967" cy="1607681"/>
          </a:xfrm>
        </p:grpSpPr>
        <p:pic>
          <p:nvPicPr>
            <p:cNvPr id="21" name="Graphic 20" descr="Thought with solid fill">
              <a:extLst>
                <a:ext uri="{FF2B5EF4-FFF2-40B4-BE49-F238E27FC236}">
                  <a16:creationId xmlns:a16="http://schemas.microsoft.com/office/drawing/2014/main" id="{0ADFF6FD-398F-4849-853E-39D21D97EF3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93972" y="3159691"/>
              <a:ext cx="914400" cy="914400"/>
            </a:xfrm>
            <a:prstGeom prst="rect">
              <a:avLst/>
            </a:prstGeom>
          </p:spPr>
        </p:pic>
        <p:sp>
          <p:nvSpPr>
            <p:cNvPr id="35" name="TextBox 34">
              <a:extLst>
                <a:ext uri="{FF2B5EF4-FFF2-40B4-BE49-F238E27FC236}">
                  <a16:creationId xmlns:a16="http://schemas.microsoft.com/office/drawing/2014/main" id="{393FD32F-75A2-4F68-BD4C-1AF0463266B2}"/>
                </a:ext>
              </a:extLst>
            </p:cNvPr>
            <p:cNvSpPr txBox="1"/>
            <p:nvPr/>
          </p:nvSpPr>
          <p:spPr>
            <a:xfrm>
              <a:off x="2667290" y="4121041"/>
              <a:ext cx="1378967" cy="646331"/>
            </a:xfrm>
            <a:prstGeom prst="rect">
              <a:avLst/>
            </a:prstGeom>
            <a:noFill/>
          </p:spPr>
          <p:txBody>
            <a:bodyPr wrap="none" rtlCol="0">
              <a:spAutoFit/>
            </a:bodyPr>
            <a:lstStyle/>
            <a:p>
              <a:pPr algn="ctr"/>
              <a:r>
                <a:rPr lang="en-US"/>
                <a:t>Real Beats</a:t>
              </a:r>
            </a:p>
            <a:p>
              <a:pPr algn="ctr"/>
              <a:r>
                <a:rPr lang="en-US"/>
                <a:t>Hypothetical</a:t>
              </a:r>
            </a:p>
          </p:txBody>
        </p:sp>
      </p:grpSp>
      <p:grpSp>
        <p:nvGrpSpPr>
          <p:cNvPr id="52" name="Group 51">
            <a:extLst>
              <a:ext uri="{FF2B5EF4-FFF2-40B4-BE49-F238E27FC236}">
                <a16:creationId xmlns:a16="http://schemas.microsoft.com/office/drawing/2014/main" id="{4F66EEF2-023A-4038-84B7-B3232EE9D85B}"/>
              </a:ext>
            </a:extLst>
          </p:cNvPr>
          <p:cNvGrpSpPr/>
          <p:nvPr/>
        </p:nvGrpSpPr>
        <p:grpSpPr>
          <a:xfrm>
            <a:off x="10515710" y="2668596"/>
            <a:ext cx="1130822" cy="1531198"/>
            <a:chOff x="1194019" y="3243732"/>
            <a:chExt cx="1130822" cy="1531198"/>
          </a:xfrm>
        </p:grpSpPr>
        <p:pic>
          <p:nvPicPr>
            <p:cNvPr id="23" name="Graphic 22" descr="Cheers outline">
              <a:extLst>
                <a:ext uri="{FF2B5EF4-FFF2-40B4-BE49-F238E27FC236}">
                  <a16:creationId xmlns:a16="http://schemas.microsoft.com/office/drawing/2014/main" id="{588A4A86-804C-4BF8-AD6C-DA922F18ADC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41949" y="3243732"/>
              <a:ext cx="914400" cy="914400"/>
            </a:xfrm>
            <a:prstGeom prst="rect">
              <a:avLst/>
            </a:prstGeom>
          </p:spPr>
        </p:pic>
        <p:sp>
          <p:nvSpPr>
            <p:cNvPr id="36" name="TextBox 35">
              <a:extLst>
                <a:ext uri="{FF2B5EF4-FFF2-40B4-BE49-F238E27FC236}">
                  <a16:creationId xmlns:a16="http://schemas.microsoft.com/office/drawing/2014/main" id="{B3D7530F-98F5-49EC-8A8C-A6CAD431C943}"/>
                </a:ext>
              </a:extLst>
            </p:cNvPr>
            <p:cNvSpPr txBox="1"/>
            <p:nvPr/>
          </p:nvSpPr>
          <p:spPr>
            <a:xfrm>
              <a:off x="1194019" y="4128599"/>
              <a:ext cx="1130822" cy="646331"/>
            </a:xfrm>
            <a:prstGeom prst="rect">
              <a:avLst/>
            </a:prstGeom>
            <a:noFill/>
          </p:spPr>
          <p:txBody>
            <a:bodyPr wrap="none" rtlCol="0">
              <a:spAutoFit/>
            </a:bodyPr>
            <a:lstStyle/>
            <a:p>
              <a:pPr algn="ctr"/>
              <a:r>
                <a:rPr lang="en-US"/>
                <a:t>Build Your</a:t>
              </a:r>
            </a:p>
            <a:p>
              <a:pPr algn="ctr"/>
              <a:r>
                <a:rPr lang="en-US"/>
                <a:t>Team</a:t>
              </a:r>
            </a:p>
          </p:txBody>
        </p:sp>
      </p:grpSp>
      <p:grpSp>
        <p:nvGrpSpPr>
          <p:cNvPr id="53" name="Group 52">
            <a:extLst>
              <a:ext uri="{FF2B5EF4-FFF2-40B4-BE49-F238E27FC236}">
                <a16:creationId xmlns:a16="http://schemas.microsoft.com/office/drawing/2014/main" id="{4A86D59C-2548-469C-8DD6-877AE30296D0}"/>
              </a:ext>
            </a:extLst>
          </p:cNvPr>
          <p:cNvGrpSpPr/>
          <p:nvPr/>
        </p:nvGrpSpPr>
        <p:grpSpPr>
          <a:xfrm>
            <a:off x="5572173" y="5049450"/>
            <a:ext cx="1280800" cy="1522977"/>
            <a:chOff x="1198402" y="5024336"/>
            <a:chExt cx="1280800" cy="1522977"/>
          </a:xfrm>
        </p:grpSpPr>
        <p:pic>
          <p:nvPicPr>
            <p:cNvPr id="25" name="Graphic 24" descr="Person with idea with solid fill">
              <a:extLst>
                <a:ext uri="{FF2B5EF4-FFF2-40B4-BE49-F238E27FC236}">
                  <a16:creationId xmlns:a16="http://schemas.microsoft.com/office/drawing/2014/main" id="{471A6F3C-1765-46E7-96C6-C9934EBE49C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452128" y="5024336"/>
              <a:ext cx="914400" cy="914400"/>
            </a:xfrm>
            <a:prstGeom prst="rect">
              <a:avLst/>
            </a:prstGeom>
          </p:spPr>
        </p:pic>
        <p:sp>
          <p:nvSpPr>
            <p:cNvPr id="37" name="TextBox 36">
              <a:extLst>
                <a:ext uri="{FF2B5EF4-FFF2-40B4-BE49-F238E27FC236}">
                  <a16:creationId xmlns:a16="http://schemas.microsoft.com/office/drawing/2014/main" id="{D03837CB-126B-4E7F-842E-DCABEE6BA65A}"/>
                </a:ext>
              </a:extLst>
            </p:cNvPr>
            <p:cNvSpPr txBox="1"/>
            <p:nvPr/>
          </p:nvSpPr>
          <p:spPr>
            <a:xfrm>
              <a:off x="1198402" y="5900982"/>
              <a:ext cx="1280800" cy="646331"/>
            </a:xfrm>
            <a:prstGeom prst="rect">
              <a:avLst/>
            </a:prstGeom>
            <a:noFill/>
          </p:spPr>
          <p:txBody>
            <a:bodyPr wrap="none" rtlCol="0">
              <a:spAutoFit/>
            </a:bodyPr>
            <a:lstStyle/>
            <a:p>
              <a:pPr algn="ctr"/>
              <a:r>
                <a:rPr lang="en-US"/>
                <a:t>Share What</a:t>
              </a:r>
            </a:p>
            <a:p>
              <a:pPr algn="ctr"/>
              <a:r>
                <a:rPr lang="en-US"/>
                <a:t>You Know</a:t>
              </a:r>
            </a:p>
          </p:txBody>
        </p:sp>
      </p:grpSp>
      <p:grpSp>
        <p:nvGrpSpPr>
          <p:cNvPr id="54" name="Group 53">
            <a:extLst>
              <a:ext uri="{FF2B5EF4-FFF2-40B4-BE49-F238E27FC236}">
                <a16:creationId xmlns:a16="http://schemas.microsoft.com/office/drawing/2014/main" id="{81252A64-9A34-4872-9F5C-DA6168068E80}"/>
              </a:ext>
            </a:extLst>
          </p:cNvPr>
          <p:cNvGrpSpPr/>
          <p:nvPr/>
        </p:nvGrpSpPr>
        <p:grpSpPr>
          <a:xfrm>
            <a:off x="456963" y="5116189"/>
            <a:ext cx="969240" cy="1643718"/>
            <a:chOff x="4214184" y="5000017"/>
            <a:chExt cx="969240" cy="1643718"/>
          </a:xfrm>
        </p:grpSpPr>
        <p:pic>
          <p:nvPicPr>
            <p:cNvPr id="27" name="Graphic 26" descr="Storytelling with solid fill">
              <a:extLst>
                <a:ext uri="{FF2B5EF4-FFF2-40B4-BE49-F238E27FC236}">
                  <a16:creationId xmlns:a16="http://schemas.microsoft.com/office/drawing/2014/main" id="{BC8A71EB-92B8-466D-84E5-3A43B2B997D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215051" y="5000017"/>
              <a:ext cx="914400" cy="914400"/>
            </a:xfrm>
            <a:prstGeom prst="rect">
              <a:avLst/>
            </a:prstGeom>
          </p:spPr>
        </p:pic>
        <p:sp>
          <p:nvSpPr>
            <p:cNvPr id="38" name="TextBox 37">
              <a:extLst>
                <a:ext uri="{FF2B5EF4-FFF2-40B4-BE49-F238E27FC236}">
                  <a16:creationId xmlns:a16="http://schemas.microsoft.com/office/drawing/2014/main" id="{6153F793-26D8-4EC1-AAC0-F14E483FAD4A}"/>
                </a:ext>
              </a:extLst>
            </p:cNvPr>
            <p:cNvSpPr txBox="1"/>
            <p:nvPr/>
          </p:nvSpPr>
          <p:spPr>
            <a:xfrm>
              <a:off x="4214184" y="5997404"/>
              <a:ext cx="969240" cy="646331"/>
            </a:xfrm>
            <a:prstGeom prst="rect">
              <a:avLst/>
            </a:prstGeom>
            <a:noFill/>
          </p:spPr>
          <p:txBody>
            <a:bodyPr wrap="none" rtlCol="0">
              <a:spAutoFit/>
            </a:bodyPr>
            <a:lstStyle/>
            <a:p>
              <a:pPr algn="ctr"/>
              <a:r>
                <a:rPr lang="en-US"/>
                <a:t>Tell Your</a:t>
              </a:r>
            </a:p>
            <a:p>
              <a:pPr algn="ctr"/>
              <a:r>
                <a:rPr lang="en-US"/>
                <a:t>Story</a:t>
              </a:r>
            </a:p>
          </p:txBody>
        </p:sp>
      </p:grpSp>
      <p:grpSp>
        <p:nvGrpSpPr>
          <p:cNvPr id="50" name="Group 49">
            <a:extLst>
              <a:ext uri="{FF2B5EF4-FFF2-40B4-BE49-F238E27FC236}">
                <a16:creationId xmlns:a16="http://schemas.microsoft.com/office/drawing/2014/main" id="{40A2AA91-120F-4FE9-9E01-23C825BF6EF1}"/>
              </a:ext>
            </a:extLst>
          </p:cNvPr>
          <p:cNvGrpSpPr/>
          <p:nvPr/>
        </p:nvGrpSpPr>
        <p:grpSpPr>
          <a:xfrm>
            <a:off x="9991400" y="5453714"/>
            <a:ext cx="1825318" cy="1240572"/>
            <a:chOff x="5274297" y="3193360"/>
            <a:chExt cx="1825318" cy="1240572"/>
          </a:xfrm>
        </p:grpSpPr>
        <p:pic>
          <p:nvPicPr>
            <p:cNvPr id="19" name="Graphic 18" descr="Treasure chest outline">
              <a:extLst>
                <a:ext uri="{FF2B5EF4-FFF2-40B4-BE49-F238E27FC236}">
                  <a16:creationId xmlns:a16="http://schemas.microsoft.com/office/drawing/2014/main" id="{664EED81-052E-416D-893C-DD8D7EF2EC5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274297" y="3193360"/>
              <a:ext cx="653889" cy="653889"/>
            </a:xfrm>
            <a:prstGeom prst="rect">
              <a:avLst/>
            </a:prstGeom>
          </p:spPr>
        </p:pic>
        <p:sp>
          <p:nvSpPr>
            <p:cNvPr id="34" name="TextBox 33">
              <a:extLst>
                <a:ext uri="{FF2B5EF4-FFF2-40B4-BE49-F238E27FC236}">
                  <a16:creationId xmlns:a16="http://schemas.microsoft.com/office/drawing/2014/main" id="{8A228F36-B590-45F6-A6D6-04EEA361AFCD}"/>
                </a:ext>
              </a:extLst>
            </p:cNvPr>
            <p:cNvSpPr txBox="1"/>
            <p:nvPr/>
          </p:nvSpPr>
          <p:spPr>
            <a:xfrm>
              <a:off x="5347019" y="3787601"/>
              <a:ext cx="1752596" cy="646331"/>
            </a:xfrm>
            <a:prstGeom prst="rect">
              <a:avLst/>
            </a:prstGeom>
            <a:noFill/>
          </p:spPr>
          <p:txBody>
            <a:bodyPr wrap="none" rtlCol="0">
              <a:spAutoFit/>
            </a:bodyPr>
            <a:lstStyle/>
            <a:p>
              <a:pPr algn="ctr"/>
              <a:r>
                <a:rPr lang="en-US"/>
                <a:t>Multiple</a:t>
              </a:r>
            </a:p>
            <a:p>
              <a:pPr algn="ctr"/>
              <a:r>
                <a:rPr lang="en-US"/>
                <a:t>Funding Streams</a:t>
              </a:r>
            </a:p>
          </p:txBody>
        </p:sp>
        <p:pic>
          <p:nvPicPr>
            <p:cNvPr id="49" name="Graphic 48" descr="Treasure chest outline">
              <a:extLst>
                <a:ext uri="{FF2B5EF4-FFF2-40B4-BE49-F238E27FC236}">
                  <a16:creationId xmlns:a16="http://schemas.microsoft.com/office/drawing/2014/main" id="{5415E8FA-DFD5-40D1-9FA7-7CE811E576E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009623" y="3239215"/>
              <a:ext cx="653889" cy="653889"/>
            </a:xfrm>
            <a:prstGeom prst="rect">
              <a:avLst/>
            </a:prstGeom>
          </p:spPr>
        </p:pic>
      </p:grpSp>
      <p:cxnSp>
        <p:nvCxnSpPr>
          <p:cNvPr id="56" name="Straight Arrow Connector 55">
            <a:extLst>
              <a:ext uri="{FF2B5EF4-FFF2-40B4-BE49-F238E27FC236}">
                <a16:creationId xmlns:a16="http://schemas.microsoft.com/office/drawing/2014/main" id="{B16F6368-725F-463C-8F51-E2D548AB4175}"/>
              </a:ext>
            </a:extLst>
          </p:cNvPr>
          <p:cNvCxnSpPr>
            <a:cxnSpLocks/>
            <a:endCxn id="78" idx="2"/>
          </p:cNvCxnSpPr>
          <p:nvPr/>
        </p:nvCxnSpPr>
        <p:spPr>
          <a:xfrm flipV="1">
            <a:off x="2066795" y="960544"/>
            <a:ext cx="1089764" cy="5676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D7DFE8B-0D63-48E8-B7D6-106CA9D76DF4}"/>
              </a:ext>
            </a:extLst>
          </p:cNvPr>
          <p:cNvCxnSpPr>
            <a:cxnSpLocks/>
            <a:stCxn id="78" idx="6"/>
            <a:endCxn id="81" idx="2"/>
          </p:cNvCxnSpPr>
          <p:nvPr/>
        </p:nvCxnSpPr>
        <p:spPr>
          <a:xfrm>
            <a:off x="5353221" y="960544"/>
            <a:ext cx="361779" cy="51878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89E6A286-7A03-4F94-8BC8-D6794F47E4A2}"/>
              </a:ext>
            </a:extLst>
          </p:cNvPr>
          <p:cNvCxnSpPr>
            <a:cxnSpLocks/>
            <a:stCxn id="81" idx="6"/>
            <a:endCxn id="83" idx="2"/>
          </p:cNvCxnSpPr>
          <p:nvPr/>
        </p:nvCxnSpPr>
        <p:spPr>
          <a:xfrm flipV="1">
            <a:off x="7911662" y="1022131"/>
            <a:ext cx="698938" cy="4572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62E5165-EE99-4776-8B2E-DCE49D184341}"/>
              </a:ext>
            </a:extLst>
          </p:cNvPr>
          <p:cNvCxnSpPr>
            <a:cxnSpLocks/>
            <a:stCxn id="83" idx="5"/>
            <a:endCxn id="84" idx="0"/>
          </p:cNvCxnSpPr>
          <p:nvPr/>
        </p:nvCxnSpPr>
        <p:spPr>
          <a:xfrm>
            <a:off x="10485568" y="1798768"/>
            <a:ext cx="608101" cy="53003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C4B0ACB-E936-4E62-B94C-023D48AC9872}"/>
              </a:ext>
            </a:extLst>
          </p:cNvPr>
          <p:cNvCxnSpPr>
            <a:cxnSpLocks/>
            <a:stCxn id="84" idx="4"/>
            <a:endCxn id="49" idx="0"/>
          </p:cNvCxnSpPr>
          <p:nvPr/>
        </p:nvCxnSpPr>
        <p:spPr>
          <a:xfrm flipH="1">
            <a:off x="11053671" y="4525460"/>
            <a:ext cx="39998" cy="9741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5187156-388D-4C0D-A3BD-4BCF1E9879A6}"/>
              </a:ext>
            </a:extLst>
          </p:cNvPr>
          <p:cNvCxnSpPr>
            <a:cxnSpLocks/>
            <a:stCxn id="84" idx="2"/>
            <a:endCxn id="85" idx="6"/>
          </p:cNvCxnSpPr>
          <p:nvPr/>
        </p:nvCxnSpPr>
        <p:spPr>
          <a:xfrm flipH="1">
            <a:off x="9077626" y="3427129"/>
            <a:ext cx="917712" cy="1920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909DDF48-C7B1-4BF4-8AAA-958F527FB15F}"/>
              </a:ext>
            </a:extLst>
          </p:cNvPr>
          <p:cNvCxnSpPr>
            <a:cxnSpLocks/>
            <a:stCxn id="85" idx="3"/>
            <a:endCxn id="86" idx="6"/>
          </p:cNvCxnSpPr>
          <p:nvPr/>
        </p:nvCxnSpPr>
        <p:spPr>
          <a:xfrm flipH="1" flipV="1">
            <a:off x="3863668" y="4244452"/>
            <a:ext cx="3338990" cy="15137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9A8ACF7-29BE-4A63-AADF-7EC1B6FDA70C}"/>
              </a:ext>
            </a:extLst>
          </p:cNvPr>
          <p:cNvCxnSpPr>
            <a:cxnSpLocks/>
            <a:stCxn id="86" idx="5"/>
            <a:endCxn id="87" idx="2"/>
          </p:cNvCxnSpPr>
          <p:nvPr/>
        </p:nvCxnSpPr>
        <p:spPr>
          <a:xfrm>
            <a:off x="3541974" y="5021089"/>
            <a:ext cx="1616661" cy="7385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644C6A10-2C11-4400-B87F-CB204488D6EF}"/>
              </a:ext>
            </a:extLst>
          </p:cNvPr>
          <p:cNvCxnSpPr>
            <a:cxnSpLocks/>
            <a:endCxn id="88" idx="6"/>
          </p:cNvCxnSpPr>
          <p:nvPr/>
        </p:nvCxnSpPr>
        <p:spPr>
          <a:xfrm flipH="1" flipV="1">
            <a:off x="2044262" y="5898931"/>
            <a:ext cx="3454664" cy="67723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1A51FC2-5A21-4F9A-B2B8-7348C219DBF9}"/>
              </a:ext>
            </a:extLst>
          </p:cNvPr>
          <p:cNvCxnSpPr>
            <a:cxnSpLocks/>
            <a:stCxn id="35" idx="3"/>
            <a:endCxn id="85" idx="2"/>
          </p:cNvCxnSpPr>
          <p:nvPr/>
        </p:nvCxnSpPr>
        <p:spPr>
          <a:xfrm>
            <a:off x="5575626" y="3468881"/>
            <a:ext cx="1305338" cy="150313"/>
          </a:xfrm>
          <a:prstGeom prst="straightConnector1">
            <a:avLst/>
          </a:prstGeom>
          <a:ln w="57150">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C5301B2-4A3E-4B88-8C97-4BC1CB37056C}"/>
              </a:ext>
            </a:extLst>
          </p:cNvPr>
          <p:cNvCxnSpPr>
            <a:cxnSpLocks/>
            <a:stCxn id="35" idx="3"/>
            <a:endCxn id="81" idx="4"/>
          </p:cNvCxnSpPr>
          <p:nvPr/>
        </p:nvCxnSpPr>
        <p:spPr>
          <a:xfrm flipV="1">
            <a:off x="5575626" y="2577662"/>
            <a:ext cx="1237705" cy="891219"/>
          </a:xfrm>
          <a:prstGeom prst="straightConnector1">
            <a:avLst/>
          </a:prstGeom>
          <a:ln w="57150">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5C1A2837-56BA-4E7F-922F-3CC786D40B17}"/>
              </a:ext>
            </a:extLst>
          </p:cNvPr>
          <p:cNvCxnSpPr>
            <a:cxnSpLocks/>
            <a:stCxn id="86" idx="1"/>
            <a:endCxn id="8" idx="4"/>
          </p:cNvCxnSpPr>
          <p:nvPr/>
        </p:nvCxnSpPr>
        <p:spPr>
          <a:xfrm flipH="1" flipV="1">
            <a:off x="1403131" y="2364828"/>
            <a:ext cx="585569" cy="1102987"/>
          </a:xfrm>
          <a:prstGeom prst="straightConnector1">
            <a:avLst/>
          </a:prstGeom>
          <a:ln w="57150">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1E54B854-5CBA-4F1E-91F9-123DC39EE390}"/>
              </a:ext>
            </a:extLst>
          </p:cNvPr>
          <p:cNvCxnSpPr>
            <a:cxnSpLocks/>
            <a:stCxn id="87" idx="6"/>
            <a:endCxn id="84" idx="3"/>
          </p:cNvCxnSpPr>
          <p:nvPr/>
        </p:nvCxnSpPr>
        <p:spPr>
          <a:xfrm flipV="1">
            <a:off x="7355297" y="4203766"/>
            <a:ext cx="2961735" cy="1555903"/>
          </a:xfrm>
          <a:prstGeom prst="straightConnector1">
            <a:avLst/>
          </a:prstGeom>
          <a:ln w="57150">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425F1DD-CD88-3B05-C9F0-B94B79B00854}"/>
              </a:ext>
            </a:extLst>
          </p:cNvPr>
          <p:cNvSpPr/>
          <p:nvPr/>
        </p:nvSpPr>
        <p:spPr>
          <a:xfrm>
            <a:off x="623482" y="1724799"/>
            <a:ext cx="1577868" cy="369332"/>
          </a:xfrm>
          <a:prstGeom prst="rect">
            <a:avLst/>
          </a:prstGeom>
        </p:spPr>
        <p:txBody>
          <a:bodyPr wrap="none">
            <a:spAutoFit/>
          </a:bodyPr>
          <a:lstStyle/>
          <a:p>
            <a:r>
              <a:rPr lang="en-US">
                <a:solidFill>
                  <a:schemeClr val="bg1"/>
                </a:solidFill>
              </a:rPr>
              <a:t>Do the reading</a:t>
            </a:r>
          </a:p>
        </p:txBody>
      </p:sp>
    </p:spTree>
    <p:extLst>
      <p:ext uri="{BB962C8B-B14F-4D97-AF65-F5344CB8AC3E}">
        <p14:creationId xmlns:p14="http://schemas.microsoft.com/office/powerpoint/2010/main" val="1984166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B9295-E6FF-4F91-A97E-4550657A2243}"/>
              </a:ext>
            </a:extLst>
          </p:cNvPr>
          <p:cNvSpPr>
            <a:spLocks noGrp="1"/>
          </p:cNvSpPr>
          <p:nvPr>
            <p:ph type="title"/>
          </p:nvPr>
        </p:nvSpPr>
        <p:spPr/>
        <p:txBody>
          <a:bodyPr/>
          <a:lstStyle/>
          <a:p>
            <a:r>
              <a:rPr lang="en-US"/>
              <a:t>Being An </a:t>
            </a:r>
            <a:r>
              <a:rPr lang="en-US" b="1">
                <a:highlight>
                  <a:srgbClr val="FFFF00"/>
                </a:highlight>
              </a:rPr>
              <a:t>Intra</a:t>
            </a:r>
            <a:r>
              <a:rPr lang="en-US"/>
              <a:t>preneur</a:t>
            </a:r>
          </a:p>
        </p:txBody>
      </p:sp>
      <p:sp>
        <p:nvSpPr>
          <p:cNvPr id="3" name="Content Placeholder 2">
            <a:extLst>
              <a:ext uri="{FF2B5EF4-FFF2-40B4-BE49-F238E27FC236}">
                <a16:creationId xmlns:a16="http://schemas.microsoft.com/office/drawing/2014/main" id="{F6E8DC9C-3E29-46BB-B4A3-0D1A690C29F0}"/>
              </a:ext>
            </a:extLst>
          </p:cNvPr>
          <p:cNvSpPr>
            <a:spLocks noGrp="1"/>
          </p:cNvSpPr>
          <p:nvPr>
            <p:ph idx="1"/>
          </p:nvPr>
        </p:nvSpPr>
        <p:spPr/>
        <p:txBody>
          <a:bodyPr/>
          <a:lstStyle/>
          <a:p>
            <a:r>
              <a:rPr lang="en-US" b="1"/>
              <a:t>Self-selected</a:t>
            </a:r>
            <a:r>
              <a:rPr lang="en-US"/>
              <a:t> (not assigned)</a:t>
            </a:r>
          </a:p>
          <a:p>
            <a:r>
              <a:rPr lang="en-US"/>
              <a:t>Operate with </a:t>
            </a:r>
            <a:r>
              <a:rPr lang="en-US" b="1"/>
              <a:t>autonomy</a:t>
            </a:r>
          </a:p>
          <a:p>
            <a:r>
              <a:rPr lang="en-US"/>
              <a:t>Focused on delivering something </a:t>
            </a:r>
            <a:r>
              <a:rPr lang="en-US" b="1"/>
              <a:t>customers</a:t>
            </a:r>
            <a:r>
              <a:rPr lang="en-US"/>
              <a:t> pay for</a:t>
            </a:r>
          </a:p>
          <a:p>
            <a:r>
              <a:rPr lang="en-US"/>
              <a:t>May get initial support from </a:t>
            </a:r>
            <a:r>
              <a:rPr lang="en-US" b="1">
                <a:highlight>
                  <a:srgbClr val="FFFF00"/>
                </a:highlight>
              </a:rPr>
              <a:t>Company</a:t>
            </a:r>
            <a:endParaRPr lang="en-US">
              <a:highlight>
                <a:srgbClr val="FFFF00"/>
              </a:highlight>
            </a:endParaRPr>
          </a:p>
          <a:p>
            <a:r>
              <a:rPr lang="en-US" b="1">
                <a:highlight>
                  <a:srgbClr val="FFFF00"/>
                </a:highlight>
              </a:rPr>
              <a:t>Less exposure</a:t>
            </a:r>
            <a:r>
              <a:rPr lang="en-US">
                <a:highlight>
                  <a:srgbClr val="FFFF00"/>
                </a:highlight>
              </a:rPr>
              <a:t> </a:t>
            </a:r>
            <a:r>
              <a:rPr lang="en-US"/>
              <a:t>to loss / risk &amp; access to upside / profit</a:t>
            </a:r>
          </a:p>
        </p:txBody>
      </p:sp>
    </p:spTree>
    <p:extLst>
      <p:ext uri="{BB962C8B-B14F-4D97-AF65-F5344CB8AC3E}">
        <p14:creationId xmlns:p14="http://schemas.microsoft.com/office/powerpoint/2010/main" val="545242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Colorful ink in water">
            <a:extLst>
              <a:ext uri="{FF2B5EF4-FFF2-40B4-BE49-F238E27FC236}">
                <a16:creationId xmlns:a16="http://schemas.microsoft.com/office/drawing/2014/main" id="{05FAB1E7-A3F9-42F0-8D9D-A7006378EA5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956" b="479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2878A3D-7C3F-449B-A32D-E50700C2C38A}"/>
              </a:ext>
            </a:extLst>
          </p:cNvPr>
          <p:cNvSpPr txBox="1"/>
          <p:nvPr/>
        </p:nvSpPr>
        <p:spPr>
          <a:xfrm>
            <a:off x="3169292" y="344130"/>
            <a:ext cx="6430607" cy="769441"/>
          </a:xfrm>
          <a:prstGeom prst="rect">
            <a:avLst/>
          </a:prstGeom>
          <a:noFill/>
        </p:spPr>
        <p:txBody>
          <a:bodyPr wrap="none" rtlCol="0">
            <a:spAutoFit/>
          </a:bodyPr>
          <a:lstStyle/>
          <a:p>
            <a:r>
              <a:rPr lang="en-US" sz="4400" b="1">
                <a:solidFill>
                  <a:schemeClr val="accent1"/>
                </a:solidFill>
              </a:rPr>
              <a:t>(NOT A LINEAR CHECKLIST)</a:t>
            </a:r>
          </a:p>
        </p:txBody>
      </p:sp>
    </p:spTree>
    <p:extLst>
      <p:ext uri="{BB962C8B-B14F-4D97-AF65-F5344CB8AC3E}">
        <p14:creationId xmlns:p14="http://schemas.microsoft.com/office/powerpoint/2010/main" val="1725754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B89D4-ACB0-4D4B-9BB5-303FBF276B07}"/>
              </a:ext>
            </a:extLst>
          </p:cNvPr>
          <p:cNvSpPr txBox="1"/>
          <p:nvPr/>
        </p:nvSpPr>
        <p:spPr>
          <a:xfrm>
            <a:off x="5524500" y="-79735"/>
            <a:ext cx="666750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a:solidFill>
                  <a:srgbClr val="4472C4"/>
                </a:solidFill>
                <a:latin typeface="Calibri" panose="020F0502020204030204"/>
              </a:rPr>
              <a:t>DO THE READING &amp;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b="1">
                <a:solidFill>
                  <a:srgbClr val="4472C4"/>
                </a:solidFill>
                <a:latin typeface="Calibri" panose="020F0502020204030204"/>
              </a:rPr>
              <a:t>JOIN THE CONVERSATION</a:t>
            </a:r>
            <a:endParaRPr kumimoji="0" lang="en-US" sz="7200" b="1" i="0" u="none" strike="noStrike" kern="1200" cap="none" spc="0" normalizeH="0" baseline="0" noProof="0">
              <a:ln>
                <a:noFill/>
              </a:ln>
              <a:solidFill>
                <a:srgbClr val="4472C4"/>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FF07A30-D2C4-4DD5-950C-AC64CACCD714}"/>
              </a:ext>
            </a:extLst>
          </p:cNvPr>
          <p:cNvPicPr>
            <a:picLocks noChangeAspect="1"/>
          </p:cNvPicPr>
          <p:nvPr/>
        </p:nvPicPr>
        <p:blipFill>
          <a:blip r:embed="rId3"/>
          <a:stretch>
            <a:fillRect/>
          </a:stretch>
        </p:blipFill>
        <p:spPr>
          <a:xfrm>
            <a:off x="609600" y="900112"/>
            <a:ext cx="3729037" cy="5769683"/>
          </a:xfrm>
          <a:prstGeom prst="rect">
            <a:avLst/>
          </a:prstGeom>
        </p:spPr>
      </p:pic>
    </p:spTree>
    <p:extLst>
      <p:ext uri="{BB962C8B-B14F-4D97-AF65-F5344CB8AC3E}">
        <p14:creationId xmlns:p14="http://schemas.microsoft.com/office/powerpoint/2010/main" val="2279208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8B1384-7FB7-4FC1-8407-A6154E8B071C}"/>
              </a:ext>
            </a:extLst>
          </p:cNvPr>
          <p:cNvPicPr>
            <a:picLocks noChangeAspect="1"/>
          </p:cNvPicPr>
          <p:nvPr/>
        </p:nvPicPr>
        <p:blipFill>
          <a:blip r:embed="rId3"/>
          <a:stretch>
            <a:fillRect/>
          </a:stretch>
        </p:blipFill>
        <p:spPr>
          <a:xfrm>
            <a:off x="3428466" y="0"/>
            <a:ext cx="8763534" cy="6720114"/>
          </a:xfrm>
          <a:prstGeom prst="rect">
            <a:avLst/>
          </a:prstGeom>
        </p:spPr>
      </p:pic>
      <p:sp>
        <p:nvSpPr>
          <p:cNvPr id="4" name="TextBox 3">
            <a:extLst>
              <a:ext uri="{FF2B5EF4-FFF2-40B4-BE49-F238E27FC236}">
                <a16:creationId xmlns:a16="http://schemas.microsoft.com/office/drawing/2014/main" id="{07A430B7-73D4-4E22-ADA8-8C5A12DE0BCA}"/>
              </a:ext>
            </a:extLst>
          </p:cNvPr>
          <p:cNvSpPr txBox="1"/>
          <p:nvPr/>
        </p:nvSpPr>
        <p:spPr>
          <a:xfrm>
            <a:off x="0" y="312674"/>
            <a:ext cx="4136571"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srgbClr val="4472C4"/>
                </a:solidFill>
                <a:latin typeface="Calibri" panose="020F0502020204030204"/>
              </a:rPr>
              <a:t>FIND A PROBLEM THAT INTERESTS YOU</a:t>
            </a:r>
            <a:endParaRPr kumimoji="0" lang="en-US" sz="6000" b="1" i="0" u="none" strike="noStrike" kern="1200" cap="none" spc="0" normalizeH="0" baseline="0" noProof="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16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nvention.psychology.msstate.edu/i/Chanute/library/photos/Prog_Fig53.gif"/>
          <p:cNvPicPr>
            <a:picLocks noChangeAspect="1" noChangeArrowheads="1"/>
          </p:cNvPicPr>
          <p:nvPr/>
        </p:nvPicPr>
        <p:blipFill rotWithShape="1">
          <a:blip r:embed="rId3">
            <a:extLst>
              <a:ext uri="{28A0092B-C50C-407E-A947-70E740481C1C}">
                <a14:useLocalDpi xmlns:a14="http://schemas.microsoft.com/office/drawing/2010/main" val="0"/>
              </a:ext>
            </a:extLst>
          </a:blip>
          <a:srcRect l="5735"/>
          <a:stretch/>
        </p:blipFill>
        <p:spPr bwMode="auto">
          <a:xfrm>
            <a:off x="70966" y="626614"/>
            <a:ext cx="10903153" cy="5812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06274" y="6349350"/>
            <a:ext cx="2885726"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a:ln>
                  <a:noFill/>
                </a:ln>
                <a:solidFill>
                  <a:prstClr val="black"/>
                </a:solidFill>
                <a:effectLst/>
                <a:uLnTx/>
                <a:uFillTx/>
              </a:rPr>
              <a:t>PENAUD - 1871 </a:t>
            </a:r>
          </a:p>
        </p:txBody>
      </p:sp>
      <p:sp>
        <p:nvSpPr>
          <p:cNvPr id="4" name="TextBox 3"/>
          <p:cNvSpPr txBox="1"/>
          <p:nvPr/>
        </p:nvSpPr>
        <p:spPr>
          <a:xfrm>
            <a:off x="3731172" y="5176530"/>
            <a:ext cx="4384127"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rPr>
              <a:t>“…important</a:t>
            </a:r>
            <a:r>
              <a:rPr kumimoji="0" lang="en-US" sz="2800" b="0" i="0" u="none" strike="noStrike" kern="0" cap="none" spc="0" normalizeH="0" baseline="0" noProof="0">
                <a:ln>
                  <a:noFill/>
                </a:ln>
                <a:solidFill>
                  <a:prstClr val="black"/>
                </a:solidFill>
                <a:effectLst/>
                <a:uLnTx/>
                <a:uFillTx/>
              </a:rPr>
              <a:t> and quite </a:t>
            </a:r>
            <a:r>
              <a:rPr kumimoji="0" lang="en-US" sz="2800" b="1" i="0" u="none" strike="noStrike" kern="0" cap="none" spc="0" normalizeH="0" baseline="0" noProof="0">
                <a:ln>
                  <a:noFill/>
                </a:ln>
                <a:solidFill>
                  <a:prstClr val="black"/>
                </a:solidFill>
                <a:effectLst/>
                <a:uLnTx/>
                <a:uFillTx/>
              </a:rPr>
              <a:t>successful</a:t>
            </a:r>
            <a:r>
              <a:rPr kumimoji="0" lang="en-US" sz="2800" b="0" i="0" u="none" strike="noStrike" kern="0" cap="none" spc="0" normalizeH="0" baseline="0" noProof="0">
                <a:ln>
                  <a:noFill/>
                </a:ln>
                <a:solidFill>
                  <a:prstClr val="black"/>
                </a:solidFill>
                <a:effectLst/>
                <a:uLnTx/>
                <a:uFillTx/>
              </a:rPr>
              <a:t> upon the </a:t>
            </a:r>
            <a:r>
              <a:rPr kumimoji="0" lang="en-US" sz="2800" b="1" i="0" u="none" strike="noStrike" kern="0" cap="none" spc="0" normalizeH="0" baseline="0" noProof="0">
                <a:ln>
                  <a:noFill/>
                </a:ln>
                <a:solidFill>
                  <a:prstClr val="black"/>
                </a:solidFill>
                <a:effectLst/>
                <a:uLnTx/>
                <a:uFillTx/>
              </a:rPr>
              <a:t>small scale</a:t>
            </a:r>
            <a:r>
              <a:rPr kumimoji="0" lang="en-US" sz="2800" b="0" i="0" u="none" strike="noStrike" kern="0" cap="none" spc="0" normalizeH="0" baseline="0" noProof="0">
                <a:ln>
                  <a:noFill/>
                </a:ln>
                <a:solidFill>
                  <a:prstClr val="black"/>
                </a:solidFill>
                <a:effectLst/>
                <a:uLnTx/>
                <a:uFillTx/>
              </a:rPr>
              <a:t> on which it was tried.”</a:t>
            </a:r>
          </a:p>
        </p:txBody>
      </p:sp>
      <p:sp>
        <p:nvSpPr>
          <p:cNvPr id="8" name="TextBox 7">
            <a:extLst>
              <a:ext uri="{FF2B5EF4-FFF2-40B4-BE49-F238E27FC236}">
                <a16:creationId xmlns:a16="http://schemas.microsoft.com/office/drawing/2014/main" id="{C6ED3342-1A4C-4D76-A538-985254F599A7}"/>
              </a:ext>
            </a:extLst>
          </p:cNvPr>
          <p:cNvSpPr txBox="1"/>
          <p:nvPr/>
        </p:nvSpPr>
        <p:spPr>
          <a:xfrm>
            <a:off x="2217906" y="-79735"/>
            <a:ext cx="997409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4472C4"/>
                </a:solidFill>
                <a:effectLst/>
                <a:uLnTx/>
                <a:uFillTx/>
                <a:latin typeface="Calibri" panose="020F0502020204030204"/>
                <a:ea typeface="+mn-ea"/>
                <a:cs typeface="+mn-cs"/>
              </a:rPr>
              <a:t>Deconstruct The Problem</a:t>
            </a:r>
          </a:p>
        </p:txBody>
      </p:sp>
    </p:spTree>
    <p:extLst>
      <p:ext uri="{BB962C8B-B14F-4D97-AF65-F5344CB8AC3E}">
        <p14:creationId xmlns:p14="http://schemas.microsoft.com/office/powerpoint/2010/main" val="3424223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56BA04-BEEA-4541-9A28-F52241857D88}"/>
              </a:ext>
            </a:extLst>
          </p:cNvPr>
          <p:cNvPicPr>
            <a:picLocks noChangeAspect="1"/>
          </p:cNvPicPr>
          <p:nvPr/>
        </p:nvPicPr>
        <p:blipFill>
          <a:blip r:embed="rId3"/>
          <a:stretch>
            <a:fillRect/>
          </a:stretch>
        </p:blipFill>
        <p:spPr>
          <a:xfrm>
            <a:off x="203201" y="-486909"/>
            <a:ext cx="11988800" cy="8729345"/>
          </a:xfrm>
          <a:prstGeom prst="rect">
            <a:avLst/>
          </a:prstGeom>
        </p:spPr>
      </p:pic>
      <p:sp>
        <p:nvSpPr>
          <p:cNvPr id="2" name="TextBox 1">
            <a:extLst>
              <a:ext uri="{FF2B5EF4-FFF2-40B4-BE49-F238E27FC236}">
                <a16:creationId xmlns:a16="http://schemas.microsoft.com/office/drawing/2014/main" id="{41CE3837-4C29-44F6-B9D4-4EE737623904}"/>
              </a:ext>
            </a:extLst>
          </p:cNvPr>
          <p:cNvSpPr txBox="1"/>
          <p:nvPr/>
        </p:nvSpPr>
        <p:spPr>
          <a:xfrm>
            <a:off x="0" y="0"/>
            <a:ext cx="5488169" cy="1107996"/>
          </a:xfrm>
          <a:prstGeom prst="rect">
            <a:avLst/>
          </a:prstGeom>
          <a:solidFill>
            <a:srgbClr val="FFFF00"/>
          </a:solidFill>
        </p:spPr>
        <p:txBody>
          <a:bodyPr wrap="none" rtlCol="0">
            <a:spAutoFit/>
          </a:bodyPr>
          <a:lstStyle/>
          <a:p>
            <a:r>
              <a:rPr lang="en-US" sz="6600" b="1" strike="sngStrike">
                <a:solidFill>
                  <a:schemeClr val="accent3"/>
                </a:solidFill>
              </a:rPr>
              <a:t>Ask Permission</a:t>
            </a:r>
          </a:p>
        </p:txBody>
      </p:sp>
      <p:sp>
        <p:nvSpPr>
          <p:cNvPr id="3" name="TextBox 2">
            <a:extLst>
              <a:ext uri="{FF2B5EF4-FFF2-40B4-BE49-F238E27FC236}">
                <a16:creationId xmlns:a16="http://schemas.microsoft.com/office/drawing/2014/main" id="{C1C93A6D-DD4E-432F-A730-FF461BE96FCD}"/>
              </a:ext>
            </a:extLst>
          </p:cNvPr>
          <p:cNvSpPr txBox="1"/>
          <p:nvPr/>
        </p:nvSpPr>
        <p:spPr>
          <a:xfrm>
            <a:off x="0" y="1392957"/>
            <a:ext cx="5786328" cy="1107996"/>
          </a:xfrm>
          <a:prstGeom prst="rect">
            <a:avLst/>
          </a:prstGeom>
          <a:solidFill>
            <a:srgbClr val="FFFF00"/>
          </a:solidFill>
        </p:spPr>
        <p:txBody>
          <a:bodyPr wrap="none" rtlCol="0">
            <a:spAutoFit/>
          </a:bodyPr>
          <a:lstStyle/>
          <a:p>
            <a:r>
              <a:rPr lang="en-US" sz="6600" b="1" strike="sngStrike">
                <a:solidFill>
                  <a:schemeClr val="accent3"/>
                </a:solidFill>
              </a:rPr>
              <a:t>Beg Forgiveness</a:t>
            </a:r>
          </a:p>
        </p:txBody>
      </p:sp>
      <p:sp>
        <p:nvSpPr>
          <p:cNvPr id="4" name="TextBox 3">
            <a:extLst>
              <a:ext uri="{FF2B5EF4-FFF2-40B4-BE49-F238E27FC236}">
                <a16:creationId xmlns:a16="http://schemas.microsoft.com/office/drawing/2014/main" id="{28588163-FC39-48C6-8440-1C5AF7994844}"/>
              </a:ext>
            </a:extLst>
          </p:cNvPr>
          <p:cNvSpPr txBox="1"/>
          <p:nvPr/>
        </p:nvSpPr>
        <p:spPr>
          <a:xfrm>
            <a:off x="0" y="2785914"/>
            <a:ext cx="5155386" cy="1107996"/>
          </a:xfrm>
          <a:prstGeom prst="rect">
            <a:avLst/>
          </a:prstGeom>
          <a:solidFill>
            <a:srgbClr val="FFFF00"/>
          </a:solidFill>
        </p:spPr>
        <p:txBody>
          <a:bodyPr wrap="none" rtlCol="0">
            <a:spAutoFit/>
          </a:bodyPr>
          <a:lstStyle/>
          <a:p>
            <a:r>
              <a:rPr lang="en-US" sz="6600" b="1">
                <a:solidFill>
                  <a:schemeClr val="accent5">
                    <a:lumMod val="75000"/>
                  </a:schemeClr>
                </a:solidFill>
              </a:rPr>
              <a:t>Declare Intent</a:t>
            </a:r>
          </a:p>
        </p:txBody>
      </p:sp>
    </p:spTree>
    <p:extLst>
      <p:ext uri="{BB962C8B-B14F-4D97-AF65-F5344CB8AC3E}">
        <p14:creationId xmlns:p14="http://schemas.microsoft.com/office/powerpoint/2010/main" val="2027694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3125C-6708-46D4-AB53-4E350FAF3D42}"/>
              </a:ext>
            </a:extLst>
          </p:cNvPr>
          <p:cNvSpPr>
            <a:spLocks noGrp="1"/>
          </p:cNvSpPr>
          <p:nvPr>
            <p:ph type="title"/>
          </p:nvPr>
        </p:nvSpPr>
        <p:spPr/>
        <p:txBody>
          <a:bodyPr/>
          <a:lstStyle/>
          <a:p>
            <a:r>
              <a:rPr lang="en-US"/>
              <a:t>Share Your Question Out Loud</a:t>
            </a:r>
          </a:p>
        </p:txBody>
      </p:sp>
      <p:sp>
        <p:nvSpPr>
          <p:cNvPr id="3" name="Content Placeholder 2">
            <a:extLst>
              <a:ext uri="{FF2B5EF4-FFF2-40B4-BE49-F238E27FC236}">
                <a16:creationId xmlns:a16="http://schemas.microsoft.com/office/drawing/2014/main" id="{E2D0BCA9-5EA4-490F-A511-9BFC756609DC}"/>
              </a:ext>
            </a:extLst>
          </p:cNvPr>
          <p:cNvSpPr>
            <a:spLocks noGrp="1"/>
          </p:cNvSpPr>
          <p:nvPr>
            <p:ph idx="1"/>
          </p:nvPr>
        </p:nvSpPr>
        <p:spPr/>
        <p:txBody>
          <a:bodyPr/>
          <a:lstStyle/>
          <a:p>
            <a:r>
              <a:rPr lang="en-US"/>
              <a:t>What is the worst thing about this product / design?</a:t>
            </a:r>
          </a:p>
          <a:p>
            <a:r>
              <a:rPr lang="en-US"/>
              <a:t>What is your sponsor’s biggest unmet need?</a:t>
            </a:r>
          </a:p>
          <a:p>
            <a:r>
              <a:rPr lang="en-US"/>
              <a:t>The thing we’re trying to figure out is _____________</a:t>
            </a:r>
          </a:p>
          <a:p>
            <a:r>
              <a:rPr lang="en-US"/>
              <a:t>Is there a better way to _______________?</a:t>
            </a:r>
          </a:p>
          <a:p>
            <a:r>
              <a:rPr lang="en-US"/>
              <a:t>Who is already working on ________________?</a:t>
            </a:r>
          </a:p>
          <a:p>
            <a:r>
              <a:rPr lang="en-US"/>
              <a:t>Would it be helpful if _______________?</a:t>
            </a:r>
          </a:p>
        </p:txBody>
      </p:sp>
    </p:spTree>
    <p:extLst>
      <p:ext uri="{BB962C8B-B14F-4D97-AF65-F5344CB8AC3E}">
        <p14:creationId xmlns:p14="http://schemas.microsoft.com/office/powerpoint/2010/main" val="2355896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0DA2B36065E4BAD2F8574B1D54728" ma:contentTypeVersion="15" ma:contentTypeDescription="Create a new document." ma:contentTypeScope="" ma:versionID="c75d48322972078887bce8333afccefc">
  <xsd:schema xmlns:xsd="http://www.w3.org/2001/XMLSchema" xmlns:xs="http://www.w3.org/2001/XMLSchema" xmlns:p="http://schemas.microsoft.com/office/2006/metadata/properties" xmlns:ns2="fe4621bd-029e-48bf-834f-2e59b9624a53" xmlns:ns3="2e537d3d-f5f0-4f93-89c8-b0500060b9ca" xmlns:ns4="b5a44311-ed64-4a72-909f-c9dc6973bde2" targetNamespace="http://schemas.microsoft.com/office/2006/metadata/properties" ma:root="true" ma:fieldsID="6a8170cb89852f09c50a9b7d8ae72fbe" ns2:_="" ns3:_="" ns4:_="">
    <xsd:import namespace="fe4621bd-029e-48bf-834f-2e59b9624a53"/>
    <xsd:import namespace="2e537d3d-f5f0-4f93-89c8-b0500060b9ca"/>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4: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4621bd-029e-48bf-834f-2e59b9624a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e537d3d-f5f0-4f93-89c8-b0500060b9c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818edf3-1ef9-4299-9481-b12f99061f32}" ma:internalName="TaxCatchAll" ma:showField="CatchAllData" ma:web="2e537d3d-f5f0-4f93-89c8-b0500060b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fe4621bd-029e-48bf-834f-2e59b9624a5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55D7BF-A09D-41BE-9A52-4D2FB573F9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4621bd-029e-48bf-834f-2e59b9624a53"/>
    <ds:schemaRef ds:uri="2e537d3d-f5f0-4f93-89c8-b0500060b9ca"/>
    <ds:schemaRef ds:uri="b5a44311-ed64-4a72-909f-c9dc6973bd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A65D71-3525-439F-A242-1D92A0C6AEB5}">
  <ds:schemaRefs>
    <ds:schemaRef ds:uri="http://schemas.microsoft.com/sharepoint/v3/contenttype/forms"/>
  </ds:schemaRefs>
</ds:datastoreItem>
</file>

<file path=customXml/itemProps3.xml><?xml version="1.0" encoding="utf-8"?>
<ds:datastoreItem xmlns:ds="http://schemas.openxmlformats.org/officeDocument/2006/customXml" ds:itemID="{BD14DC44-B596-475A-A7EC-02C731B7F246}">
  <ds:schemaRefs>
    <ds:schemaRef ds:uri="2e537d3d-f5f0-4f93-89c8-b0500060b9ca"/>
    <ds:schemaRef ds:uri="http://schemas.microsoft.com/office/2006/documentManagement/types"/>
    <ds:schemaRef ds:uri="http://www.w3.org/XML/1998/namespace"/>
    <ds:schemaRef ds:uri="http://schemas.microsoft.com/office/infopath/2007/PartnerControls"/>
    <ds:schemaRef ds:uri="http://purl.org/dc/dcmitype/"/>
    <ds:schemaRef ds:uri="http://schemas.openxmlformats.org/package/2006/metadata/core-properties"/>
    <ds:schemaRef ds:uri="b5a44311-ed64-4a72-909f-c9dc6973bde2"/>
    <ds:schemaRef ds:uri="http://purl.org/dc/terms/"/>
    <ds:schemaRef ds:uri="fe4621bd-029e-48bf-834f-2e59b9624a5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0</TotalTime>
  <Words>2262</Words>
  <Application>Microsoft Office PowerPoint</Application>
  <PresentationFormat>Widescreen</PresentationFormat>
  <Paragraphs>233</Paragraphs>
  <Slides>29</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Source Sans Pro</vt:lpstr>
      <vt:lpstr>Verdana</vt:lpstr>
      <vt:lpstr>Office Theme</vt:lpstr>
      <vt:lpstr>Intrapreneurship Lessons From LIFT</vt:lpstr>
      <vt:lpstr>Being An Entrepreneur</vt:lpstr>
      <vt:lpstr>Being An Intrapreneur</vt:lpstr>
      <vt:lpstr>PowerPoint Presentation</vt:lpstr>
      <vt:lpstr>PowerPoint Presentation</vt:lpstr>
      <vt:lpstr>PowerPoint Presentation</vt:lpstr>
      <vt:lpstr>PowerPoint Presentation</vt:lpstr>
      <vt:lpstr>PowerPoint Presentation</vt:lpstr>
      <vt:lpstr>Share Your Question Out Loud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Intrapreneuring At MITRE</vt:lpstr>
      <vt:lpstr>PowerPoint Presentation</vt:lpstr>
      <vt:lpstr>PowerPoint Presentation</vt:lpstr>
      <vt:lpstr>Team Toolkit’s Approach</vt:lpstr>
      <vt:lpstr>PowerPoint Presentation</vt:lpstr>
      <vt:lpstr>Questions To Help You Get Started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Intrapreneurship Lessons From LIFT</dc:title>
  <dc:creator>Dan Ward</dc:creator>
  <cp:lastModifiedBy>Dan Ward</cp:lastModifiedBy>
  <cp:revision>2</cp:revision>
  <dcterms:created xsi:type="dcterms:W3CDTF">2022-04-19T13:14:42Z</dcterms:created>
  <dcterms:modified xsi:type="dcterms:W3CDTF">2024-09-25T13:36:15Z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0x010100C050DA2B36065E4BAD2F8574B1D54728</vt:lpwstr>
  </property>
  <property fmtid="{D5CDD505-2E9C-101B-9397-08002B2CF9AE}" pid="3" name="MediaServiceImageTags">
    <vt:lpwstr/>
  </property>
</Properties>
</file>