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1"/>
  </p:notesMasterIdLst>
  <p:sldIdLst>
    <p:sldId id="256" r:id="rId6"/>
    <p:sldId id="24661" r:id="rId7"/>
    <p:sldId id="267" r:id="rId8"/>
    <p:sldId id="24662" r:id="rId9"/>
    <p:sldId id="262" r:id="rId10"/>
    <p:sldId id="24663" r:id="rId11"/>
    <p:sldId id="24664" r:id="rId12"/>
    <p:sldId id="269" r:id="rId13"/>
    <p:sldId id="24665" r:id="rId14"/>
    <p:sldId id="257" r:id="rId15"/>
    <p:sldId id="24669" r:id="rId16"/>
    <p:sldId id="24668" r:id="rId17"/>
    <p:sldId id="24666" r:id="rId18"/>
    <p:sldId id="24667" r:id="rId19"/>
    <p:sldId id="246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8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87064-796F-45A5-9726-9EFDCA721CF2}" v="6" dt="2024-09-13T13:32:04.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5109" autoAdjust="0"/>
  </p:normalViewPr>
  <p:slideViewPr>
    <p:cSldViewPr snapToGrid="0">
      <p:cViewPr varScale="1">
        <p:scale>
          <a:sx n="69" d="100"/>
          <a:sy n="69" d="100"/>
        </p:scale>
        <p:origin x="1066"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628B2-2DB6-47D7-9673-7FBF7D432CE5}"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95E8FF-3497-4036-9911-E4C9815471B7}" type="slidenum">
              <a:rPr lang="en-US" smtClean="0"/>
              <a:t>‹#›</a:t>
            </a:fld>
            <a:endParaRPr lang="en-US"/>
          </a:p>
        </p:txBody>
      </p:sp>
    </p:spTree>
    <p:extLst>
      <p:ext uri="{BB962C8B-B14F-4D97-AF65-F5344CB8AC3E}">
        <p14:creationId xmlns:p14="http://schemas.microsoft.com/office/powerpoint/2010/main" val="2915865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ITK team defines innovation as “novelty with impact.”</a:t>
            </a:r>
          </a:p>
          <a:p>
            <a:endParaRPr lang="en-US" dirty="0"/>
          </a:p>
          <a:p>
            <a:r>
              <a:rPr lang="en-US" dirty="0"/>
              <a:t>We’ve been using that definition for a couple years, and then it occurred to us that we could graph it out like this. When we did, we discovered some interesting stuff.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5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make it clear – it’s more important to cross this line, in the direction of increasing impact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124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 it is to cross this line, in the direction of increasing novelty.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9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corners also help shine a light on another dichotomy – the difference between a </a:t>
            </a:r>
            <a:r>
              <a:rPr lang="en-US" b="1" dirty="0"/>
              <a:t>boutique</a:t>
            </a:r>
            <a:r>
              <a:rPr lang="en-US" dirty="0"/>
              <a:t> and a </a:t>
            </a:r>
            <a:r>
              <a:rPr lang="en-US" b="1" dirty="0"/>
              <a:t>franchise</a:t>
            </a:r>
            <a:r>
              <a:rPr lang="en-US" dirty="0"/>
              <a:t>.</a:t>
            </a:r>
          </a:p>
          <a:p>
            <a:endParaRPr lang="en-US" dirty="0"/>
          </a:p>
          <a:p>
            <a:r>
              <a:rPr lang="en-US" dirty="0"/>
              <a:t>Most boutiques tend to live in the </a:t>
            </a:r>
            <a:r>
              <a:rPr lang="en-US" b="1" dirty="0"/>
              <a:t>upper left corner </a:t>
            </a:r>
            <a:r>
              <a:rPr lang="en-US" dirty="0"/>
              <a:t>– they are one-off product or service, at a small scale, that might be highly valued by a small set of customers, but their overall impact to the larger ecosystem is limited.</a:t>
            </a:r>
          </a:p>
          <a:p>
            <a:endParaRPr lang="en-US" dirty="0"/>
          </a:p>
          <a:p>
            <a:r>
              <a:rPr lang="en-US" dirty="0"/>
              <a:t>In contrast, Franchises are in the </a:t>
            </a:r>
            <a:r>
              <a:rPr lang="en-US" b="1" dirty="0"/>
              <a:t>lower right</a:t>
            </a:r>
            <a:r>
              <a:rPr lang="en-US" dirty="0"/>
              <a:t>. Franchises are copies – they are standardized and thus less novel. Walk into a chain store and you know what to expect – it’s familiar. But Franchises have a larger potential impact, because their reach goes farther and they can influence things like supply chains and legislation and markets.</a:t>
            </a:r>
          </a:p>
          <a:p>
            <a:endParaRPr lang="en-US" dirty="0"/>
          </a:p>
          <a:p>
            <a:r>
              <a:rPr lang="en-US" dirty="0"/>
              <a:t>Boutiques are </a:t>
            </a:r>
            <a:r>
              <a:rPr lang="en-US" b="1" dirty="0"/>
              <a:t>Up Scale</a:t>
            </a:r>
            <a:r>
              <a:rPr lang="en-US" dirty="0"/>
              <a:t>, while Franchises are </a:t>
            </a:r>
            <a:r>
              <a:rPr lang="en-US" b="1" dirty="0"/>
              <a:t>Scaled Up</a:t>
            </a:r>
            <a:r>
              <a:rPr lang="en-US" dirty="0"/>
              <a:t>. Both can be innovative… just different kinds of innovation.</a:t>
            </a:r>
          </a:p>
          <a:p>
            <a:endParaRPr lang="en-US" dirty="0"/>
          </a:p>
          <a:p>
            <a:r>
              <a:rPr lang="en-US" dirty="0"/>
              <a:t>And again, some people have a strong appetite for novelty and want to stay in the boutique area. Nothing wrong with that. Others want to get to the scaled-up franchise asap. Again, both have merit… </a:t>
            </a:r>
            <a:r>
              <a:rPr lang="en-US" b="1" dirty="0"/>
              <a:t>both are legitimate types of innovation</a:t>
            </a:r>
            <a:r>
              <a:rPr lang="en-US" dirty="0"/>
              <a:t>… but both require different skills and reflect different priorities. I think it’s helpful to recognize where you want to be and where you don’t want to be.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505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the whole thing all in a single image…</a:t>
            </a:r>
          </a:p>
          <a:p>
            <a:endParaRPr lang="en-US" dirty="0"/>
          </a:p>
          <a:p>
            <a:r>
              <a:rPr lang="en-US" dirty="0"/>
              <a:t>We wanted to share all this with you to help build a common vocabulary that makes it easier for us to talk about things like values and decision-making styles and an organization’s vision &amp; mission &amp; goals. And hopefully this vocabulary also helps each of us better understand our own preferences and priorities – so we can see where we fit and feel most comfortable – as maximizer or </a:t>
            </a:r>
            <a:r>
              <a:rPr lang="en-US" dirty="0" err="1"/>
              <a:t>satisficers</a:t>
            </a:r>
            <a:r>
              <a:rPr lang="en-US" dirty="0"/>
              <a:t>, working boutique or franchise – and to also recognize the preferences and priorities of the people around us… and their contribution to the mission.</a:t>
            </a:r>
          </a:p>
          <a:p>
            <a:endParaRPr lang="en-US" dirty="0"/>
          </a:p>
          <a:p>
            <a:r>
              <a:rPr lang="en-US" dirty="0"/>
              <a:t>So I’d love to open it up for any questions and comments before we take a break and then come back for our </a:t>
            </a:r>
            <a:r>
              <a:rPr lang="en-US"/>
              <a:t>next activity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481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to ask in </a:t>
            </a:r>
            <a:r>
              <a:rPr lang="en-US"/>
              <a:t>each quadran</a:t>
            </a:r>
            <a:r>
              <a:rPr lang="en-US" dirty="0"/>
              <a: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23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it immediately became clear that both novelty and impact exist along a spectrum. The spectrum of novelty ranges from low-end stuff that is “</a:t>
            </a:r>
            <a:r>
              <a:rPr lang="en-US" dirty="0" err="1"/>
              <a:t>kinda</a:t>
            </a:r>
            <a:r>
              <a:rPr lang="en-US" dirty="0"/>
              <a:t> familiar” to high end stuff that is “utterly unique”</a:t>
            </a:r>
          </a:p>
          <a:p>
            <a:r>
              <a:rPr lang="en-US"/>
              <a:t> </a:t>
            </a:r>
            <a:endParaRPr lang="en-US" dirty="0"/>
          </a:p>
          <a:p>
            <a:r>
              <a:rPr lang="en-US" dirty="0"/>
              <a:t>Of course, context matters. Stuff that you find familiar may sound strange to me, and things that are common in one domain might be unheard of in another area. The point is just that there’s a spectrum of novelty, from low to high.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09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 has a similar spectrum, ranging from stuff that’s </a:t>
            </a:r>
            <a:r>
              <a:rPr lang="en-US" dirty="0" err="1"/>
              <a:t>kinda</a:t>
            </a:r>
            <a:r>
              <a:rPr lang="en-US" dirty="0"/>
              <a:t> helpful to stuff that absolutely saves the world.</a:t>
            </a:r>
          </a:p>
          <a:p>
            <a:endParaRPr lang="en-US" dirty="0"/>
          </a:p>
          <a:p>
            <a:r>
              <a:rPr lang="en-US" dirty="0"/>
              <a:t>And just like with Novelty, when it comes to impact a thing that’s just </a:t>
            </a:r>
            <a:r>
              <a:rPr lang="en-US" dirty="0" err="1"/>
              <a:t>kinda</a:t>
            </a:r>
            <a:r>
              <a:rPr lang="en-US" dirty="0"/>
              <a:t> helpful to one person might save another person’s life. Different people at different times and in different situations might find different things have different levels of impact.</a:t>
            </a:r>
          </a:p>
          <a:p>
            <a:endParaRPr lang="en-US" dirty="0"/>
          </a:p>
          <a:p>
            <a:r>
              <a:rPr lang="en-US" dirty="0"/>
              <a:t>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73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lower left corner we find things that are </a:t>
            </a:r>
            <a:r>
              <a:rPr lang="en-US" dirty="0" err="1"/>
              <a:t>kinda</a:t>
            </a:r>
            <a:r>
              <a:rPr lang="en-US" dirty="0"/>
              <a:t> familiar and </a:t>
            </a:r>
            <a:r>
              <a:rPr lang="en-US" dirty="0" err="1"/>
              <a:t>kinda</a:t>
            </a:r>
            <a:r>
              <a:rPr lang="en-US" dirty="0"/>
              <a:t> helpful…</a:t>
            </a:r>
          </a:p>
          <a:p>
            <a:endParaRPr lang="en-US" dirty="0"/>
          </a:p>
          <a:p>
            <a:r>
              <a:rPr lang="en-US" dirty="0"/>
              <a:t>These might be efficiency innovation or a sustaining innovation (to use Clayton Christensen’s terms). There’s nothing wrong with Minor innovations, if we do enough of them they could really add up, and this is 100% a legitimate type of innovation. Mildly novel and mildly impactful… but still innovative.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10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the upper right we find Major innovations, which are utterly unique and save the world. In an absolute sense, these are pretty rare, but they do occur.</a:t>
            </a:r>
          </a:p>
          <a:p>
            <a:endParaRPr lang="en-US" dirty="0"/>
          </a:p>
          <a:p>
            <a:r>
              <a:rPr lang="en-US" dirty="0"/>
              <a:t>But I think these two quadrants are NOT the most interesting areas of this diagram.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722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things really start to get interesting in the other two quadrants – the upper left and lower right.</a:t>
            </a:r>
          </a:p>
          <a:p>
            <a:endParaRPr lang="en-US" dirty="0"/>
          </a:p>
          <a:p>
            <a:r>
              <a:rPr lang="en-US" dirty="0"/>
              <a:t>Early innovations often pop up in the upper left area. These are new and unfamiliar, often operating on a small scale. </a:t>
            </a:r>
          </a:p>
          <a:p>
            <a:r>
              <a:rPr lang="en-US" dirty="0"/>
              <a:t>The impact on an </a:t>
            </a:r>
            <a:r>
              <a:rPr lang="en-US" b="1" dirty="0"/>
              <a:t>individual</a:t>
            </a:r>
            <a:r>
              <a:rPr lang="en-US" dirty="0"/>
              <a:t> user or customer might be </a:t>
            </a:r>
            <a:r>
              <a:rPr lang="en-US" b="1" dirty="0"/>
              <a:t>huge</a:t>
            </a:r>
            <a:r>
              <a:rPr lang="en-US" dirty="0"/>
              <a:t>, the impact on the </a:t>
            </a:r>
            <a:r>
              <a:rPr lang="en-US" b="1" dirty="0"/>
              <a:t>world</a:t>
            </a:r>
            <a:r>
              <a:rPr lang="en-US" dirty="0"/>
              <a:t> tends to be relatively </a:t>
            </a:r>
            <a:r>
              <a:rPr lang="en-US" b="1" dirty="0"/>
              <a:t>low</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52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when the iPod came out in 2001, nobody had seen anything quite like it. Its novelty was off the charts. And for people who got one for Christmas that year, it totally changed the game on how they bought and listened to music.</a:t>
            </a:r>
          </a:p>
          <a:p>
            <a:endParaRPr lang="en-US" dirty="0"/>
          </a:p>
          <a:p>
            <a:r>
              <a:rPr lang="en-US" dirty="0"/>
              <a:t>But… they only sold 125,000 of them in that first quarter. Similarly, the impact on Apple’s bottom line was fairly low at first and the impact the overall market for the first year or two was fairly limited… because not a lot of people had one. Not a lot of people knew anyone who had one. Did any of you have an iPod in Oct 2001?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2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time, as an innovation matures, it often slides into the lower right corner of our graph. The dynamic here is that </a:t>
            </a:r>
            <a:r>
              <a:rPr lang="en-US" b="1" dirty="0"/>
              <a:t>familiarity decreases novelty</a:t>
            </a:r>
            <a:r>
              <a:rPr lang="en-US" dirty="0"/>
              <a:t> – as more people hear about it, as more people use or own the thing, it becomes less novel – by definition. AND… as more people use it and benefit from it, the impact goes up.</a:t>
            </a:r>
          </a:p>
          <a:p>
            <a:endParaRPr lang="en-US" dirty="0"/>
          </a:p>
          <a:p>
            <a:r>
              <a:rPr lang="en-US" dirty="0"/>
              <a:t>So to follow our iPod example, in 2005 Apple sold about 20M iPods. Now </a:t>
            </a:r>
            <a:r>
              <a:rPr lang="en-US" b="1" dirty="0"/>
              <a:t>everyone</a:t>
            </a:r>
            <a:r>
              <a:rPr lang="en-US" dirty="0"/>
              <a:t> has an iPod. Or at least everyone’s seen an iPod, or knows someone who has one. It’s less novel… but more impactful. As sales continued to rise, not only did Apple make money (impact to the company) the iPod went on to change how music is distributed and musicians get paid (impact beyond the company &amp; its customers), to say nothing of how we manage intellectual property… The iPod basically launched the market for personal music devices (impact to competitors). </a:t>
            </a:r>
          </a:p>
          <a:p>
            <a:endParaRPr lang="en-US" dirty="0"/>
          </a:p>
          <a:p>
            <a:r>
              <a:rPr lang="en-US" dirty="0"/>
              <a:t>The iPod’s impact was enormous over time… well beyond the impact on the individual customer who could now carry 1,000 songs in their pocket… even as its novelty decreased…</a:t>
            </a:r>
          </a:p>
          <a:p>
            <a:endParaRPr lang="en-US" dirty="0"/>
          </a:p>
          <a:p>
            <a:r>
              <a:rPr lang="en-US" dirty="0"/>
              <a:t>And look, if your product is having an impact on people who aren’t even your customers… that’s some big impact.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782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here’s the thing – and here’s what feels so interesting about this – movement along this maturity slope (or popularity slope) </a:t>
            </a:r>
            <a:r>
              <a:rPr lang="en-US" b="1" dirty="0"/>
              <a:t>can feel like failure </a:t>
            </a:r>
            <a:r>
              <a:rPr lang="en-US" dirty="0"/>
              <a:t>to an innovator, and can look like failure to a critic.</a:t>
            </a:r>
          </a:p>
          <a:p>
            <a:endParaRPr lang="en-US" dirty="0"/>
          </a:p>
          <a:p>
            <a:r>
              <a:rPr lang="en-US" dirty="0"/>
              <a:t>People wrote articles about how Apple is losing their magic because the iPod isn’t novel anymore… even while the impact was still growing.</a:t>
            </a:r>
          </a:p>
          <a:p>
            <a:endParaRPr lang="en-US" dirty="0"/>
          </a:p>
          <a:p>
            <a:r>
              <a:rPr lang="en-US" dirty="0"/>
              <a:t>That sort of raises the question of why we do innovation in the first place – do we do it to introduce novelty, or to have an impact? I contend that </a:t>
            </a:r>
            <a:r>
              <a:rPr lang="en-US" b="1" dirty="0"/>
              <a:t>IMPACT</a:t>
            </a:r>
            <a:r>
              <a:rPr lang="en-US" dirty="0"/>
              <a:t> is the point… and so moving in this direction is a sign of </a:t>
            </a:r>
            <a:r>
              <a:rPr lang="en-US" b="1" dirty="0"/>
              <a:t>success</a:t>
            </a:r>
            <a:r>
              <a:rPr lang="en-US" dirty="0"/>
              <a:t>, not failure.</a:t>
            </a:r>
          </a:p>
          <a:p>
            <a:endParaRPr lang="en-US" dirty="0"/>
          </a:p>
          <a:p>
            <a:r>
              <a:rPr lang="en-US" dirty="0"/>
              <a:t>However, it is also a different kind of work. Some people prefer to be in the upper left corner and then to hand things off to someone else who then takes it to the lower right. Nothing wrong with either one, nothing wrong with having a preference. But there is something wrong with claiming that only one of these represents “real” innovation.</a:t>
            </a:r>
          </a:p>
          <a:p>
            <a:endParaRPr lang="en-US" dirty="0"/>
          </a:p>
          <a:p>
            <a:r>
              <a:rPr lang="en-US" dirty="0"/>
              <a:t>So let’s talk about this a little – thoughts &amp; questions?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43B80-3823-4EE3-81BB-984427FE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07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B19-E47B-B2C8-038A-92F86D0597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95D8BF-2C85-2AF1-B6D5-EA1C97B8EA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F4533C-8C13-9026-5038-D9CC87888636}"/>
              </a:ext>
            </a:extLst>
          </p:cNvPr>
          <p:cNvSpPr>
            <a:spLocks noGrp="1"/>
          </p:cNvSpPr>
          <p:nvPr>
            <p:ph type="dt" sz="half" idx="10"/>
          </p:nvPr>
        </p:nvSpPr>
        <p:spPr/>
        <p:txBody>
          <a:bodyPr/>
          <a:lstStyle/>
          <a:p>
            <a:fld id="{A93D3349-DC54-4D63-BC22-212FB736F773}" type="datetimeFigureOut">
              <a:rPr lang="en-US" smtClean="0"/>
              <a:t>9/17/2024</a:t>
            </a:fld>
            <a:endParaRPr lang="en-US"/>
          </a:p>
        </p:txBody>
      </p:sp>
      <p:sp>
        <p:nvSpPr>
          <p:cNvPr id="5" name="Footer Placeholder 4">
            <a:extLst>
              <a:ext uri="{FF2B5EF4-FFF2-40B4-BE49-F238E27FC236}">
                <a16:creationId xmlns:a16="http://schemas.microsoft.com/office/drawing/2014/main" id="{652B9DFD-640F-97EE-8550-874773E06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F2D00-380E-99A0-0A52-39E3713CA174}"/>
              </a:ext>
            </a:extLst>
          </p:cNvPr>
          <p:cNvSpPr>
            <a:spLocks noGrp="1"/>
          </p:cNvSpPr>
          <p:nvPr>
            <p:ph type="sldNum" sz="quarter" idx="12"/>
          </p:nvPr>
        </p:nvSpPr>
        <p:spPr/>
        <p:txBody>
          <a:bodyPr/>
          <a:lstStyle/>
          <a:p>
            <a:fld id="{C923BBD4-8A95-4D25-9107-C174785382AC}" type="slidenum">
              <a:rPr lang="en-US" smtClean="0"/>
              <a:t>‹#›</a:t>
            </a:fld>
            <a:endParaRPr lang="en-US"/>
          </a:p>
        </p:txBody>
      </p:sp>
    </p:spTree>
    <p:extLst>
      <p:ext uri="{BB962C8B-B14F-4D97-AF65-F5344CB8AC3E}">
        <p14:creationId xmlns:p14="http://schemas.microsoft.com/office/powerpoint/2010/main" val="2901568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4D5C-1993-2BCE-D1AC-1CC7159E8F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A666F6-597B-AB50-406E-1E850A7CC9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8983E-7DF3-45FE-C786-22429D87EC2C}"/>
              </a:ext>
            </a:extLst>
          </p:cNvPr>
          <p:cNvSpPr>
            <a:spLocks noGrp="1"/>
          </p:cNvSpPr>
          <p:nvPr>
            <p:ph type="dt" sz="half" idx="10"/>
          </p:nvPr>
        </p:nvSpPr>
        <p:spPr/>
        <p:txBody>
          <a:bodyPr/>
          <a:lstStyle/>
          <a:p>
            <a:fld id="{A93D3349-DC54-4D63-BC22-212FB736F773}" type="datetimeFigureOut">
              <a:rPr lang="en-US" smtClean="0"/>
              <a:t>9/17/2024</a:t>
            </a:fld>
            <a:endParaRPr lang="en-US"/>
          </a:p>
        </p:txBody>
      </p:sp>
      <p:sp>
        <p:nvSpPr>
          <p:cNvPr id="5" name="Footer Placeholder 4">
            <a:extLst>
              <a:ext uri="{FF2B5EF4-FFF2-40B4-BE49-F238E27FC236}">
                <a16:creationId xmlns:a16="http://schemas.microsoft.com/office/drawing/2014/main" id="{5812CEEE-F295-E84A-9386-8194239B9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F1E0D-6B56-54F2-B29A-59F5674EF25A}"/>
              </a:ext>
            </a:extLst>
          </p:cNvPr>
          <p:cNvSpPr>
            <a:spLocks noGrp="1"/>
          </p:cNvSpPr>
          <p:nvPr>
            <p:ph type="sldNum" sz="quarter" idx="12"/>
          </p:nvPr>
        </p:nvSpPr>
        <p:spPr/>
        <p:txBody>
          <a:bodyPr/>
          <a:lstStyle/>
          <a:p>
            <a:fld id="{C923BBD4-8A95-4D25-9107-C174785382AC}" type="slidenum">
              <a:rPr lang="en-US" smtClean="0"/>
              <a:t>‹#›</a:t>
            </a:fld>
            <a:endParaRPr lang="en-US"/>
          </a:p>
        </p:txBody>
      </p:sp>
    </p:spTree>
    <p:extLst>
      <p:ext uri="{BB962C8B-B14F-4D97-AF65-F5344CB8AC3E}">
        <p14:creationId xmlns:p14="http://schemas.microsoft.com/office/powerpoint/2010/main" val="3507070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23BC98-7E86-4A38-992E-A1753ABCEA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020885-689A-A75A-24E3-E758134948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B64F1-CDB4-8865-9AC6-03317D8413AD}"/>
              </a:ext>
            </a:extLst>
          </p:cNvPr>
          <p:cNvSpPr>
            <a:spLocks noGrp="1"/>
          </p:cNvSpPr>
          <p:nvPr>
            <p:ph type="dt" sz="half" idx="10"/>
          </p:nvPr>
        </p:nvSpPr>
        <p:spPr/>
        <p:txBody>
          <a:bodyPr/>
          <a:lstStyle/>
          <a:p>
            <a:fld id="{A93D3349-DC54-4D63-BC22-212FB736F773}" type="datetimeFigureOut">
              <a:rPr lang="en-US" smtClean="0"/>
              <a:t>9/17/2024</a:t>
            </a:fld>
            <a:endParaRPr lang="en-US"/>
          </a:p>
        </p:txBody>
      </p:sp>
      <p:sp>
        <p:nvSpPr>
          <p:cNvPr id="5" name="Footer Placeholder 4">
            <a:extLst>
              <a:ext uri="{FF2B5EF4-FFF2-40B4-BE49-F238E27FC236}">
                <a16:creationId xmlns:a16="http://schemas.microsoft.com/office/drawing/2014/main" id="{6FAA5888-8803-4F32-201C-55B0EA342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421EB-3CB2-79C7-2E39-6025EC1C07ED}"/>
              </a:ext>
            </a:extLst>
          </p:cNvPr>
          <p:cNvSpPr>
            <a:spLocks noGrp="1"/>
          </p:cNvSpPr>
          <p:nvPr>
            <p:ph type="sldNum" sz="quarter" idx="12"/>
          </p:nvPr>
        </p:nvSpPr>
        <p:spPr/>
        <p:txBody>
          <a:bodyPr/>
          <a:lstStyle/>
          <a:p>
            <a:fld id="{C923BBD4-8A95-4D25-9107-C174785382AC}" type="slidenum">
              <a:rPr lang="en-US" smtClean="0"/>
              <a:t>‹#›</a:t>
            </a:fld>
            <a:endParaRPr lang="en-US"/>
          </a:p>
        </p:txBody>
      </p:sp>
    </p:spTree>
    <p:extLst>
      <p:ext uri="{BB962C8B-B14F-4D97-AF65-F5344CB8AC3E}">
        <p14:creationId xmlns:p14="http://schemas.microsoft.com/office/powerpoint/2010/main" val="2153463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ED81-5FB7-EE4E-38E9-FD7D93CF44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99D3B4-9122-46C3-1F90-06EC47DC2F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94CCA0-678F-112B-7DF6-DF1C3CB833C4}"/>
              </a:ext>
            </a:extLst>
          </p:cNvPr>
          <p:cNvSpPr>
            <a:spLocks noGrp="1"/>
          </p:cNvSpPr>
          <p:nvPr>
            <p:ph type="dt" sz="half" idx="10"/>
          </p:nvPr>
        </p:nvSpPr>
        <p:spPr/>
        <p:txBody>
          <a:bodyPr/>
          <a:lstStyle/>
          <a:p>
            <a:fld id="{DB20191A-2267-4B3E-A761-8145F677FE61}" type="datetimeFigureOut">
              <a:rPr lang="en-US" smtClean="0"/>
              <a:t>9/17/2024</a:t>
            </a:fld>
            <a:endParaRPr lang="en-US"/>
          </a:p>
        </p:txBody>
      </p:sp>
      <p:sp>
        <p:nvSpPr>
          <p:cNvPr id="5" name="Footer Placeholder 4">
            <a:extLst>
              <a:ext uri="{FF2B5EF4-FFF2-40B4-BE49-F238E27FC236}">
                <a16:creationId xmlns:a16="http://schemas.microsoft.com/office/drawing/2014/main" id="{FAE4B2BD-0376-B39B-77AB-1EEE2C76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165C2-2E22-8732-0980-8449A3418D51}"/>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482599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0EB-77B5-0482-9744-848A6B4538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9A2843-34D6-C776-DD3B-0A65F9903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0E7CA-E9BA-7932-5BA7-18DBC4698633}"/>
              </a:ext>
            </a:extLst>
          </p:cNvPr>
          <p:cNvSpPr>
            <a:spLocks noGrp="1"/>
          </p:cNvSpPr>
          <p:nvPr>
            <p:ph type="dt" sz="half" idx="10"/>
          </p:nvPr>
        </p:nvSpPr>
        <p:spPr/>
        <p:txBody>
          <a:bodyPr/>
          <a:lstStyle/>
          <a:p>
            <a:fld id="{DB20191A-2267-4B3E-A761-8145F677FE61}" type="datetimeFigureOut">
              <a:rPr lang="en-US" smtClean="0"/>
              <a:t>9/17/2024</a:t>
            </a:fld>
            <a:endParaRPr lang="en-US"/>
          </a:p>
        </p:txBody>
      </p:sp>
      <p:sp>
        <p:nvSpPr>
          <p:cNvPr id="5" name="Footer Placeholder 4">
            <a:extLst>
              <a:ext uri="{FF2B5EF4-FFF2-40B4-BE49-F238E27FC236}">
                <a16:creationId xmlns:a16="http://schemas.microsoft.com/office/drawing/2014/main" id="{3ECC56FE-1416-2356-0CCB-3117CF2A5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50A0A-612F-213B-66B0-F472305B632E}"/>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3960098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9167-09D1-DD9E-7037-5E09CDC64A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8AF1ED-CA40-8566-7C0C-AD0E5DAA39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2572B7-0D8A-3109-103E-54BE5BDBF370}"/>
              </a:ext>
            </a:extLst>
          </p:cNvPr>
          <p:cNvSpPr>
            <a:spLocks noGrp="1"/>
          </p:cNvSpPr>
          <p:nvPr>
            <p:ph type="dt" sz="half" idx="10"/>
          </p:nvPr>
        </p:nvSpPr>
        <p:spPr/>
        <p:txBody>
          <a:bodyPr/>
          <a:lstStyle/>
          <a:p>
            <a:fld id="{DB20191A-2267-4B3E-A761-8145F677FE61}" type="datetimeFigureOut">
              <a:rPr lang="en-US" smtClean="0"/>
              <a:t>9/17/2024</a:t>
            </a:fld>
            <a:endParaRPr lang="en-US"/>
          </a:p>
        </p:txBody>
      </p:sp>
      <p:sp>
        <p:nvSpPr>
          <p:cNvPr id="5" name="Footer Placeholder 4">
            <a:extLst>
              <a:ext uri="{FF2B5EF4-FFF2-40B4-BE49-F238E27FC236}">
                <a16:creationId xmlns:a16="http://schemas.microsoft.com/office/drawing/2014/main" id="{B012C8D2-D91A-DFB2-CDAD-9A315872B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0DD17-3C86-A991-500B-83AD2B5E3636}"/>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3308504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C0595-AD30-6428-328B-80F789900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92A26-BD88-FAD6-9183-14BEA04EAC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F8C2C0-A34B-EA8F-E822-DFE2EB01E1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A9542-C9AB-97BA-D71D-24CCAA5B4E23}"/>
              </a:ext>
            </a:extLst>
          </p:cNvPr>
          <p:cNvSpPr>
            <a:spLocks noGrp="1"/>
          </p:cNvSpPr>
          <p:nvPr>
            <p:ph type="dt" sz="half" idx="10"/>
          </p:nvPr>
        </p:nvSpPr>
        <p:spPr/>
        <p:txBody>
          <a:bodyPr/>
          <a:lstStyle/>
          <a:p>
            <a:fld id="{DB20191A-2267-4B3E-A761-8145F677FE61}" type="datetimeFigureOut">
              <a:rPr lang="en-US" smtClean="0"/>
              <a:t>9/17/2024</a:t>
            </a:fld>
            <a:endParaRPr lang="en-US"/>
          </a:p>
        </p:txBody>
      </p:sp>
      <p:sp>
        <p:nvSpPr>
          <p:cNvPr id="6" name="Footer Placeholder 5">
            <a:extLst>
              <a:ext uri="{FF2B5EF4-FFF2-40B4-BE49-F238E27FC236}">
                <a16:creationId xmlns:a16="http://schemas.microsoft.com/office/drawing/2014/main" id="{85C22C98-8F04-326C-5E80-7E5626BEE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30B1D8-019D-7D20-27B4-D79E1E3F73B1}"/>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244893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22BC-8272-9BF5-5B84-61F8C35963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78D83-EA10-5C44-8826-FB7EF744C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1A25DE-DF67-56B4-7C20-6760232E2B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6F5C5F-673D-8266-B826-7D7E525248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3F3385-DCFD-45FE-1D22-FDFECAFC88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EC161E-189B-CA68-9B44-F1FF3A71A621}"/>
              </a:ext>
            </a:extLst>
          </p:cNvPr>
          <p:cNvSpPr>
            <a:spLocks noGrp="1"/>
          </p:cNvSpPr>
          <p:nvPr>
            <p:ph type="dt" sz="half" idx="10"/>
          </p:nvPr>
        </p:nvSpPr>
        <p:spPr/>
        <p:txBody>
          <a:bodyPr/>
          <a:lstStyle/>
          <a:p>
            <a:fld id="{DB20191A-2267-4B3E-A761-8145F677FE61}" type="datetimeFigureOut">
              <a:rPr lang="en-US" smtClean="0"/>
              <a:t>9/17/2024</a:t>
            </a:fld>
            <a:endParaRPr lang="en-US"/>
          </a:p>
        </p:txBody>
      </p:sp>
      <p:sp>
        <p:nvSpPr>
          <p:cNvPr id="8" name="Footer Placeholder 7">
            <a:extLst>
              <a:ext uri="{FF2B5EF4-FFF2-40B4-BE49-F238E27FC236}">
                <a16:creationId xmlns:a16="http://schemas.microsoft.com/office/drawing/2014/main" id="{F885F539-E2CB-53E2-CA7E-E065915B71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12399A-7A18-6A6D-EB97-A978195FB2D1}"/>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59636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757E-3B09-031C-6D6C-FB1FF65AAB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015316-AE7A-699C-24B9-EC33906EE476}"/>
              </a:ext>
            </a:extLst>
          </p:cNvPr>
          <p:cNvSpPr>
            <a:spLocks noGrp="1"/>
          </p:cNvSpPr>
          <p:nvPr>
            <p:ph type="dt" sz="half" idx="10"/>
          </p:nvPr>
        </p:nvSpPr>
        <p:spPr/>
        <p:txBody>
          <a:bodyPr/>
          <a:lstStyle/>
          <a:p>
            <a:fld id="{DB20191A-2267-4B3E-A761-8145F677FE61}" type="datetimeFigureOut">
              <a:rPr lang="en-US" smtClean="0"/>
              <a:t>9/17/2024</a:t>
            </a:fld>
            <a:endParaRPr lang="en-US"/>
          </a:p>
        </p:txBody>
      </p:sp>
      <p:sp>
        <p:nvSpPr>
          <p:cNvPr id="4" name="Footer Placeholder 3">
            <a:extLst>
              <a:ext uri="{FF2B5EF4-FFF2-40B4-BE49-F238E27FC236}">
                <a16:creationId xmlns:a16="http://schemas.microsoft.com/office/drawing/2014/main" id="{0FC0F795-EB61-DB04-557A-1B5248CC0C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7D285E-3019-311A-1B6C-CD6FFC027B13}"/>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1352911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569E71-1D24-0218-E2B4-71AD0CC38CC2}"/>
              </a:ext>
            </a:extLst>
          </p:cNvPr>
          <p:cNvSpPr>
            <a:spLocks noGrp="1"/>
          </p:cNvSpPr>
          <p:nvPr>
            <p:ph type="dt" sz="half" idx="10"/>
          </p:nvPr>
        </p:nvSpPr>
        <p:spPr/>
        <p:txBody>
          <a:bodyPr/>
          <a:lstStyle/>
          <a:p>
            <a:fld id="{DB20191A-2267-4B3E-A761-8145F677FE61}" type="datetimeFigureOut">
              <a:rPr lang="en-US" smtClean="0"/>
              <a:t>9/17/2024</a:t>
            </a:fld>
            <a:endParaRPr lang="en-US"/>
          </a:p>
        </p:txBody>
      </p:sp>
      <p:sp>
        <p:nvSpPr>
          <p:cNvPr id="3" name="Footer Placeholder 2">
            <a:extLst>
              <a:ext uri="{FF2B5EF4-FFF2-40B4-BE49-F238E27FC236}">
                <a16:creationId xmlns:a16="http://schemas.microsoft.com/office/drawing/2014/main" id="{E4913487-FAE3-4996-7F85-DBC8E2B50B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EB5D43-2E67-065E-E118-557CDC384BF9}"/>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10448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8DBD-8EA8-EDCF-047C-6BA5E43C70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14D1B7-973C-D62D-6555-0A0C4DF11B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9B6CF9-D040-8E13-B6E1-D338176ED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2C0EAF-AD0C-FB5B-02F4-7BC877AE463D}"/>
              </a:ext>
            </a:extLst>
          </p:cNvPr>
          <p:cNvSpPr>
            <a:spLocks noGrp="1"/>
          </p:cNvSpPr>
          <p:nvPr>
            <p:ph type="dt" sz="half" idx="10"/>
          </p:nvPr>
        </p:nvSpPr>
        <p:spPr/>
        <p:txBody>
          <a:bodyPr/>
          <a:lstStyle/>
          <a:p>
            <a:fld id="{DB20191A-2267-4B3E-A761-8145F677FE61}" type="datetimeFigureOut">
              <a:rPr lang="en-US" smtClean="0"/>
              <a:t>9/17/2024</a:t>
            </a:fld>
            <a:endParaRPr lang="en-US"/>
          </a:p>
        </p:txBody>
      </p:sp>
      <p:sp>
        <p:nvSpPr>
          <p:cNvPr id="6" name="Footer Placeholder 5">
            <a:extLst>
              <a:ext uri="{FF2B5EF4-FFF2-40B4-BE49-F238E27FC236}">
                <a16:creationId xmlns:a16="http://schemas.microsoft.com/office/drawing/2014/main" id="{EEFE6C69-A2B2-5D3F-E908-921703162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77BA5B-E213-E014-86D7-55C2B27BBA5C}"/>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357168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B15D-51F6-F2F0-740B-2AD63BB26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BE43D-647B-D11B-6EC0-094E3B0A9A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DC1E7-B2DD-D685-932C-D160090EE988}"/>
              </a:ext>
            </a:extLst>
          </p:cNvPr>
          <p:cNvSpPr>
            <a:spLocks noGrp="1"/>
          </p:cNvSpPr>
          <p:nvPr>
            <p:ph type="dt" sz="half" idx="10"/>
          </p:nvPr>
        </p:nvSpPr>
        <p:spPr/>
        <p:txBody>
          <a:bodyPr/>
          <a:lstStyle/>
          <a:p>
            <a:fld id="{A93D3349-DC54-4D63-BC22-212FB736F773}" type="datetimeFigureOut">
              <a:rPr lang="en-US" smtClean="0"/>
              <a:t>9/17/2024</a:t>
            </a:fld>
            <a:endParaRPr lang="en-US"/>
          </a:p>
        </p:txBody>
      </p:sp>
      <p:sp>
        <p:nvSpPr>
          <p:cNvPr id="5" name="Footer Placeholder 4">
            <a:extLst>
              <a:ext uri="{FF2B5EF4-FFF2-40B4-BE49-F238E27FC236}">
                <a16:creationId xmlns:a16="http://schemas.microsoft.com/office/drawing/2014/main" id="{C9BF3B87-29BA-D2B5-ED67-FFED79B56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B0791-B637-F212-0ED7-5E147BFBAC1E}"/>
              </a:ext>
            </a:extLst>
          </p:cNvPr>
          <p:cNvSpPr>
            <a:spLocks noGrp="1"/>
          </p:cNvSpPr>
          <p:nvPr>
            <p:ph type="sldNum" sz="quarter" idx="12"/>
          </p:nvPr>
        </p:nvSpPr>
        <p:spPr/>
        <p:txBody>
          <a:bodyPr/>
          <a:lstStyle/>
          <a:p>
            <a:fld id="{C923BBD4-8A95-4D25-9107-C174785382AC}" type="slidenum">
              <a:rPr lang="en-US" smtClean="0"/>
              <a:t>‹#›</a:t>
            </a:fld>
            <a:endParaRPr lang="en-US"/>
          </a:p>
        </p:txBody>
      </p:sp>
    </p:spTree>
    <p:extLst>
      <p:ext uri="{BB962C8B-B14F-4D97-AF65-F5344CB8AC3E}">
        <p14:creationId xmlns:p14="http://schemas.microsoft.com/office/powerpoint/2010/main" val="928421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F843-1FC6-5A8A-85F1-ED33D5923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60E51F-225B-AACD-CE2A-E962EE5140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B530A9-4C93-8D2C-E1AB-373354DC8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A7D312-2054-1C02-81F3-B946CF921E3B}"/>
              </a:ext>
            </a:extLst>
          </p:cNvPr>
          <p:cNvSpPr>
            <a:spLocks noGrp="1"/>
          </p:cNvSpPr>
          <p:nvPr>
            <p:ph type="dt" sz="half" idx="10"/>
          </p:nvPr>
        </p:nvSpPr>
        <p:spPr/>
        <p:txBody>
          <a:bodyPr/>
          <a:lstStyle/>
          <a:p>
            <a:fld id="{DB20191A-2267-4B3E-A761-8145F677FE61}" type="datetimeFigureOut">
              <a:rPr lang="en-US" smtClean="0"/>
              <a:t>9/17/2024</a:t>
            </a:fld>
            <a:endParaRPr lang="en-US"/>
          </a:p>
        </p:txBody>
      </p:sp>
      <p:sp>
        <p:nvSpPr>
          <p:cNvPr id="6" name="Footer Placeholder 5">
            <a:extLst>
              <a:ext uri="{FF2B5EF4-FFF2-40B4-BE49-F238E27FC236}">
                <a16:creationId xmlns:a16="http://schemas.microsoft.com/office/drawing/2014/main" id="{22E0B18E-D419-43A6-67D9-BACA5E767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606DF-1B9B-DA55-6FA7-8047D6E183C7}"/>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4266554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75675-6199-95AA-9B4C-22F39129CA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7E6A73-CE36-1573-905F-9D5A957BE6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2EEA1-5A7A-FE61-30E9-B928E2EF65FC}"/>
              </a:ext>
            </a:extLst>
          </p:cNvPr>
          <p:cNvSpPr>
            <a:spLocks noGrp="1"/>
          </p:cNvSpPr>
          <p:nvPr>
            <p:ph type="dt" sz="half" idx="10"/>
          </p:nvPr>
        </p:nvSpPr>
        <p:spPr/>
        <p:txBody>
          <a:bodyPr/>
          <a:lstStyle/>
          <a:p>
            <a:fld id="{DB20191A-2267-4B3E-A761-8145F677FE61}" type="datetimeFigureOut">
              <a:rPr lang="en-US" smtClean="0"/>
              <a:t>9/17/2024</a:t>
            </a:fld>
            <a:endParaRPr lang="en-US"/>
          </a:p>
        </p:txBody>
      </p:sp>
      <p:sp>
        <p:nvSpPr>
          <p:cNvPr id="5" name="Footer Placeholder 4">
            <a:extLst>
              <a:ext uri="{FF2B5EF4-FFF2-40B4-BE49-F238E27FC236}">
                <a16:creationId xmlns:a16="http://schemas.microsoft.com/office/drawing/2014/main" id="{EDDD5DB9-DA9E-357A-E585-DD99C0C9F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FB60E-E611-2711-EA49-F779B86080A9}"/>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1295017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227B38-2965-FBFF-94EA-D893B3A7F2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B74423-92DC-AFEA-FED7-678034A235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B14E-CE98-3DE7-31C8-D6F3927C4FCC}"/>
              </a:ext>
            </a:extLst>
          </p:cNvPr>
          <p:cNvSpPr>
            <a:spLocks noGrp="1"/>
          </p:cNvSpPr>
          <p:nvPr>
            <p:ph type="dt" sz="half" idx="10"/>
          </p:nvPr>
        </p:nvSpPr>
        <p:spPr/>
        <p:txBody>
          <a:bodyPr/>
          <a:lstStyle/>
          <a:p>
            <a:fld id="{DB20191A-2267-4B3E-A761-8145F677FE61}" type="datetimeFigureOut">
              <a:rPr lang="en-US" smtClean="0"/>
              <a:t>9/17/2024</a:t>
            </a:fld>
            <a:endParaRPr lang="en-US"/>
          </a:p>
        </p:txBody>
      </p:sp>
      <p:sp>
        <p:nvSpPr>
          <p:cNvPr id="5" name="Footer Placeholder 4">
            <a:extLst>
              <a:ext uri="{FF2B5EF4-FFF2-40B4-BE49-F238E27FC236}">
                <a16:creationId xmlns:a16="http://schemas.microsoft.com/office/drawing/2014/main" id="{08516712-CA11-148D-0686-CC07D8D6B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D0242-5D18-1A90-EB60-70AF109DE2CC}"/>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3596988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41CDB-FFCB-2A3B-C37A-C80F5720ED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9FB1CD-6FBF-007F-270E-52CA70E64F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32F4E2-964B-0487-E699-4F180D58EE89}"/>
              </a:ext>
            </a:extLst>
          </p:cNvPr>
          <p:cNvSpPr>
            <a:spLocks noGrp="1"/>
          </p:cNvSpPr>
          <p:nvPr>
            <p:ph type="dt" sz="half" idx="10"/>
          </p:nvPr>
        </p:nvSpPr>
        <p:spPr/>
        <p:txBody>
          <a:bodyPr/>
          <a:lstStyle/>
          <a:p>
            <a:fld id="{A93D3349-DC54-4D63-BC22-212FB736F773}" type="datetimeFigureOut">
              <a:rPr lang="en-US" smtClean="0"/>
              <a:t>9/17/2024</a:t>
            </a:fld>
            <a:endParaRPr lang="en-US"/>
          </a:p>
        </p:txBody>
      </p:sp>
      <p:sp>
        <p:nvSpPr>
          <p:cNvPr id="5" name="Footer Placeholder 4">
            <a:extLst>
              <a:ext uri="{FF2B5EF4-FFF2-40B4-BE49-F238E27FC236}">
                <a16:creationId xmlns:a16="http://schemas.microsoft.com/office/drawing/2014/main" id="{EF922BD1-57F1-E1B5-2568-51AD587AA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FF7BC-3E7B-467E-1A23-C80D4613C138}"/>
              </a:ext>
            </a:extLst>
          </p:cNvPr>
          <p:cNvSpPr>
            <a:spLocks noGrp="1"/>
          </p:cNvSpPr>
          <p:nvPr>
            <p:ph type="sldNum" sz="quarter" idx="12"/>
          </p:nvPr>
        </p:nvSpPr>
        <p:spPr/>
        <p:txBody>
          <a:bodyPr/>
          <a:lstStyle/>
          <a:p>
            <a:fld id="{C923BBD4-8A95-4D25-9107-C174785382AC}" type="slidenum">
              <a:rPr lang="en-US" smtClean="0"/>
              <a:t>‹#›</a:t>
            </a:fld>
            <a:endParaRPr lang="en-US"/>
          </a:p>
        </p:txBody>
      </p:sp>
    </p:spTree>
    <p:extLst>
      <p:ext uri="{BB962C8B-B14F-4D97-AF65-F5344CB8AC3E}">
        <p14:creationId xmlns:p14="http://schemas.microsoft.com/office/powerpoint/2010/main" val="137190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4D98-6C4F-FB9D-3C07-45BCB2E95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6B70C-F296-7377-8E6D-246EB78C49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44B2F6-71C0-3309-E89B-E4FAD08551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D62C51-29F8-6EB8-14C4-85D7645C5194}"/>
              </a:ext>
            </a:extLst>
          </p:cNvPr>
          <p:cNvSpPr>
            <a:spLocks noGrp="1"/>
          </p:cNvSpPr>
          <p:nvPr>
            <p:ph type="dt" sz="half" idx="10"/>
          </p:nvPr>
        </p:nvSpPr>
        <p:spPr/>
        <p:txBody>
          <a:bodyPr/>
          <a:lstStyle/>
          <a:p>
            <a:fld id="{A93D3349-DC54-4D63-BC22-212FB736F773}" type="datetimeFigureOut">
              <a:rPr lang="en-US" smtClean="0"/>
              <a:t>9/17/2024</a:t>
            </a:fld>
            <a:endParaRPr lang="en-US"/>
          </a:p>
        </p:txBody>
      </p:sp>
      <p:sp>
        <p:nvSpPr>
          <p:cNvPr id="6" name="Footer Placeholder 5">
            <a:extLst>
              <a:ext uri="{FF2B5EF4-FFF2-40B4-BE49-F238E27FC236}">
                <a16:creationId xmlns:a16="http://schemas.microsoft.com/office/drawing/2014/main" id="{48FFC593-4F05-B2AE-B02E-18C476D27C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9C2C72-8108-81D6-CB17-C2DD47B7BF16}"/>
              </a:ext>
            </a:extLst>
          </p:cNvPr>
          <p:cNvSpPr>
            <a:spLocks noGrp="1"/>
          </p:cNvSpPr>
          <p:nvPr>
            <p:ph type="sldNum" sz="quarter" idx="12"/>
          </p:nvPr>
        </p:nvSpPr>
        <p:spPr/>
        <p:txBody>
          <a:bodyPr/>
          <a:lstStyle/>
          <a:p>
            <a:fld id="{C923BBD4-8A95-4D25-9107-C174785382AC}" type="slidenum">
              <a:rPr lang="en-US" smtClean="0"/>
              <a:t>‹#›</a:t>
            </a:fld>
            <a:endParaRPr lang="en-US"/>
          </a:p>
        </p:txBody>
      </p:sp>
    </p:spTree>
    <p:extLst>
      <p:ext uri="{BB962C8B-B14F-4D97-AF65-F5344CB8AC3E}">
        <p14:creationId xmlns:p14="http://schemas.microsoft.com/office/powerpoint/2010/main" val="204858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E999C-DEED-3978-0599-C0702D6AC3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09D61E-E70D-B3D0-A79A-9723F60948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1AAEB8-6F05-A298-9451-51134E3154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1FB873-4B5B-8480-DD4C-2F2A65402C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EED31E-A581-DD77-B017-1A5BB2468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7A9DAD-147C-0DB0-4D53-E6899CC73095}"/>
              </a:ext>
            </a:extLst>
          </p:cNvPr>
          <p:cNvSpPr>
            <a:spLocks noGrp="1"/>
          </p:cNvSpPr>
          <p:nvPr>
            <p:ph type="dt" sz="half" idx="10"/>
          </p:nvPr>
        </p:nvSpPr>
        <p:spPr/>
        <p:txBody>
          <a:bodyPr/>
          <a:lstStyle/>
          <a:p>
            <a:fld id="{A93D3349-DC54-4D63-BC22-212FB736F773}" type="datetimeFigureOut">
              <a:rPr lang="en-US" smtClean="0"/>
              <a:t>9/17/2024</a:t>
            </a:fld>
            <a:endParaRPr lang="en-US"/>
          </a:p>
        </p:txBody>
      </p:sp>
      <p:sp>
        <p:nvSpPr>
          <p:cNvPr id="8" name="Footer Placeholder 7">
            <a:extLst>
              <a:ext uri="{FF2B5EF4-FFF2-40B4-BE49-F238E27FC236}">
                <a16:creationId xmlns:a16="http://schemas.microsoft.com/office/drawing/2014/main" id="{083A60BF-CB1F-4D53-C877-176413AEAC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99D88B-CCA8-F18B-92B6-74767358ADD5}"/>
              </a:ext>
            </a:extLst>
          </p:cNvPr>
          <p:cNvSpPr>
            <a:spLocks noGrp="1"/>
          </p:cNvSpPr>
          <p:nvPr>
            <p:ph type="sldNum" sz="quarter" idx="12"/>
          </p:nvPr>
        </p:nvSpPr>
        <p:spPr/>
        <p:txBody>
          <a:bodyPr/>
          <a:lstStyle/>
          <a:p>
            <a:fld id="{C923BBD4-8A95-4D25-9107-C174785382AC}" type="slidenum">
              <a:rPr lang="en-US" smtClean="0"/>
              <a:t>‹#›</a:t>
            </a:fld>
            <a:endParaRPr lang="en-US"/>
          </a:p>
        </p:txBody>
      </p:sp>
    </p:spTree>
    <p:extLst>
      <p:ext uri="{BB962C8B-B14F-4D97-AF65-F5344CB8AC3E}">
        <p14:creationId xmlns:p14="http://schemas.microsoft.com/office/powerpoint/2010/main" val="2392336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ACA86-2490-796A-8748-3C6C767CA6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83BCF-B474-A948-58B9-91477C3BE209}"/>
              </a:ext>
            </a:extLst>
          </p:cNvPr>
          <p:cNvSpPr>
            <a:spLocks noGrp="1"/>
          </p:cNvSpPr>
          <p:nvPr>
            <p:ph type="dt" sz="half" idx="10"/>
          </p:nvPr>
        </p:nvSpPr>
        <p:spPr/>
        <p:txBody>
          <a:bodyPr/>
          <a:lstStyle/>
          <a:p>
            <a:fld id="{A93D3349-DC54-4D63-BC22-212FB736F773}" type="datetimeFigureOut">
              <a:rPr lang="en-US" smtClean="0"/>
              <a:t>9/17/2024</a:t>
            </a:fld>
            <a:endParaRPr lang="en-US"/>
          </a:p>
        </p:txBody>
      </p:sp>
      <p:sp>
        <p:nvSpPr>
          <p:cNvPr id="4" name="Footer Placeholder 3">
            <a:extLst>
              <a:ext uri="{FF2B5EF4-FFF2-40B4-BE49-F238E27FC236}">
                <a16:creationId xmlns:a16="http://schemas.microsoft.com/office/drawing/2014/main" id="{5FAEE3D5-8EEA-05D4-3842-83BD25A6AE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BD9A80-B3F2-C8FD-F9A1-26BC22B655ED}"/>
              </a:ext>
            </a:extLst>
          </p:cNvPr>
          <p:cNvSpPr>
            <a:spLocks noGrp="1"/>
          </p:cNvSpPr>
          <p:nvPr>
            <p:ph type="sldNum" sz="quarter" idx="12"/>
          </p:nvPr>
        </p:nvSpPr>
        <p:spPr/>
        <p:txBody>
          <a:bodyPr/>
          <a:lstStyle/>
          <a:p>
            <a:fld id="{C923BBD4-8A95-4D25-9107-C174785382AC}" type="slidenum">
              <a:rPr lang="en-US" smtClean="0"/>
              <a:t>‹#›</a:t>
            </a:fld>
            <a:endParaRPr lang="en-US"/>
          </a:p>
        </p:txBody>
      </p:sp>
    </p:spTree>
    <p:extLst>
      <p:ext uri="{BB962C8B-B14F-4D97-AF65-F5344CB8AC3E}">
        <p14:creationId xmlns:p14="http://schemas.microsoft.com/office/powerpoint/2010/main" val="2445481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D25B39-7B75-E557-546D-1B35D23EF365}"/>
              </a:ext>
            </a:extLst>
          </p:cNvPr>
          <p:cNvSpPr>
            <a:spLocks noGrp="1"/>
          </p:cNvSpPr>
          <p:nvPr>
            <p:ph type="dt" sz="half" idx="10"/>
          </p:nvPr>
        </p:nvSpPr>
        <p:spPr/>
        <p:txBody>
          <a:bodyPr/>
          <a:lstStyle/>
          <a:p>
            <a:fld id="{A93D3349-DC54-4D63-BC22-212FB736F773}" type="datetimeFigureOut">
              <a:rPr lang="en-US" smtClean="0"/>
              <a:t>9/17/2024</a:t>
            </a:fld>
            <a:endParaRPr lang="en-US"/>
          </a:p>
        </p:txBody>
      </p:sp>
      <p:sp>
        <p:nvSpPr>
          <p:cNvPr id="3" name="Footer Placeholder 2">
            <a:extLst>
              <a:ext uri="{FF2B5EF4-FFF2-40B4-BE49-F238E27FC236}">
                <a16:creationId xmlns:a16="http://schemas.microsoft.com/office/drawing/2014/main" id="{A669D471-360F-B2B7-9E4C-BA58000EAD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AE853D-4459-757D-7095-FB585CF2F54E}"/>
              </a:ext>
            </a:extLst>
          </p:cNvPr>
          <p:cNvSpPr>
            <a:spLocks noGrp="1"/>
          </p:cNvSpPr>
          <p:nvPr>
            <p:ph type="sldNum" sz="quarter" idx="12"/>
          </p:nvPr>
        </p:nvSpPr>
        <p:spPr/>
        <p:txBody>
          <a:bodyPr/>
          <a:lstStyle/>
          <a:p>
            <a:fld id="{C923BBD4-8A95-4D25-9107-C174785382AC}" type="slidenum">
              <a:rPr lang="en-US" smtClean="0"/>
              <a:t>‹#›</a:t>
            </a:fld>
            <a:endParaRPr lang="en-US"/>
          </a:p>
        </p:txBody>
      </p:sp>
    </p:spTree>
    <p:extLst>
      <p:ext uri="{BB962C8B-B14F-4D97-AF65-F5344CB8AC3E}">
        <p14:creationId xmlns:p14="http://schemas.microsoft.com/office/powerpoint/2010/main" val="3540502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7F97-D039-664D-E5FA-0A6E712B8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233A01-B0CF-9221-40C7-FE8BEC1AE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2E28C-DE5A-6FCF-ACF4-49F4CF926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D89BFA-6C4F-2DE1-C5D6-C70CA571DD0D}"/>
              </a:ext>
            </a:extLst>
          </p:cNvPr>
          <p:cNvSpPr>
            <a:spLocks noGrp="1"/>
          </p:cNvSpPr>
          <p:nvPr>
            <p:ph type="dt" sz="half" idx="10"/>
          </p:nvPr>
        </p:nvSpPr>
        <p:spPr/>
        <p:txBody>
          <a:bodyPr/>
          <a:lstStyle/>
          <a:p>
            <a:fld id="{A93D3349-DC54-4D63-BC22-212FB736F773}" type="datetimeFigureOut">
              <a:rPr lang="en-US" smtClean="0"/>
              <a:t>9/17/2024</a:t>
            </a:fld>
            <a:endParaRPr lang="en-US"/>
          </a:p>
        </p:txBody>
      </p:sp>
      <p:sp>
        <p:nvSpPr>
          <p:cNvPr id="6" name="Footer Placeholder 5">
            <a:extLst>
              <a:ext uri="{FF2B5EF4-FFF2-40B4-BE49-F238E27FC236}">
                <a16:creationId xmlns:a16="http://schemas.microsoft.com/office/drawing/2014/main" id="{F46780AD-89E9-A373-016F-42D6B36C9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1B82AC-4278-A501-0699-CA28A2604668}"/>
              </a:ext>
            </a:extLst>
          </p:cNvPr>
          <p:cNvSpPr>
            <a:spLocks noGrp="1"/>
          </p:cNvSpPr>
          <p:nvPr>
            <p:ph type="sldNum" sz="quarter" idx="12"/>
          </p:nvPr>
        </p:nvSpPr>
        <p:spPr/>
        <p:txBody>
          <a:bodyPr/>
          <a:lstStyle/>
          <a:p>
            <a:fld id="{C923BBD4-8A95-4D25-9107-C174785382AC}" type="slidenum">
              <a:rPr lang="en-US" smtClean="0"/>
              <a:t>‹#›</a:t>
            </a:fld>
            <a:endParaRPr lang="en-US"/>
          </a:p>
        </p:txBody>
      </p:sp>
    </p:spTree>
    <p:extLst>
      <p:ext uri="{BB962C8B-B14F-4D97-AF65-F5344CB8AC3E}">
        <p14:creationId xmlns:p14="http://schemas.microsoft.com/office/powerpoint/2010/main" val="35670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C2DF-C30B-95E6-474B-6A03FA718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0E33F8-E024-A42F-BD0B-55C9500709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C70AE0-8420-AFDD-BCC7-AEB58BFBD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04A60-BB2A-E670-B1B0-0714B9858117}"/>
              </a:ext>
            </a:extLst>
          </p:cNvPr>
          <p:cNvSpPr>
            <a:spLocks noGrp="1"/>
          </p:cNvSpPr>
          <p:nvPr>
            <p:ph type="dt" sz="half" idx="10"/>
          </p:nvPr>
        </p:nvSpPr>
        <p:spPr/>
        <p:txBody>
          <a:bodyPr/>
          <a:lstStyle/>
          <a:p>
            <a:fld id="{A93D3349-DC54-4D63-BC22-212FB736F773}" type="datetimeFigureOut">
              <a:rPr lang="en-US" smtClean="0"/>
              <a:t>9/17/2024</a:t>
            </a:fld>
            <a:endParaRPr lang="en-US"/>
          </a:p>
        </p:txBody>
      </p:sp>
      <p:sp>
        <p:nvSpPr>
          <p:cNvPr id="6" name="Footer Placeholder 5">
            <a:extLst>
              <a:ext uri="{FF2B5EF4-FFF2-40B4-BE49-F238E27FC236}">
                <a16:creationId xmlns:a16="http://schemas.microsoft.com/office/drawing/2014/main" id="{DDBFF7F0-0B5A-A83B-CA12-F2B4F4AB95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F7F8C-D28A-AB87-D5D8-462F742BD68B}"/>
              </a:ext>
            </a:extLst>
          </p:cNvPr>
          <p:cNvSpPr>
            <a:spLocks noGrp="1"/>
          </p:cNvSpPr>
          <p:nvPr>
            <p:ph type="sldNum" sz="quarter" idx="12"/>
          </p:nvPr>
        </p:nvSpPr>
        <p:spPr/>
        <p:txBody>
          <a:bodyPr/>
          <a:lstStyle/>
          <a:p>
            <a:fld id="{C923BBD4-8A95-4D25-9107-C174785382AC}" type="slidenum">
              <a:rPr lang="en-US" smtClean="0"/>
              <a:t>‹#›</a:t>
            </a:fld>
            <a:endParaRPr lang="en-US"/>
          </a:p>
        </p:txBody>
      </p:sp>
    </p:spTree>
    <p:extLst>
      <p:ext uri="{BB962C8B-B14F-4D97-AF65-F5344CB8AC3E}">
        <p14:creationId xmlns:p14="http://schemas.microsoft.com/office/powerpoint/2010/main" val="355800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174EDA-97E8-DD4B-FB92-F9D4DB2A8A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1D2AEC-B2BB-5F3A-624A-5096B06C9A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FE670-A733-22CB-566B-EEC3553E5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3D3349-DC54-4D63-BC22-212FB736F773}" type="datetimeFigureOut">
              <a:rPr lang="en-US" smtClean="0"/>
              <a:t>9/17/2024</a:t>
            </a:fld>
            <a:endParaRPr lang="en-US"/>
          </a:p>
        </p:txBody>
      </p:sp>
      <p:sp>
        <p:nvSpPr>
          <p:cNvPr id="5" name="Footer Placeholder 4">
            <a:extLst>
              <a:ext uri="{FF2B5EF4-FFF2-40B4-BE49-F238E27FC236}">
                <a16:creationId xmlns:a16="http://schemas.microsoft.com/office/drawing/2014/main" id="{A8BDD71B-088D-3234-F5B4-78DC9DAEE9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506A46-7D1A-A483-A2D3-E2D9DA196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3BBD4-8A95-4D25-9107-C174785382AC}" type="slidenum">
              <a:rPr lang="en-US" smtClean="0"/>
              <a:t>‹#›</a:t>
            </a:fld>
            <a:endParaRPr lang="en-US"/>
          </a:p>
        </p:txBody>
      </p:sp>
    </p:spTree>
    <p:extLst>
      <p:ext uri="{BB962C8B-B14F-4D97-AF65-F5344CB8AC3E}">
        <p14:creationId xmlns:p14="http://schemas.microsoft.com/office/powerpoint/2010/main" val="529248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0494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B0DCB-43F2-43C4-E6D2-A92C68407F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0DEF5B-10CB-B746-31C2-BC95C8B377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EC87A6-290B-CE72-261A-C08C6DAC8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0191A-2267-4B3E-A761-8145F677FE61}" type="datetimeFigureOut">
              <a:rPr lang="en-US" smtClean="0"/>
              <a:t>9/17/2024</a:t>
            </a:fld>
            <a:endParaRPr lang="en-US"/>
          </a:p>
        </p:txBody>
      </p:sp>
      <p:sp>
        <p:nvSpPr>
          <p:cNvPr id="5" name="Footer Placeholder 4">
            <a:extLst>
              <a:ext uri="{FF2B5EF4-FFF2-40B4-BE49-F238E27FC236}">
                <a16:creationId xmlns:a16="http://schemas.microsoft.com/office/drawing/2014/main" id="{36B34F60-3970-3FB2-786F-6B52F3136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D3B3E1-6CB7-9DD2-102C-8142CF57F1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536E4-E880-4E98-BB27-85599CA398E1}" type="slidenum">
              <a:rPr lang="en-US" smtClean="0"/>
              <a:t>‹#›</a:t>
            </a:fld>
            <a:endParaRPr lang="en-US"/>
          </a:p>
        </p:txBody>
      </p:sp>
    </p:spTree>
    <p:extLst>
      <p:ext uri="{BB962C8B-B14F-4D97-AF65-F5344CB8AC3E}">
        <p14:creationId xmlns:p14="http://schemas.microsoft.com/office/powerpoint/2010/main" val="2865816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8BFA-C3A8-D0D1-F8CF-7463E24BE1FB}"/>
              </a:ext>
            </a:extLst>
          </p:cNvPr>
          <p:cNvSpPr>
            <a:spLocks noGrp="1"/>
          </p:cNvSpPr>
          <p:nvPr>
            <p:ph type="ctrTitle"/>
          </p:nvPr>
        </p:nvSpPr>
        <p:spPr/>
        <p:txBody>
          <a:bodyPr/>
          <a:lstStyle/>
          <a:p>
            <a:r>
              <a:rPr lang="en-US" dirty="0"/>
              <a:t>Innovation Dynamics</a:t>
            </a:r>
          </a:p>
        </p:txBody>
      </p:sp>
      <p:sp>
        <p:nvSpPr>
          <p:cNvPr id="3" name="Subtitle 2">
            <a:extLst>
              <a:ext uri="{FF2B5EF4-FFF2-40B4-BE49-F238E27FC236}">
                <a16:creationId xmlns:a16="http://schemas.microsoft.com/office/drawing/2014/main" id="{0FA0C305-CDC4-21B8-CD01-9D2788FA68F6}"/>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id="{CD3AECED-6893-4D31-5E6F-E97513C79C80}"/>
              </a:ext>
            </a:extLst>
          </p:cNvPr>
          <p:cNvSpPr txBox="1"/>
          <p:nvPr/>
        </p:nvSpPr>
        <p:spPr>
          <a:xfrm>
            <a:off x="7300343" y="5993283"/>
            <a:ext cx="4763859" cy="430887"/>
          </a:xfrm>
          <a:prstGeom prst="rect">
            <a:avLst/>
          </a:prstGeom>
          <a:noFill/>
        </p:spPr>
        <p:txBody>
          <a:bodyPr wrap="square">
            <a:spAutoFit/>
          </a:bodyPr>
          <a:lstStyle/>
          <a:p>
            <a:r>
              <a:rPr lang="en-US" sz="1050" b="0" i="0" dirty="0">
                <a:effectLst/>
                <a:latin typeface="Verdana" panose="020B0604030504040204" pitchFamily="34" charset="0"/>
              </a:rPr>
              <a:t>©2024 The MITRE Corporation. ALL RIGHTS RESERVED</a:t>
            </a:r>
            <a:br>
              <a:rPr lang="en-US" sz="1050" dirty="0"/>
            </a:br>
            <a:r>
              <a:rPr lang="en-US" sz="1050" b="0" i="0" dirty="0">
                <a:effectLst/>
                <a:latin typeface="Verdana" panose="020B0604030504040204" pitchFamily="34" charset="0"/>
              </a:rPr>
              <a:t>Approved for public release. Distribution unlimited 24-02352-5</a:t>
            </a:r>
            <a:endParaRPr lang="en-US" sz="1050" dirty="0"/>
          </a:p>
        </p:txBody>
      </p:sp>
      <p:sp>
        <p:nvSpPr>
          <p:cNvPr id="5" name="TextBox 4">
            <a:extLst>
              <a:ext uri="{FF2B5EF4-FFF2-40B4-BE49-F238E27FC236}">
                <a16:creationId xmlns:a16="http://schemas.microsoft.com/office/drawing/2014/main" id="{0E9B086A-034E-F3D2-C54A-E0D623EF8F38}"/>
              </a:ext>
            </a:extLst>
          </p:cNvPr>
          <p:cNvSpPr txBox="1"/>
          <p:nvPr/>
        </p:nvSpPr>
        <p:spPr>
          <a:xfrm>
            <a:off x="9242997" y="6496246"/>
            <a:ext cx="2949003" cy="246221"/>
          </a:xfrm>
          <a:prstGeom prst="rect">
            <a:avLst/>
          </a:prstGeom>
          <a:noFill/>
        </p:spPr>
        <p:txBody>
          <a:bodyPr wrap="square">
            <a:spAutoFit/>
          </a:bodyPr>
          <a:lstStyle/>
          <a:p>
            <a:r>
              <a:rPr lang="en-US" sz="1000" b="0" i="0" dirty="0">
                <a:effectLst/>
                <a:latin typeface="Source Sans Pro" panose="020B0503030403020204" pitchFamily="34" charset="0"/>
              </a:rPr>
              <a:t>This work is licensed under CC BY-SA 4.0.</a:t>
            </a:r>
            <a:endParaRPr lang="en-US" sz="1000" dirty="0"/>
          </a:p>
        </p:txBody>
      </p:sp>
    </p:spTree>
    <p:extLst>
      <p:ext uri="{BB962C8B-B14F-4D97-AF65-F5344CB8AC3E}">
        <p14:creationId xmlns:p14="http://schemas.microsoft.com/office/powerpoint/2010/main" val="2884720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lackboard&#10;&#10;Description automatically generated">
            <a:extLst>
              <a:ext uri="{FF2B5EF4-FFF2-40B4-BE49-F238E27FC236}">
                <a16:creationId xmlns:a16="http://schemas.microsoft.com/office/drawing/2014/main" id="{664542CC-5A6F-CFCE-157C-181D173D0372}"/>
              </a:ext>
            </a:extLst>
          </p:cNvPr>
          <p:cNvPicPr>
            <a:picLocks noChangeAspect="1"/>
          </p:cNvPicPr>
          <p:nvPr/>
        </p:nvPicPr>
        <p:blipFill rotWithShape="1">
          <a:blip r:embed="rId3">
            <a:extLst>
              <a:ext uri="{28A0092B-C50C-407E-A947-70E740481C1C}">
                <a14:useLocalDpi xmlns:a14="http://schemas.microsoft.com/office/drawing/2010/main" val="0"/>
              </a:ext>
            </a:extLst>
          </a:blip>
          <a:srcRect t="1986"/>
          <a:stretch/>
        </p:blipFill>
        <p:spPr>
          <a:xfrm>
            <a:off x="1585610" y="0"/>
            <a:ext cx="9727660" cy="6858000"/>
          </a:xfrm>
          <a:prstGeom prst="rect">
            <a:avLst/>
          </a:prstGeom>
        </p:spPr>
      </p:pic>
      <p:sp>
        <p:nvSpPr>
          <p:cNvPr id="4" name="TextBox 3">
            <a:extLst>
              <a:ext uri="{FF2B5EF4-FFF2-40B4-BE49-F238E27FC236}">
                <a16:creationId xmlns:a16="http://schemas.microsoft.com/office/drawing/2014/main" id="{E8798B55-4F57-5521-A735-E2765B10DAA9}"/>
              </a:ext>
            </a:extLst>
          </p:cNvPr>
          <p:cNvSpPr txBox="1"/>
          <p:nvPr/>
        </p:nvSpPr>
        <p:spPr>
          <a:xfrm>
            <a:off x="5041815" y="2693490"/>
            <a:ext cx="3044414" cy="193899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1D7B1"/>
                </a:solidFill>
                <a:effectLst/>
                <a:uLnTx/>
                <a:uFillTx/>
                <a:latin typeface="Calibri" panose="020F0502020204030204"/>
                <a:ea typeface="+mn-ea"/>
                <a:cs typeface="+mn-cs"/>
              </a:rPr>
              <a:t>The</a:t>
            </a:r>
          </a:p>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a:solidFill>
                  <a:srgbClr val="E1D7B1"/>
                </a:solidFill>
                <a:latin typeface="Calibri" panose="020F0502020204030204"/>
              </a:rPr>
              <a:t>Maturity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1D7B1"/>
                </a:solidFill>
                <a:effectLst/>
                <a:uLnTx/>
                <a:uFillTx/>
                <a:latin typeface="Calibri" panose="020F0502020204030204"/>
                <a:ea typeface="+mn-ea"/>
                <a:cs typeface="+mn-cs"/>
              </a:rPr>
              <a:t>Slope</a:t>
            </a:r>
          </a:p>
        </p:txBody>
      </p:sp>
      <p:sp>
        <p:nvSpPr>
          <p:cNvPr id="6" name="Arrow: Right 5">
            <a:extLst>
              <a:ext uri="{FF2B5EF4-FFF2-40B4-BE49-F238E27FC236}">
                <a16:creationId xmlns:a16="http://schemas.microsoft.com/office/drawing/2014/main" id="{04E4C981-9E91-30E4-D946-BA38F676CABC}"/>
              </a:ext>
            </a:extLst>
          </p:cNvPr>
          <p:cNvSpPr/>
          <p:nvPr/>
        </p:nvSpPr>
        <p:spPr>
          <a:xfrm rot="2554518">
            <a:off x="4403228" y="2851823"/>
            <a:ext cx="4790563" cy="484632"/>
          </a:xfrm>
          <a:prstGeom prst="rightArrow">
            <a:avLst/>
          </a:prstGeom>
          <a:solidFill>
            <a:srgbClr val="FAE8B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562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a:extLst>
              <a:ext uri="{28A0092B-C50C-407E-A947-70E740481C1C}">
                <a14:useLocalDpi xmlns:a14="http://schemas.microsoft.com/office/drawing/2010/main" val="0"/>
              </a:ext>
            </a:extLst>
          </a:blip>
          <a:srcRect t="1986"/>
          <a:stretch/>
        </p:blipFill>
        <p:spPr>
          <a:xfrm>
            <a:off x="1585610" y="0"/>
            <a:ext cx="9727660" cy="6858000"/>
          </a:xfrm>
          <a:prstGeom prst="rect">
            <a:avLst/>
          </a:prstGeom>
        </p:spPr>
      </p:pic>
      <p:sp>
        <p:nvSpPr>
          <p:cNvPr id="2" name="TextBox 1">
            <a:extLst>
              <a:ext uri="{FF2B5EF4-FFF2-40B4-BE49-F238E27FC236}">
                <a16:creationId xmlns:a16="http://schemas.microsoft.com/office/drawing/2014/main" id="{1E7489C1-B235-5726-87C7-105DB000277B}"/>
              </a:ext>
            </a:extLst>
          </p:cNvPr>
          <p:cNvSpPr txBox="1"/>
          <p:nvPr/>
        </p:nvSpPr>
        <p:spPr>
          <a:xfrm>
            <a:off x="4105900" y="2263184"/>
            <a:ext cx="3044414"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1D7B1"/>
                </a:solidFill>
                <a:effectLst/>
                <a:uLnTx/>
                <a:uFillTx/>
                <a:latin typeface="Calibri" panose="020F0502020204030204"/>
                <a:ea typeface="+mn-ea"/>
                <a:cs typeface="+mn-cs"/>
              </a:rPr>
              <a:t>It’s more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1D7B1"/>
                </a:solidFill>
                <a:effectLst/>
                <a:uLnTx/>
                <a:uFillTx/>
                <a:latin typeface="Calibri" panose="020F0502020204030204"/>
                <a:ea typeface="+mn-ea"/>
                <a:cs typeface="+mn-cs"/>
              </a:rPr>
              <a:t>important to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1D7B1"/>
                </a:solidFill>
                <a:effectLst/>
                <a:uLnTx/>
                <a:uFillTx/>
                <a:latin typeface="Calibri" panose="020F0502020204030204"/>
                <a:ea typeface="+mn-ea"/>
                <a:cs typeface="+mn-cs"/>
              </a:rPr>
              <a:t>cross this line…</a:t>
            </a:r>
          </a:p>
        </p:txBody>
      </p:sp>
      <p:cxnSp>
        <p:nvCxnSpPr>
          <p:cNvPr id="4" name="Straight Connector 3">
            <a:extLst>
              <a:ext uri="{FF2B5EF4-FFF2-40B4-BE49-F238E27FC236}">
                <a16:creationId xmlns:a16="http://schemas.microsoft.com/office/drawing/2014/main" id="{C73C33EB-2601-BB48-04F2-F1809704AC64}"/>
              </a:ext>
            </a:extLst>
          </p:cNvPr>
          <p:cNvCxnSpPr>
            <a:cxnSpLocks/>
          </p:cNvCxnSpPr>
          <p:nvPr/>
        </p:nvCxnSpPr>
        <p:spPr>
          <a:xfrm>
            <a:off x="6906404" y="492163"/>
            <a:ext cx="0" cy="5163670"/>
          </a:xfrm>
          <a:prstGeom prst="line">
            <a:avLst/>
          </a:prstGeom>
          <a:ln w="127000">
            <a:solidFill>
              <a:srgbClr val="FAE8BB"/>
            </a:solidFill>
            <a:prstDash val="dash"/>
          </a:ln>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19DC136E-7B81-D470-5AC1-60E13816614D}"/>
              </a:ext>
            </a:extLst>
          </p:cNvPr>
          <p:cNvSpPr/>
          <p:nvPr/>
        </p:nvSpPr>
        <p:spPr>
          <a:xfrm>
            <a:off x="6304044" y="2725190"/>
            <a:ext cx="1692541" cy="484632"/>
          </a:xfrm>
          <a:prstGeom prst="rightArrow">
            <a:avLst/>
          </a:prstGeom>
          <a:solidFill>
            <a:srgbClr val="FAE8B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10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a:extLst>
              <a:ext uri="{28A0092B-C50C-407E-A947-70E740481C1C}">
                <a14:useLocalDpi xmlns:a14="http://schemas.microsoft.com/office/drawing/2010/main" val="0"/>
              </a:ext>
            </a:extLst>
          </a:blip>
          <a:srcRect t="1986"/>
          <a:stretch/>
        </p:blipFill>
        <p:spPr>
          <a:xfrm>
            <a:off x="1585610" y="0"/>
            <a:ext cx="9727660" cy="6858000"/>
          </a:xfrm>
          <a:prstGeom prst="rect">
            <a:avLst/>
          </a:prstGeom>
        </p:spPr>
      </p:pic>
      <p:cxnSp>
        <p:nvCxnSpPr>
          <p:cNvPr id="7" name="Straight Connector 6">
            <a:extLst>
              <a:ext uri="{FF2B5EF4-FFF2-40B4-BE49-F238E27FC236}">
                <a16:creationId xmlns:a16="http://schemas.microsoft.com/office/drawing/2014/main" id="{949D8BAD-CB12-2097-E97B-F4CC74CE7568}"/>
              </a:ext>
            </a:extLst>
          </p:cNvPr>
          <p:cNvCxnSpPr>
            <a:cxnSpLocks/>
          </p:cNvCxnSpPr>
          <p:nvPr/>
        </p:nvCxnSpPr>
        <p:spPr>
          <a:xfrm flipH="1">
            <a:off x="3797449" y="2732442"/>
            <a:ext cx="5669280" cy="0"/>
          </a:xfrm>
          <a:prstGeom prst="line">
            <a:avLst/>
          </a:prstGeom>
          <a:ln w="127000">
            <a:solidFill>
              <a:srgbClr val="FAE8BB"/>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28FB8AF-B69D-4546-2B28-19E7D5BD9CD6}"/>
              </a:ext>
            </a:extLst>
          </p:cNvPr>
          <p:cNvSpPr txBox="1"/>
          <p:nvPr/>
        </p:nvSpPr>
        <p:spPr>
          <a:xfrm>
            <a:off x="5547631" y="3648504"/>
            <a:ext cx="2653550"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…than it is to cross this one</a:t>
            </a:r>
          </a:p>
        </p:txBody>
      </p:sp>
      <p:sp>
        <p:nvSpPr>
          <p:cNvPr id="14" name="Arrow: Right 13">
            <a:extLst>
              <a:ext uri="{FF2B5EF4-FFF2-40B4-BE49-F238E27FC236}">
                <a16:creationId xmlns:a16="http://schemas.microsoft.com/office/drawing/2014/main" id="{297F061B-B574-FB6C-828B-DAEA995F1561}"/>
              </a:ext>
            </a:extLst>
          </p:cNvPr>
          <p:cNvSpPr/>
          <p:nvPr/>
        </p:nvSpPr>
        <p:spPr>
          <a:xfrm rot="16200000">
            <a:off x="5785819" y="2490126"/>
            <a:ext cx="1692541" cy="484632"/>
          </a:xfrm>
          <a:prstGeom prst="rightArrow">
            <a:avLst/>
          </a:prstGeom>
          <a:solidFill>
            <a:srgbClr val="FAE8B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921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lackboard&#10;&#10;Description automatically generated">
            <a:extLst>
              <a:ext uri="{FF2B5EF4-FFF2-40B4-BE49-F238E27FC236}">
                <a16:creationId xmlns:a16="http://schemas.microsoft.com/office/drawing/2014/main" id="{834AD824-E5C6-4E3D-FC86-C1A52A8B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757" y="0"/>
            <a:ext cx="8220486" cy="6858000"/>
          </a:xfrm>
          <a:prstGeom prst="rect">
            <a:avLst/>
          </a:prstGeom>
        </p:spPr>
      </p:pic>
    </p:spTree>
    <p:extLst>
      <p:ext uri="{BB962C8B-B14F-4D97-AF65-F5344CB8AC3E}">
        <p14:creationId xmlns:p14="http://schemas.microsoft.com/office/powerpoint/2010/main" val="968742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board with white writing&#10;&#10;Description automatically generated with low confidence">
            <a:extLst>
              <a:ext uri="{FF2B5EF4-FFF2-40B4-BE49-F238E27FC236}">
                <a16:creationId xmlns:a16="http://schemas.microsoft.com/office/drawing/2014/main" id="{0591F3EF-1331-6E2D-5451-AA7AF3752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695" y="0"/>
            <a:ext cx="9144000" cy="6858000"/>
          </a:xfrm>
          <a:prstGeom prst="rect">
            <a:avLst/>
          </a:prstGeom>
        </p:spPr>
      </p:pic>
    </p:spTree>
    <p:extLst>
      <p:ext uri="{BB962C8B-B14F-4D97-AF65-F5344CB8AC3E}">
        <p14:creationId xmlns:p14="http://schemas.microsoft.com/office/powerpoint/2010/main" val="3032803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a:extLst>
              <a:ext uri="{28A0092B-C50C-407E-A947-70E740481C1C}">
                <a14:useLocalDpi xmlns:a14="http://schemas.microsoft.com/office/drawing/2010/main" val="0"/>
              </a:ext>
            </a:extLst>
          </a:blip>
          <a:srcRect t="1986"/>
          <a:stretch/>
        </p:blipFill>
        <p:spPr>
          <a:xfrm>
            <a:off x="1585610" y="0"/>
            <a:ext cx="9727660" cy="6858000"/>
          </a:xfrm>
          <a:prstGeom prst="rect">
            <a:avLst/>
          </a:prstGeom>
        </p:spPr>
      </p:pic>
      <p:cxnSp>
        <p:nvCxnSpPr>
          <p:cNvPr id="7" name="Straight Connector 6">
            <a:extLst>
              <a:ext uri="{FF2B5EF4-FFF2-40B4-BE49-F238E27FC236}">
                <a16:creationId xmlns:a16="http://schemas.microsoft.com/office/drawing/2014/main" id="{949D8BAD-CB12-2097-E97B-F4CC74CE7568}"/>
              </a:ext>
            </a:extLst>
          </p:cNvPr>
          <p:cNvCxnSpPr>
            <a:cxnSpLocks/>
          </p:cNvCxnSpPr>
          <p:nvPr/>
        </p:nvCxnSpPr>
        <p:spPr>
          <a:xfrm flipH="1">
            <a:off x="3797449" y="2988919"/>
            <a:ext cx="5669280" cy="0"/>
          </a:xfrm>
          <a:prstGeom prst="line">
            <a:avLst/>
          </a:prstGeom>
          <a:ln w="127000">
            <a:solidFill>
              <a:srgbClr val="FAE8BB"/>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28FB8AF-B69D-4546-2B28-19E7D5BD9CD6}"/>
              </a:ext>
            </a:extLst>
          </p:cNvPr>
          <p:cNvSpPr txBox="1"/>
          <p:nvPr/>
        </p:nvSpPr>
        <p:spPr>
          <a:xfrm>
            <a:off x="3978539" y="889168"/>
            <a:ext cx="265355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Just Early?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Frivolous?</a:t>
            </a:r>
          </a:p>
        </p:txBody>
      </p:sp>
      <p:sp>
        <p:nvSpPr>
          <p:cNvPr id="2" name="TextBox 1">
            <a:extLst>
              <a:ext uri="{FF2B5EF4-FFF2-40B4-BE49-F238E27FC236}">
                <a16:creationId xmlns:a16="http://schemas.microsoft.com/office/drawing/2014/main" id="{6538087F-6107-291C-8002-A1D321EB4A2F}"/>
              </a:ext>
            </a:extLst>
          </p:cNvPr>
          <p:cNvSpPr txBox="1"/>
          <p:nvPr/>
        </p:nvSpPr>
        <p:spPr>
          <a:xfrm>
            <a:off x="7364792" y="889167"/>
            <a:ext cx="265355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Celebrate?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Double Check?</a:t>
            </a:r>
          </a:p>
        </p:txBody>
      </p:sp>
      <p:sp>
        <p:nvSpPr>
          <p:cNvPr id="3" name="TextBox 2">
            <a:extLst>
              <a:ext uri="{FF2B5EF4-FFF2-40B4-BE49-F238E27FC236}">
                <a16:creationId xmlns:a16="http://schemas.microsoft.com/office/drawing/2014/main" id="{62F14097-0274-ABEA-AC7F-2067E99DFEE0}"/>
              </a:ext>
            </a:extLst>
          </p:cNvPr>
          <p:cNvSpPr txBox="1"/>
          <p:nvPr/>
        </p:nvSpPr>
        <p:spPr>
          <a:xfrm>
            <a:off x="3737976" y="3410226"/>
            <a:ext cx="265355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Incremental?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Trivial?</a:t>
            </a:r>
          </a:p>
        </p:txBody>
      </p:sp>
      <p:sp>
        <p:nvSpPr>
          <p:cNvPr id="4" name="TextBox 3">
            <a:extLst>
              <a:ext uri="{FF2B5EF4-FFF2-40B4-BE49-F238E27FC236}">
                <a16:creationId xmlns:a16="http://schemas.microsoft.com/office/drawing/2014/main" id="{AA58EA2C-34AA-E686-6BD6-0DDE2F6AE2B7}"/>
              </a:ext>
            </a:extLst>
          </p:cNvPr>
          <p:cNvSpPr txBox="1"/>
          <p:nvPr/>
        </p:nvSpPr>
        <p:spPr>
          <a:xfrm>
            <a:off x="7364792" y="3402702"/>
            <a:ext cx="265355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Keep Going?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1D7B1"/>
                </a:solidFill>
                <a:latin typeface="Calibri" panose="020F0502020204030204"/>
              </a:rPr>
              <a:t>Refresh?</a:t>
            </a:r>
          </a:p>
        </p:txBody>
      </p:sp>
      <p:cxnSp>
        <p:nvCxnSpPr>
          <p:cNvPr id="5" name="Straight Connector 4">
            <a:extLst>
              <a:ext uri="{FF2B5EF4-FFF2-40B4-BE49-F238E27FC236}">
                <a16:creationId xmlns:a16="http://schemas.microsoft.com/office/drawing/2014/main" id="{F4903127-2880-1DA1-5DD8-100B1F36FB13}"/>
              </a:ext>
            </a:extLst>
          </p:cNvPr>
          <p:cNvCxnSpPr>
            <a:cxnSpLocks/>
          </p:cNvCxnSpPr>
          <p:nvPr/>
        </p:nvCxnSpPr>
        <p:spPr>
          <a:xfrm>
            <a:off x="6902605" y="889167"/>
            <a:ext cx="0" cy="4583837"/>
          </a:xfrm>
          <a:prstGeom prst="line">
            <a:avLst/>
          </a:prstGeom>
          <a:ln w="127000">
            <a:solidFill>
              <a:srgbClr val="FAE8BB"/>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405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a:extLst>
              <a:ext uri="{28A0092B-C50C-407E-A947-70E740481C1C}">
                <a14:useLocalDpi xmlns:a14="http://schemas.microsoft.com/office/drawing/2010/main" val="0"/>
              </a:ext>
            </a:extLst>
          </a:blip>
          <a:srcRect t="1986"/>
          <a:stretch/>
        </p:blipFill>
        <p:spPr>
          <a:xfrm>
            <a:off x="1585610" y="0"/>
            <a:ext cx="9727660" cy="6858000"/>
          </a:xfrm>
          <a:prstGeom prst="rect">
            <a:avLst/>
          </a:prstGeom>
        </p:spPr>
      </p:pic>
    </p:spTree>
    <p:extLst>
      <p:ext uri="{BB962C8B-B14F-4D97-AF65-F5344CB8AC3E}">
        <p14:creationId xmlns:p14="http://schemas.microsoft.com/office/powerpoint/2010/main" val="307233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lackboard&#10;&#10;Description automatically generated">
            <a:extLst>
              <a:ext uri="{FF2B5EF4-FFF2-40B4-BE49-F238E27FC236}">
                <a16:creationId xmlns:a16="http://schemas.microsoft.com/office/drawing/2014/main" id="{87E6535C-91A5-8ED5-E935-B907F7C4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698" y="0"/>
            <a:ext cx="9144000" cy="6858000"/>
          </a:xfrm>
          <a:prstGeom prst="rect">
            <a:avLst/>
          </a:prstGeom>
        </p:spPr>
      </p:pic>
    </p:spTree>
    <p:extLst>
      <p:ext uri="{BB962C8B-B14F-4D97-AF65-F5344CB8AC3E}">
        <p14:creationId xmlns:p14="http://schemas.microsoft.com/office/powerpoint/2010/main" val="110172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lackboard&#10;&#10;Description automatically generated">
            <a:extLst>
              <a:ext uri="{FF2B5EF4-FFF2-40B4-BE49-F238E27FC236}">
                <a16:creationId xmlns:a16="http://schemas.microsoft.com/office/drawing/2014/main" id="{F5233243-3B70-6FF6-7346-5C60CDF71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690" y="0"/>
            <a:ext cx="9144000" cy="6858000"/>
          </a:xfrm>
          <a:prstGeom prst="rect">
            <a:avLst/>
          </a:prstGeom>
        </p:spPr>
      </p:pic>
    </p:spTree>
    <p:extLst>
      <p:ext uri="{BB962C8B-B14F-4D97-AF65-F5344CB8AC3E}">
        <p14:creationId xmlns:p14="http://schemas.microsoft.com/office/powerpoint/2010/main" val="154237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a:extLst>
              <a:ext uri="{28A0092B-C50C-407E-A947-70E740481C1C}">
                <a14:useLocalDpi xmlns:a14="http://schemas.microsoft.com/office/drawing/2010/main" val="0"/>
              </a:ext>
            </a:extLst>
          </a:blip>
          <a:srcRect t="1986"/>
          <a:stretch/>
        </p:blipFill>
        <p:spPr>
          <a:xfrm>
            <a:off x="1585610" y="0"/>
            <a:ext cx="9727660" cy="6858000"/>
          </a:xfrm>
          <a:prstGeom prst="rect">
            <a:avLst/>
          </a:prstGeom>
        </p:spPr>
      </p:pic>
      <p:sp>
        <p:nvSpPr>
          <p:cNvPr id="2" name="TextBox 1">
            <a:extLst>
              <a:ext uri="{FF2B5EF4-FFF2-40B4-BE49-F238E27FC236}">
                <a16:creationId xmlns:a16="http://schemas.microsoft.com/office/drawing/2014/main" id="{2B29E7BF-BC2F-53E5-B00E-93B9C04B1203}"/>
              </a:ext>
            </a:extLst>
          </p:cNvPr>
          <p:cNvSpPr txBox="1"/>
          <p:nvPr/>
        </p:nvSpPr>
        <p:spPr>
          <a:xfrm>
            <a:off x="4036979" y="4426085"/>
            <a:ext cx="18998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1D7B1"/>
                </a:solidFill>
                <a:effectLst/>
                <a:uLnTx/>
                <a:uFillTx/>
                <a:latin typeface="Calibri" panose="020F0502020204030204"/>
                <a:ea typeface="+mn-ea"/>
                <a:cs typeface="+mn-cs"/>
              </a:rPr>
              <a:t>MINOR</a:t>
            </a:r>
          </a:p>
        </p:txBody>
      </p:sp>
    </p:spTree>
    <p:extLst>
      <p:ext uri="{BB962C8B-B14F-4D97-AF65-F5344CB8AC3E}">
        <p14:creationId xmlns:p14="http://schemas.microsoft.com/office/powerpoint/2010/main" val="2845259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a:extLst>
              <a:ext uri="{28A0092B-C50C-407E-A947-70E740481C1C}">
                <a14:useLocalDpi xmlns:a14="http://schemas.microsoft.com/office/drawing/2010/main" val="0"/>
              </a:ext>
            </a:extLst>
          </a:blip>
          <a:srcRect t="1986"/>
          <a:stretch/>
        </p:blipFill>
        <p:spPr>
          <a:xfrm>
            <a:off x="1585610" y="0"/>
            <a:ext cx="9727660" cy="6858000"/>
          </a:xfrm>
          <a:prstGeom prst="rect">
            <a:avLst/>
          </a:prstGeom>
        </p:spPr>
      </p:pic>
      <p:sp>
        <p:nvSpPr>
          <p:cNvPr id="2" name="TextBox 1">
            <a:extLst>
              <a:ext uri="{FF2B5EF4-FFF2-40B4-BE49-F238E27FC236}">
                <a16:creationId xmlns:a16="http://schemas.microsoft.com/office/drawing/2014/main" id="{2B29E7BF-BC2F-53E5-B00E-93B9C04B1203}"/>
              </a:ext>
            </a:extLst>
          </p:cNvPr>
          <p:cNvSpPr txBox="1"/>
          <p:nvPr/>
        </p:nvSpPr>
        <p:spPr>
          <a:xfrm>
            <a:off x="8035047" y="612843"/>
            <a:ext cx="19139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1D7B1"/>
                </a:solidFill>
                <a:effectLst/>
                <a:uLnTx/>
                <a:uFillTx/>
                <a:latin typeface="Calibri" panose="020F0502020204030204"/>
                <a:ea typeface="+mn-ea"/>
                <a:cs typeface="+mn-cs"/>
              </a:rPr>
              <a:t>MAJOR</a:t>
            </a:r>
          </a:p>
        </p:txBody>
      </p:sp>
    </p:spTree>
    <p:extLst>
      <p:ext uri="{BB962C8B-B14F-4D97-AF65-F5344CB8AC3E}">
        <p14:creationId xmlns:p14="http://schemas.microsoft.com/office/powerpoint/2010/main" val="51677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a:extLst>
              <a:ext uri="{28A0092B-C50C-407E-A947-70E740481C1C}">
                <a14:useLocalDpi xmlns:a14="http://schemas.microsoft.com/office/drawing/2010/main" val="0"/>
              </a:ext>
            </a:extLst>
          </a:blip>
          <a:srcRect t="1986"/>
          <a:stretch/>
        </p:blipFill>
        <p:spPr>
          <a:xfrm>
            <a:off x="1585610" y="0"/>
            <a:ext cx="9727660" cy="6858000"/>
          </a:xfrm>
          <a:prstGeom prst="rect">
            <a:avLst/>
          </a:prstGeom>
        </p:spPr>
      </p:pic>
      <p:sp>
        <p:nvSpPr>
          <p:cNvPr id="2" name="TextBox 1">
            <a:extLst>
              <a:ext uri="{FF2B5EF4-FFF2-40B4-BE49-F238E27FC236}">
                <a16:creationId xmlns:a16="http://schemas.microsoft.com/office/drawing/2014/main" id="{2B29E7BF-BC2F-53E5-B00E-93B9C04B1203}"/>
              </a:ext>
            </a:extLst>
          </p:cNvPr>
          <p:cNvSpPr txBox="1"/>
          <p:nvPr/>
        </p:nvSpPr>
        <p:spPr>
          <a:xfrm>
            <a:off x="4309353" y="778213"/>
            <a:ext cx="159498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1D7B1"/>
                </a:solidFill>
                <a:effectLst/>
                <a:uLnTx/>
                <a:uFillTx/>
                <a:latin typeface="Calibri" panose="020F0502020204030204"/>
                <a:ea typeface="+mn-ea"/>
                <a:cs typeface="+mn-cs"/>
              </a:rPr>
              <a:t>EARLY</a:t>
            </a:r>
          </a:p>
        </p:txBody>
      </p:sp>
    </p:spTree>
    <p:extLst>
      <p:ext uri="{BB962C8B-B14F-4D97-AF65-F5344CB8AC3E}">
        <p14:creationId xmlns:p14="http://schemas.microsoft.com/office/powerpoint/2010/main" val="131385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a:extLst>
              <a:ext uri="{28A0092B-C50C-407E-A947-70E740481C1C}">
                <a14:useLocalDpi xmlns:a14="http://schemas.microsoft.com/office/drawing/2010/main" val="0"/>
              </a:ext>
            </a:extLst>
          </a:blip>
          <a:srcRect t="1986"/>
          <a:stretch/>
        </p:blipFill>
        <p:spPr>
          <a:xfrm>
            <a:off x="1585610" y="0"/>
            <a:ext cx="9727660" cy="6858000"/>
          </a:xfrm>
          <a:prstGeom prst="rect">
            <a:avLst/>
          </a:prstGeom>
        </p:spPr>
      </p:pic>
      <p:pic>
        <p:nvPicPr>
          <p:cNvPr id="1026" name="Picture 2" descr="iPod | Definition, Models, &amp; Facts | Britannica">
            <a:extLst>
              <a:ext uri="{FF2B5EF4-FFF2-40B4-BE49-F238E27FC236}">
                <a16:creationId xmlns:a16="http://schemas.microsoft.com/office/drawing/2014/main" id="{2813884C-61E5-41C9-ECED-31242FEB4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425" y="328046"/>
            <a:ext cx="1898792" cy="22690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CDE7D9-9B44-C790-EBBC-C8B0348A78DD}"/>
              </a:ext>
            </a:extLst>
          </p:cNvPr>
          <p:cNvSpPr txBox="1"/>
          <p:nvPr/>
        </p:nvSpPr>
        <p:spPr>
          <a:xfrm>
            <a:off x="5919353" y="587135"/>
            <a:ext cx="2266967"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1D7B1"/>
                </a:solidFill>
                <a:effectLst/>
                <a:uLnTx/>
                <a:uFillTx/>
                <a:latin typeface="Calibri" panose="020F0502020204030204"/>
                <a:ea typeface="+mn-ea"/>
                <a:cs typeface="+mn-cs"/>
              </a:rPr>
              <a:t>iPod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1D7B1"/>
                </a:solidFill>
                <a:effectLst/>
                <a:uLnTx/>
                <a:uFillTx/>
                <a:latin typeface="Calibri" panose="020F0502020204030204"/>
                <a:ea typeface="+mn-ea"/>
                <a:cs typeface="+mn-cs"/>
              </a:rPr>
              <a:t>Oct 2001</a:t>
            </a:r>
          </a:p>
        </p:txBody>
      </p:sp>
    </p:spTree>
    <p:extLst>
      <p:ext uri="{BB962C8B-B14F-4D97-AF65-F5344CB8AC3E}">
        <p14:creationId xmlns:p14="http://schemas.microsoft.com/office/powerpoint/2010/main" val="1157900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a:extLst>
              <a:ext uri="{28A0092B-C50C-407E-A947-70E740481C1C}">
                <a14:useLocalDpi xmlns:a14="http://schemas.microsoft.com/office/drawing/2010/main" val="0"/>
              </a:ext>
            </a:extLst>
          </a:blip>
          <a:srcRect t="1986"/>
          <a:stretch/>
        </p:blipFill>
        <p:spPr>
          <a:xfrm>
            <a:off x="1585610" y="0"/>
            <a:ext cx="9727660" cy="6858000"/>
          </a:xfrm>
          <a:prstGeom prst="rect">
            <a:avLst/>
          </a:prstGeom>
        </p:spPr>
      </p:pic>
      <p:sp>
        <p:nvSpPr>
          <p:cNvPr id="2" name="TextBox 1">
            <a:extLst>
              <a:ext uri="{FF2B5EF4-FFF2-40B4-BE49-F238E27FC236}">
                <a16:creationId xmlns:a16="http://schemas.microsoft.com/office/drawing/2014/main" id="{2B29E7BF-BC2F-53E5-B00E-93B9C04B1203}"/>
              </a:ext>
            </a:extLst>
          </p:cNvPr>
          <p:cNvSpPr txBox="1"/>
          <p:nvPr/>
        </p:nvSpPr>
        <p:spPr>
          <a:xfrm>
            <a:off x="7811311" y="4348264"/>
            <a:ext cx="221644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1D7B1"/>
                </a:solidFill>
                <a:effectLst/>
                <a:uLnTx/>
                <a:uFillTx/>
                <a:latin typeface="Calibri" panose="020F0502020204030204"/>
                <a:ea typeface="+mn-ea"/>
                <a:cs typeface="+mn-cs"/>
              </a:rPr>
              <a:t>MATURE</a:t>
            </a:r>
          </a:p>
        </p:txBody>
      </p:sp>
    </p:spTree>
    <p:extLst>
      <p:ext uri="{BB962C8B-B14F-4D97-AF65-F5344CB8AC3E}">
        <p14:creationId xmlns:p14="http://schemas.microsoft.com/office/powerpoint/2010/main" val="1388842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a44311-ed64-4a72-909f-c9dc6973bde2" xsi:nil="true"/>
    <lcf76f155ced4ddcb4097134ff3c332f xmlns="fe4621bd-029e-48bf-834f-2e59b9624a5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50DA2B36065E4BAD2F8574B1D54728" ma:contentTypeVersion="15" ma:contentTypeDescription="Create a new document." ma:contentTypeScope="" ma:versionID="c75d48322972078887bce8333afccefc">
  <xsd:schema xmlns:xsd="http://www.w3.org/2001/XMLSchema" xmlns:xs="http://www.w3.org/2001/XMLSchema" xmlns:p="http://schemas.microsoft.com/office/2006/metadata/properties" xmlns:ns2="fe4621bd-029e-48bf-834f-2e59b9624a53" xmlns:ns3="2e537d3d-f5f0-4f93-89c8-b0500060b9ca" xmlns:ns4="b5a44311-ed64-4a72-909f-c9dc6973bde2" targetNamespace="http://schemas.microsoft.com/office/2006/metadata/properties" ma:root="true" ma:fieldsID="6a8170cb89852f09c50a9b7d8ae72fbe" ns2:_="" ns3:_="" ns4:_="">
    <xsd:import namespace="fe4621bd-029e-48bf-834f-2e59b9624a53"/>
    <xsd:import namespace="2e537d3d-f5f0-4f93-89c8-b0500060b9ca"/>
    <xsd:import namespace="b5a44311-ed64-4a72-909f-c9dc6973bd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4621bd-029e-48bf-834f-2e59b9624a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ea1a638-fe8f-4e55-a8a3-ec1a1fdf41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e537d3d-f5f0-4f93-89c8-b0500060b9c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a44311-ed64-4a72-909f-c9dc6973bde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818edf3-1ef9-4299-9481-b12f99061f32}" ma:internalName="TaxCatchAll" ma:showField="CatchAllData" ma:web="2e537d3d-f5f0-4f93-89c8-b0500060b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900A0E-9EAF-4F85-AFAC-57F8246A1BFC}">
  <ds:schemaRefs>
    <ds:schemaRef ds:uri="http://purl.org/dc/elements/1.1/"/>
    <ds:schemaRef ds:uri="http://schemas.microsoft.com/office/2006/documentManagement/types"/>
    <ds:schemaRef ds:uri="http://www.w3.org/XML/1998/namespace"/>
    <ds:schemaRef ds:uri="http://schemas.microsoft.com/office/2006/metadata/properties"/>
    <ds:schemaRef ds:uri="fe4621bd-029e-48bf-834f-2e59b9624a53"/>
    <ds:schemaRef ds:uri="http://purl.org/dc/dcmitype/"/>
    <ds:schemaRef ds:uri="b5a44311-ed64-4a72-909f-c9dc6973bde2"/>
    <ds:schemaRef ds:uri="http://purl.org/dc/terms/"/>
    <ds:schemaRef ds:uri="http://schemas.microsoft.com/office/infopath/2007/PartnerControls"/>
    <ds:schemaRef ds:uri="http://schemas.openxmlformats.org/package/2006/metadata/core-properties"/>
    <ds:schemaRef ds:uri="2e537d3d-f5f0-4f93-89c8-b0500060b9ca"/>
  </ds:schemaRefs>
</ds:datastoreItem>
</file>

<file path=customXml/itemProps2.xml><?xml version="1.0" encoding="utf-8"?>
<ds:datastoreItem xmlns:ds="http://schemas.openxmlformats.org/officeDocument/2006/customXml" ds:itemID="{D2386239-710D-49EA-AB00-758A7355FBC1}">
  <ds:schemaRefs>
    <ds:schemaRef ds:uri="http://schemas.microsoft.com/sharepoint/v3/contenttype/forms"/>
  </ds:schemaRefs>
</ds:datastoreItem>
</file>

<file path=customXml/itemProps3.xml><?xml version="1.0" encoding="utf-8"?>
<ds:datastoreItem xmlns:ds="http://schemas.openxmlformats.org/officeDocument/2006/customXml" ds:itemID="{D234E3EA-ED2C-4646-9D02-432D482051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4621bd-029e-48bf-834f-2e59b9624a53"/>
    <ds:schemaRef ds:uri="2e537d3d-f5f0-4f93-89c8-b0500060b9ca"/>
    <ds:schemaRef ds:uri="b5a44311-ed64-4a72-909f-c9dc6973bd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TotalTime>
  <Words>1449</Words>
  <Application>Microsoft Office PowerPoint</Application>
  <PresentationFormat>Widescreen</PresentationFormat>
  <Paragraphs>100</Paragraphs>
  <Slides>15</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Source Sans Pro</vt:lpstr>
      <vt:lpstr>Verdana</vt:lpstr>
      <vt:lpstr>Office Theme</vt:lpstr>
      <vt:lpstr>10_Office Theme</vt:lpstr>
      <vt:lpstr>Innovation 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Maturity Slope</dc:title>
  <dc:creator>Dan Ward</dc:creator>
  <cp:lastModifiedBy>Dan Ward</cp:lastModifiedBy>
  <cp:revision>5</cp:revision>
  <dcterms:created xsi:type="dcterms:W3CDTF">2023-10-11T18:12:23Z</dcterms:created>
  <dcterms:modified xsi:type="dcterms:W3CDTF">2024-09-17T14:32:18Z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0x010100C050DA2B36065E4BAD2F8574B1D54728</vt:lpwstr>
  </property>
  <property fmtid="{D5CDD505-2E9C-101B-9397-08002B2CF9AE}" pid="3" name="MediaServiceImageTags">
    <vt:lpwstr/>
  </property>
</Properties>
</file>