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2"/>
  </p:notesMasterIdLst>
  <p:sldIdLst>
    <p:sldId id="265" r:id="rId5"/>
    <p:sldId id="278" r:id="rId6"/>
    <p:sldId id="280" r:id="rId7"/>
    <p:sldId id="283" r:id="rId8"/>
    <p:sldId id="284" r:id="rId9"/>
    <p:sldId id="285" r:id="rId10"/>
    <p:sldId id="256" r:id="rId11"/>
    <p:sldId id="269" r:id="rId12"/>
    <p:sldId id="257" r:id="rId13"/>
    <p:sldId id="258" r:id="rId14"/>
    <p:sldId id="259" r:id="rId15"/>
    <p:sldId id="260" r:id="rId16"/>
    <p:sldId id="262" r:id="rId17"/>
    <p:sldId id="267" r:id="rId18"/>
    <p:sldId id="279" r:id="rId19"/>
    <p:sldId id="261" r:id="rId20"/>
    <p:sldId id="266" r:id="rId21"/>
    <p:sldId id="282" r:id="rId22"/>
    <p:sldId id="286" r:id="rId23"/>
    <p:sldId id="264" r:id="rId24"/>
    <p:sldId id="277" r:id="rId25"/>
    <p:sldId id="270" r:id="rId26"/>
    <p:sldId id="271" r:id="rId27"/>
    <p:sldId id="273" r:id="rId28"/>
    <p:sldId id="272" r:id="rId29"/>
    <p:sldId id="274" r:id="rId30"/>
    <p:sldId id="276" r:id="rId31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C96BB0-E78F-4A9B-9E4F-3365BEBE9793}" v="1" dt="2024-09-13T13:33:56.6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37" autoAdjust="0"/>
    <p:restoredTop sz="74372" autoAdjust="0"/>
  </p:normalViewPr>
  <p:slideViewPr>
    <p:cSldViewPr snapToGrid="0">
      <p:cViewPr varScale="1">
        <p:scale>
          <a:sx n="68" d="100"/>
          <a:sy n="68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79E5DB92-22FD-44C4-BAD6-939BB2C71AE7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74E6C567-D7CC-4DD7-84A0-F965C4523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416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Several years ago, I published this paper that introduced a framework for culture change. I’ve learned a lot about this topic in the 9 years since this paper came out, I’ve tested the framework a couple times, and have continued to update it. One update in particular is that now I talk about Building Culture instead of Changing Culture, and the paper talks about a framework called FIST that became FIRE for my first book</a:t>
            </a:r>
          </a:p>
          <a:p>
            <a:endParaRPr lang="en-US" baseline="0" dirty="0"/>
          </a:p>
          <a:p>
            <a:r>
              <a:rPr lang="en-US" baseline="0" dirty="0"/>
              <a:t>In this video, we’re going to take a look at what culture is and how to build </a:t>
            </a:r>
            <a:r>
              <a:rPr lang="en-US" baseline="0"/>
              <a:t>one. </a:t>
            </a: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dirty="0"/>
              <a:t>http://cnponline.org/wp-content/uploads/2014/04/Changing-Acquisition-Culture-What-How.pdf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8401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Peer channel represents the practitioner’s colleagues, collaborators, and competitors. The people who are working on the effort with the practitioner or are working on similar efforts, </a:t>
            </a:r>
            <a:r>
              <a:rPr lang="en-US" b="1" baseline="0" dirty="0"/>
              <a:t>inside</a:t>
            </a:r>
            <a:r>
              <a:rPr lang="en-US" baseline="0" dirty="0"/>
              <a:t> and </a:t>
            </a:r>
            <a:r>
              <a:rPr lang="en-US" b="1" baseline="0" dirty="0"/>
              <a:t>outside</a:t>
            </a:r>
            <a:r>
              <a:rPr lang="en-US" baseline="0" dirty="0"/>
              <a:t> the organization. </a:t>
            </a:r>
          </a:p>
          <a:p>
            <a:endParaRPr lang="en-US" baseline="0" dirty="0"/>
          </a:p>
          <a:p>
            <a:r>
              <a:rPr lang="en-US" baseline="0" dirty="0"/>
              <a:t>This channel includes:</a:t>
            </a:r>
          </a:p>
          <a:p>
            <a:r>
              <a:rPr lang="en-US" baseline="0" dirty="0"/>
              <a:t>Informal and formal networking and mentoring activities, the best practices that are actually shared, discussed, and adopted. It includes OJT and side conversations over coffee.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8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Literature channel includes the various media that convey professionally-relevant information. It is generally self-directed and self-selected, and represents the things people actually read, watch, or engage with. I’ve never seen a significant culture build that wasn’t based on some sort of document – Declaration of </a:t>
            </a:r>
            <a:r>
              <a:rPr lang="en-US" baseline="0" dirty="0" err="1"/>
              <a:t>Indep</a:t>
            </a:r>
            <a:r>
              <a:rPr lang="en-US" baseline="0" dirty="0"/>
              <a:t>, Agile S/W Manifesto, every religion ever, Accelerate Change or Lose,</a:t>
            </a:r>
          </a:p>
          <a:p>
            <a:endParaRPr lang="en-US" baseline="0" dirty="0"/>
          </a:p>
          <a:p>
            <a:r>
              <a:rPr lang="en-US" baseline="0" dirty="0"/>
              <a:t>This channel includes:</a:t>
            </a:r>
          </a:p>
          <a:p>
            <a:r>
              <a:rPr lang="en-US" baseline="0" dirty="0"/>
              <a:t>formal academic studies and papers as well as informal blogs and social media streams.</a:t>
            </a:r>
          </a:p>
          <a:p>
            <a:r>
              <a:rPr lang="en-US" baseline="0" dirty="0"/>
              <a:t>Video and other graphics (comics, memes, </a:t>
            </a:r>
            <a:r>
              <a:rPr lang="en-US" baseline="0" dirty="0" err="1"/>
              <a:t>etc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0379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Literature channel includes the various media that convey professionally-relevant information. It is generally self-directed and self-selected, and represents the things people actually read, watch, or engage with. I’ve never seen a significant culture build that wasn’t based on some sort of document – Declaration of </a:t>
            </a:r>
            <a:r>
              <a:rPr lang="en-US" baseline="0" dirty="0" err="1"/>
              <a:t>Indep</a:t>
            </a:r>
            <a:r>
              <a:rPr lang="en-US" baseline="0" dirty="0"/>
              <a:t>, Agile S/W Manifesto, every religion ever, Accelerate Change or Lose,</a:t>
            </a:r>
          </a:p>
          <a:p>
            <a:endParaRPr lang="en-US" baseline="0" dirty="0"/>
          </a:p>
          <a:p>
            <a:r>
              <a:rPr lang="en-US" baseline="0" dirty="0"/>
              <a:t>This channel includes:</a:t>
            </a:r>
          </a:p>
          <a:p>
            <a:r>
              <a:rPr lang="en-US" baseline="0" dirty="0"/>
              <a:t>formal academic studies and papers as well as informal blogs and social media streams.</a:t>
            </a:r>
          </a:p>
          <a:p>
            <a:r>
              <a:rPr lang="en-US" baseline="0" dirty="0"/>
              <a:t>Video and other graphics (comics, memes, </a:t>
            </a:r>
            <a:r>
              <a:rPr lang="en-US" baseline="0" dirty="0" err="1"/>
              <a:t>etc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963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Is there a fifth influence channel? Sure. And maybe a 6</a:t>
            </a:r>
            <a:r>
              <a:rPr lang="en-US" baseline="30000" dirty="0"/>
              <a:t>th</a:t>
            </a:r>
            <a:r>
              <a:rPr lang="en-US" dirty="0"/>
              <a:t> and</a:t>
            </a:r>
            <a:r>
              <a:rPr lang="en-US" baseline="0" dirty="0"/>
              <a:t> a 7</a:t>
            </a:r>
            <a:r>
              <a:rPr lang="en-US" baseline="30000" dirty="0"/>
              <a:t>th</a:t>
            </a:r>
            <a:r>
              <a:rPr lang="en-US" baseline="0" dirty="0"/>
              <a:t>.</a:t>
            </a:r>
          </a:p>
          <a:p>
            <a:endParaRPr lang="en-US" dirty="0"/>
          </a:p>
          <a:p>
            <a:r>
              <a:rPr lang="en-US" dirty="0"/>
              <a:t>The point</a:t>
            </a:r>
            <a:r>
              <a:rPr lang="en-US" baseline="0" dirty="0"/>
              <a:t> of this model is </a:t>
            </a:r>
            <a:r>
              <a:rPr lang="en-US" b="1" baseline="0" dirty="0"/>
              <a:t>not</a:t>
            </a:r>
            <a:r>
              <a:rPr lang="en-US" baseline="0" dirty="0"/>
              <a:t> to definitively and comprehensively identify all the sources of influence. This is a deliberately and admittedly simplified sketch of </a:t>
            </a:r>
            <a:r>
              <a:rPr lang="en-US" b="1" baseline="0" dirty="0"/>
              <a:t>some</a:t>
            </a:r>
            <a:r>
              <a:rPr lang="en-US" b="0" baseline="0" dirty="0"/>
              <a:t> influence channels. The only thing we’re trying to do here is:</a:t>
            </a:r>
            <a:r>
              <a:rPr lang="en-US" baseline="0" dirty="0"/>
              <a:t> </a:t>
            </a:r>
          </a:p>
          <a:p>
            <a:pPr marL="232395" indent="-232395">
              <a:buAutoNum type="alphaLcParenR"/>
            </a:pPr>
            <a:r>
              <a:rPr lang="en-US" baseline="0" dirty="0"/>
              <a:t>identify a </a:t>
            </a:r>
            <a:r>
              <a:rPr lang="en-US" b="1" baseline="0" dirty="0"/>
              <a:t>representative</a:t>
            </a:r>
            <a:r>
              <a:rPr lang="en-US" baseline="0" dirty="0"/>
              <a:t> sample of the most </a:t>
            </a:r>
            <a:r>
              <a:rPr lang="en-US" b="1" baseline="0" dirty="0"/>
              <a:t>important</a:t>
            </a:r>
            <a:r>
              <a:rPr lang="en-US" baseline="0" dirty="0"/>
              <a:t> and </a:t>
            </a:r>
            <a:r>
              <a:rPr lang="en-US" b="1" baseline="0" dirty="0"/>
              <a:t>prominent</a:t>
            </a:r>
            <a:r>
              <a:rPr lang="en-US" baseline="0" dirty="0"/>
              <a:t> channels,</a:t>
            </a:r>
          </a:p>
          <a:p>
            <a:pPr marL="232395" indent="-232395">
              <a:buAutoNum type="alphaLcParenR"/>
            </a:pPr>
            <a:r>
              <a:rPr lang="en-US" baseline="0" dirty="0"/>
              <a:t>to make people </a:t>
            </a:r>
            <a:r>
              <a:rPr lang="en-US" b="1" baseline="0" dirty="0"/>
              <a:t>aware</a:t>
            </a:r>
            <a:r>
              <a:rPr lang="en-US" baseline="0" dirty="0"/>
              <a:t> that such channels exist, and </a:t>
            </a:r>
          </a:p>
          <a:p>
            <a:pPr marL="232395" indent="-232395">
              <a:buAutoNum type="alphaLcParenR"/>
            </a:pPr>
            <a:r>
              <a:rPr lang="en-US" baseline="0" dirty="0"/>
              <a:t>to begin a </a:t>
            </a:r>
            <a:r>
              <a:rPr lang="en-US" b="1" baseline="0" dirty="0"/>
              <a:t>discussion</a:t>
            </a:r>
            <a:r>
              <a:rPr lang="en-US" baseline="0" dirty="0"/>
              <a:t> about how we can use these channels to define a specific, actionable strategy to shape and define culture.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933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</a:t>
            </a:r>
            <a:r>
              <a:rPr lang="en-US" baseline="0" dirty="0"/>
              <a:t> of course, n</a:t>
            </a:r>
            <a:r>
              <a:rPr lang="en-US" dirty="0"/>
              <a:t>one</a:t>
            </a:r>
            <a:r>
              <a:rPr lang="en-US" baseline="0" dirty="0"/>
              <a:t> of this is intended to downplay the role of individual character, personality, preference, experience, or opinion. </a:t>
            </a:r>
          </a:p>
          <a:p>
            <a:endParaRPr lang="en-US" baseline="0" dirty="0"/>
          </a:p>
          <a:p>
            <a:r>
              <a:rPr lang="en-US" baseline="0" dirty="0"/>
              <a:t>These external influence channels are </a:t>
            </a:r>
            <a:r>
              <a:rPr lang="en-US" b="1" baseline="0" dirty="0"/>
              <a:t>sources</a:t>
            </a:r>
            <a:r>
              <a:rPr lang="en-US" baseline="0" dirty="0"/>
              <a:t> of influence, </a:t>
            </a:r>
            <a:r>
              <a:rPr lang="en-US" b="1" baseline="0" dirty="0"/>
              <a:t>not determinants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The individual practitioner still has agency.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060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 fact, we should</a:t>
            </a:r>
            <a:r>
              <a:rPr lang="en-US" baseline="0" dirty="0"/>
              <a:t> also recognize that the arrows point both ways.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Good leaders </a:t>
            </a:r>
            <a:r>
              <a:rPr lang="en-US" b="1" baseline="0" dirty="0"/>
              <a:t>listen</a:t>
            </a:r>
            <a:r>
              <a:rPr lang="en-US" baseline="0" dirty="0"/>
              <a:t> </a:t>
            </a:r>
            <a:r>
              <a:rPr lang="en-US" b="1" baseline="0" dirty="0"/>
              <a:t>to</a:t>
            </a:r>
            <a:r>
              <a:rPr lang="en-US" baseline="0" dirty="0"/>
              <a:t> and are </a:t>
            </a:r>
            <a:r>
              <a:rPr lang="en-US" b="1" baseline="0" dirty="0"/>
              <a:t>influenced</a:t>
            </a:r>
            <a:r>
              <a:rPr lang="en-US" baseline="0" dirty="0"/>
              <a:t> </a:t>
            </a:r>
            <a:r>
              <a:rPr lang="en-US" b="1" baseline="0" dirty="0"/>
              <a:t>by</a:t>
            </a:r>
            <a:r>
              <a:rPr lang="en-US" baseline="0" dirty="0"/>
              <a:t> their people.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Peer relationships go in </a:t>
            </a:r>
            <a:r>
              <a:rPr lang="en-US" b="1" baseline="0" dirty="0"/>
              <a:t>both</a:t>
            </a:r>
            <a:r>
              <a:rPr lang="en-US" baseline="0" dirty="0"/>
              <a:t> directions.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Practitioners can &amp; should </a:t>
            </a:r>
            <a:r>
              <a:rPr lang="en-US" b="1" baseline="0" dirty="0"/>
              <a:t>contribute</a:t>
            </a:r>
            <a:r>
              <a:rPr lang="en-US" baseline="0" dirty="0"/>
              <a:t> to the literature and to training &amp; education.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142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add a little more complexity,</a:t>
            </a:r>
            <a:r>
              <a:rPr lang="en-US" baseline="0" dirty="0"/>
              <a:t> we can note t</a:t>
            </a:r>
            <a:r>
              <a:rPr lang="en-US" dirty="0"/>
              <a:t>he channels are not entirely </a:t>
            </a:r>
            <a:r>
              <a:rPr lang="en-US" b="1" dirty="0"/>
              <a:t>distinct</a:t>
            </a:r>
            <a:r>
              <a:rPr lang="en-US" dirty="0"/>
              <a:t> – for example, if the boss provides a recommended reading list to all employees, this would be a blend of the Leadership</a:t>
            </a:r>
            <a:r>
              <a:rPr lang="en-US" baseline="0" dirty="0"/>
              <a:t> and Literature channels.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6997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And the </a:t>
            </a:r>
            <a:r>
              <a:rPr lang="en-US" b="1" dirty="0"/>
              <a:t>people</a:t>
            </a:r>
            <a:r>
              <a:rPr lang="en-US" dirty="0"/>
              <a:t> you meet in class contribute to both the Peer network and to the Training &amp; Education experience.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434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Contradictory</a:t>
            </a:r>
            <a:r>
              <a:rPr lang="en-US" dirty="0"/>
              <a:t> messages from different channels leads to </a:t>
            </a:r>
            <a:r>
              <a:rPr lang="en-US" b="1" dirty="0"/>
              <a:t>confusion, friction</a:t>
            </a:r>
            <a:r>
              <a:rPr lang="en-US" dirty="0"/>
              <a:t> and </a:t>
            </a:r>
            <a:r>
              <a:rPr lang="en-US" b="1" dirty="0"/>
              <a:t>conflict</a:t>
            </a:r>
            <a:r>
              <a:rPr lang="en-US" dirty="0"/>
              <a:t>, reducing the influence any one channel might have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50694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Note that </a:t>
            </a:r>
            <a:r>
              <a:rPr lang="en-US" b="1" dirty="0"/>
              <a:t>Silence</a:t>
            </a:r>
            <a:r>
              <a:rPr lang="en-US" b="0" dirty="0"/>
              <a:t> is a form of contradiction.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28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Culture is a big topic, so let’s start with a simple definition: We can define organizational culture as (mostly) the </a:t>
            </a:r>
            <a:r>
              <a:rPr lang="en-US" b="1" baseline="0" dirty="0"/>
              <a:t>shared beliefs and behaviors </a:t>
            </a:r>
            <a:r>
              <a:rPr lang="en-US" baseline="0" dirty="0"/>
              <a:t>within an organization.  </a:t>
            </a:r>
          </a:p>
          <a:p>
            <a:endParaRPr lang="en-US" baseline="0" dirty="0"/>
          </a:p>
          <a:p>
            <a:r>
              <a:rPr lang="en-US" baseline="0" dirty="0"/>
              <a:t>Beliefs come in two important flavors: things we believe are TRUE, and things we believe are IMPORTANT – we call that second category VALUES</a:t>
            </a:r>
          </a:p>
          <a:p>
            <a:endParaRPr lang="en-US" baseline="0" dirty="0"/>
          </a:p>
          <a:p>
            <a:r>
              <a:rPr lang="en-US" baseline="0" dirty="0"/>
              <a:t>It’s important to understand that culture is </a:t>
            </a:r>
            <a:r>
              <a:rPr lang="en-US" b="1" baseline="0" dirty="0"/>
              <a:t>dynamic</a:t>
            </a:r>
            <a:r>
              <a:rPr lang="en-US" baseline="0" dirty="0"/>
              <a:t>, not static. It’s always in flux, so these things we’re about to talk about simultaneously </a:t>
            </a:r>
            <a:r>
              <a:rPr lang="en-US" b="1" baseline="0" dirty="0"/>
              <a:t>express</a:t>
            </a:r>
            <a:r>
              <a:rPr lang="en-US" baseline="0" dirty="0"/>
              <a:t> culture and </a:t>
            </a:r>
            <a:r>
              <a:rPr lang="en-US" b="1" baseline="0" dirty="0"/>
              <a:t>shape</a:t>
            </a:r>
            <a:r>
              <a:rPr lang="en-US" baseline="0" dirty="0"/>
              <a:t> culture.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40711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Similarly,</a:t>
            </a:r>
            <a:r>
              <a:rPr lang="en-US" baseline="0" dirty="0"/>
              <a:t> conflicting messages within individual channels dilutes the overall message (recognizing that a certain amount of conflict is inevitable).</a:t>
            </a:r>
          </a:p>
          <a:p>
            <a:endParaRPr lang="en-US" baseline="0" dirty="0"/>
          </a:p>
          <a:p>
            <a:r>
              <a:rPr lang="en-US" b="1" baseline="0" dirty="0"/>
              <a:t>Consistent</a:t>
            </a:r>
            <a:r>
              <a:rPr lang="en-US" baseline="0" dirty="0"/>
              <a:t> messages from multiple channels help reinforce each other and strengthen the overall influence.</a:t>
            </a:r>
          </a:p>
          <a:p>
            <a:endParaRPr lang="en-US" baseline="0" dirty="0"/>
          </a:p>
          <a:p>
            <a:r>
              <a:rPr lang="en-US" baseline="0" dirty="0"/>
              <a:t>So our opportunity is to use these channels </a:t>
            </a:r>
            <a:r>
              <a:rPr lang="en-US" b="1" baseline="0" dirty="0"/>
              <a:t>strategically</a:t>
            </a:r>
            <a:r>
              <a:rPr lang="en-US" baseline="0" dirty="0"/>
              <a:t>, to deliberately send a message that is </a:t>
            </a:r>
            <a:r>
              <a:rPr lang="en-US" b="1" baseline="0" dirty="0"/>
              <a:t>consistent</a:t>
            </a:r>
            <a:r>
              <a:rPr lang="en-US" baseline="0" dirty="0"/>
              <a:t> and </a:t>
            </a:r>
            <a:r>
              <a:rPr lang="en-US" b="1" baseline="0" dirty="0"/>
              <a:t>clear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10717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9579"/>
            <a:r>
              <a:rPr lang="en-US" dirty="0"/>
              <a:t>OK, why go through all that? </a:t>
            </a:r>
          </a:p>
          <a:p>
            <a:pPr defTabSz="929579"/>
            <a:endParaRPr lang="en-US" dirty="0"/>
          </a:p>
          <a:p>
            <a:pPr defTabSz="929579"/>
            <a:r>
              <a:rPr lang="en-US" dirty="0"/>
              <a:t>If we’re trying </a:t>
            </a:r>
            <a:r>
              <a:rPr lang="en-US" baseline="0" dirty="0"/>
              <a:t>to foster a specific culture, we could start by taking a look at these influence channels to see what messages are </a:t>
            </a:r>
            <a:r>
              <a:rPr lang="en-US" b="1" baseline="0" dirty="0"/>
              <a:t>currently</a:t>
            </a:r>
            <a:r>
              <a:rPr lang="en-US" baseline="0" dirty="0"/>
              <a:t> coming through, then talk about what messages </a:t>
            </a:r>
            <a:r>
              <a:rPr lang="en-US" b="1" baseline="0" dirty="0"/>
              <a:t>should</a:t>
            </a:r>
            <a:r>
              <a:rPr lang="en-US" baseline="0" dirty="0"/>
              <a:t> come through, and </a:t>
            </a:r>
            <a:r>
              <a:rPr lang="en-US" b="1" baseline="0" dirty="0"/>
              <a:t>how we can use these channels </a:t>
            </a:r>
            <a:r>
              <a:rPr lang="en-US" baseline="0" dirty="0"/>
              <a:t>to send the specific message we think would be helpful.</a:t>
            </a:r>
          </a:p>
          <a:p>
            <a:pPr defTabSz="929579"/>
            <a:endParaRPr lang="en-US" baseline="0" dirty="0"/>
          </a:p>
          <a:p>
            <a:pPr defTabSz="929579"/>
            <a:r>
              <a:rPr lang="en-US" baseline="0" dirty="0"/>
              <a:t>Building a strategy begins with answering specific questions about each piece of the diagram.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3848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Step 1 is to identify the specific practitioners and understanding their preference, priorities, and behaviors. </a:t>
            </a:r>
            <a:r>
              <a:rPr lang="en-US" b="1" baseline="0" dirty="0"/>
              <a:t>Whose head are we trying to get into?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Make a list and actually answer the questions on the screen.</a:t>
            </a:r>
          </a:p>
          <a:p>
            <a:endParaRPr lang="en-US" baseline="0" dirty="0"/>
          </a:p>
          <a:p>
            <a:r>
              <a:rPr lang="en-US" baseline="0" dirty="0"/>
              <a:t>Pay particular attention to the pockets and sub-groups that </a:t>
            </a:r>
            <a:r>
              <a:rPr lang="en-US" b="1" baseline="0" dirty="0"/>
              <a:t>already exemplify the desired culture </a:t>
            </a:r>
            <a:r>
              <a:rPr lang="en-US" b="0" baseline="0" dirty="0"/>
              <a:t>(they will be a key leverage point later!)</a:t>
            </a:r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595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The key is to identify and leverage existing metrics &amp; messages that are most relevant &amp; helpful, as well as to adjust (where possible) counter-productive messages &amp; metrics.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319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3069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What’s currently present? What’s missing?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582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Again, we’re looking at what </a:t>
            </a:r>
            <a:r>
              <a:rPr lang="en-US" b="1" baseline="0" dirty="0"/>
              <a:t>currently exists </a:t>
            </a:r>
            <a:r>
              <a:rPr lang="en-US" baseline="0" dirty="0"/>
              <a:t>and what new things might </a:t>
            </a:r>
            <a:r>
              <a:rPr lang="en-US" b="1" baseline="0" dirty="0"/>
              <a:t>need to be created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90262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the answers to</a:t>
            </a:r>
            <a:r>
              <a:rPr lang="en-US" baseline="0" dirty="0"/>
              <a:t> </a:t>
            </a:r>
            <a:r>
              <a:rPr lang="en-US" dirty="0"/>
              <a:t>the questions in previous charts to assemble a specific strategy to</a:t>
            </a:r>
            <a:r>
              <a:rPr lang="en-US" baseline="0" dirty="0"/>
              <a:t>:</a:t>
            </a:r>
          </a:p>
          <a:p>
            <a:r>
              <a:rPr lang="en-US" baseline="0" dirty="0"/>
              <a:t>	</a:t>
            </a:r>
            <a:r>
              <a:rPr lang="en-US" b="1" baseline="0" dirty="0"/>
              <a:t>Engage</a:t>
            </a:r>
            <a:r>
              <a:rPr lang="en-US" baseline="0" dirty="0"/>
              <a:t> with the appropriate leaders, propose specific metrics &amp; messages, </a:t>
            </a:r>
          </a:p>
          <a:p>
            <a:r>
              <a:rPr lang="en-US" baseline="0" dirty="0"/>
              <a:t>	</a:t>
            </a:r>
            <a:r>
              <a:rPr lang="en-US" b="1" baseline="0" dirty="0"/>
              <a:t>Map the network </a:t>
            </a:r>
            <a:r>
              <a:rPr lang="en-US" baseline="0" dirty="0"/>
              <a:t>and help people connect with relevant peer nodes</a:t>
            </a:r>
          </a:p>
          <a:p>
            <a:r>
              <a:rPr lang="en-US" baseline="0" dirty="0"/>
              <a:t>	</a:t>
            </a:r>
            <a:r>
              <a:rPr lang="en-US" b="1" baseline="0" dirty="0"/>
              <a:t>Contribute</a:t>
            </a:r>
            <a:r>
              <a:rPr lang="en-US" baseline="0" dirty="0"/>
              <a:t> to the literature, spread books / articles / blogs / </a:t>
            </a:r>
            <a:r>
              <a:rPr lang="en-US" baseline="0" dirty="0" err="1"/>
              <a:t>etc</a:t>
            </a:r>
            <a:endParaRPr lang="en-US" baseline="0" dirty="0"/>
          </a:p>
          <a:p>
            <a:r>
              <a:rPr lang="en-US" baseline="0" dirty="0"/>
              <a:t>	Develop &amp; deliver </a:t>
            </a:r>
            <a:r>
              <a:rPr lang="en-US" b="1" baseline="0" dirty="0"/>
              <a:t>training</a:t>
            </a:r>
            <a:r>
              <a:rPr lang="en-US" baseline="0" dirty="0"/>
              <a:t> as needed, leverage existing courses, collaborate with school house</a:t>
            </a:r>
          </a:p>
          <a:p>
            <a:endParaRPr lang="en-US" baseline="0" dirty="0"/>
          </a:p>
          <a:p>
            <a:r>
              <a:rPr lang="en-US" baseline="0" dirty="0"/>
              <a:t>Good luck building your culture.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59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 cultures believe that conformity, compliance, and bulleted lists are good.</a:t>
            </a:r>
          </a:p>
          <a:p>
            <a:r>
              <a:rPr lang="en-US" dirty="0"/>
              <a:t>They express this belief by making slides that look like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63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But the thing is, culture is never monolithic. An organization of just about any size will have sub-cultures and co-cultures and small pockets of people that do not </a:t>
            </a:r>
            <a:r>
              <a:rPr lang="en-US" b="1" dirty="0"/>
              <a:t>exactly</a:t>
            </a:r>
            <a:r>
              <a:rPr lang="en-US" dirty="0"/>
              <a:t> fit the larger</a:t>
            </a:r>
            <a:r>
              <a:rPr lang="en-US" baseline="0" dirty="0"/>
              <a:t> </a:t>
            </a:r>
            <a:r>
              <a:rPr lang="en-US" dirty="0"/>
              <a:t>pattern while</a:t>
            </a:r>
            <a:r>
              <a:rPr lang="en-US" baseline="0" dirty="0"/>
              <a:t> still having a </a:t>
            </a:r>
            <a:r>
              <a:rPr lang="en-US" b="1" baseline="0" dirty="0"/>
              <a:t>connection</a:t>
            </a:r>
            <a:r>
              <a:rPr lang="en-US" baseline="0" dirty="0"/>
              <a:t> to the larger group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So those bulleted lists… may be less uniform than you might expect.</a:t>
            </a:r>
          </a:p>
          <a:p>
            <a:endParaRPr lang="en-US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653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Effective cultures </a:t>
            </a:r>
            <a:r>
              <a:rPr lang="en-US" b="1" baseline="0" dirty="0"/>
              <a:t>don’t always spread </a:t>
            </a:r>
            <a:r>
              <a:rPr lang="en-US" baseline="0" dirty="0"/>
              <a:t>– sometimes they remain isolated and insulated. </a:t>
            </a:r>
          </a:p>
          <a:p>
            <a:endParaRPr lang="en-US" baseline="0" dirty="0"/>
          </a:p>
          <a:p>
            <a:r>
              <a:rPr lang="en-US" baseline="0" dirty="0"/>
              <a:t>But with a little deliberate effort they </a:t>
            </a:r>
            <a:r>
              <a:rPr lang="en-US" b="1" baseline="0" dirty="0"/>
              <a:t>can</a:t>
            </a:r>
            <a:r>
              <a:rPr lang="en-US" b="0" baseline="0" dirty="0"/>
              <a:t> spread</a:t>
            </a:r>
            <a:r>
              <a:rPr lang="en-US" baseline="0" dirty="0"/>
              <a:t>… and it’s much easier to spread an internal culture than to introduce an entirely alien culture.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18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means it’s possible to shift the default</a:t>
            </a:r>
            <a:r>
              <a:rPr lang="en-US" baseline="0" dirty="0"/>
              <a:t> by building on existing sub-cultures, without introducing an entirely foreign culture (which tend to trigger the corporate immune response and lots of resistance).</a:t>
            </a:r>
          </a:p>
          <a:p>
            <a:endParaRPr lang="en-US" baseline="0" dirty="0"/>
          </a:p>
          <a:p>
            <a:r>
              <a:rPr lang="en-US" baseline="0" dirty="0"/>
              <a:t>But again – culture is never monolithic, so we’re not aiming for complete conformity here.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558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OK, let’s get a bit more specific.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r>
              <a:rPr lang="en-US" dirty="0"/>
              <a:t>This</a:t>
            </a:r>
            <a:r>
              <a:rPr lang="en-US" baseline="0" dirty="0"/>
              <a:t> diagram (from the original paper)</a:t>
            </a:r>
            <a:r>
              <a:rPr lang="en-US" dirty="0"/>
              <a:t> has five parts. There is the box in the middle, the Practitioner, and then four key </a:t>
            </a:r>
            <a:r>
              <a:rPr lang="en-US" b="1" dirty="0"/>
              <a:t>influence</a:t>
            </a:r>
            <a:r>
              <a:rPr lang="en-US" b="1" baseline="0" dirty="0"/>
              <a:t> channels</a:t>
            </a:r>
            <a:r>
              <a:rPr lang="en-US" baseline="0" dirty="0"/>
              <a:t>, which affect the way practitioners </a:t>
            </a:r>
            <a:r>
              <a:rPr lang="en-US" b="1" baseline="0" dirty="0"/>
              <a:t>see the world</a:t>
            </a:r>
            <a:r>
              <a:rPr lang="en-US" baseline="0" dirty="0"/>
              <a:t>, make </a:t>
            </a:r>
            <a:r>
              <a:rPr lang="en-US" b="1" baseline="0" dirty="0"/>
              <a:t>decisions</a:t>
            </a:r>
            <a:r>
              <a:rPr lang="en-US" baseline="0" dirty="0"/>
              <a:t>, solve </a:t>
            </a:r>
            <a:r>
              <a:rPr lang="en-US" b="1" baseline="0" dirty="0"/>
              <a:t>problems</a:t>
            </a:r>
            <a:r>
              <a:rPr lang="en-US" baseline="0" dirty="0"/>
              <a:t>, and select </a:t>
            </a:r>
            <a:r>
              <a:rPr lang="en-US" b="1" baseline="0" dirty="0"/>
              <a:t>courses of action</a:t>
            </a:r>
            <a:r>
              <a:rPr lang="en-US" baseline="0" dirty="0"/>
              <a:t>. </a:t>
            </a:r>
          </a:p>
          <a:p>
            <a:endParaRPr lang="en-US" baseline="0" dirty="0"/>
          </a:p>
          <a:p>
            <a:r>
              <a:rPr lang="en-US" baseline="0" dirty="0"/>
              <a:t>We’re going to walk through the diagram a </a:t>
            </a:r>
            <a:r>
              <a:rPr lang="en-US" b="1" baseline="0" dirty="0"/>
              <a:t>piece at a time </a:t>
            </a:r>
            <a:r>
              <a:rPr lang="en-US" baseline="0" dirty="0"/>
              <a:t>and talk about how to use it to develop a </a:t>
            </a:r>
            <a:r>
              <a:rPr lang="en-US" b="1" baseline="0" dirty="0"/>
              <a:t>culture change strategy</a:t>
            </a:r>
            <a:r>
              <a:rPr lang="en-US" baseline="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579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We’ll start in the middle, with the box labeled </a:t>
            </a:r>
            <a:r>
              <a:rPr lang="en-US" b="1" baseline="0" dirty="0"/>
              <a:t>Practitioner</a:t>
            </a:r>
            <a:r>
              <a:rPr lang="en-US" baseline="0" dirty="0"/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In our context, practitioners include PM’s, Contracting Officers, Engineers, Financial Analysts, etc.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Their output is the </a:t>
            </a:r>
            <a:r>
              <a:rPr lang="en-US" b="1" baseline="0" dirty="0"/>
              <a:t>decisions</a:t>
            </a:r>
            <a:r>
              <a:rPr lang="en-US" baseline="0" dirty="0"/>
              <a:t> they make, </a:t>
            </a:r>
            <a:r>
              <a:rPr lang="en-US" b="1" baseline="0" dirty="0"/>
              <a:t>problems</a:t>
            </a:r>
            <a:r>
              <a:rPr lang="en-US" baseline="0" dirty="0"/>
              <a:t> they solve, and the </a:t>
            </a:r>
            <a:r>
              <a:rPr lang="en-US" b="1" baseline="0" dirty="0"/>
              <a:t>actions</a:t>
            </a:r>
            <a:r>
              <a:rPr lang="en-US" baseline="0" dirty="0"/>
              <a:t> they take. But it’s not just the decision or solution itself. It’s also the decisions they choose to make (or </a:t>
            </a:r>
            <a:r>
              <a:rPr lang="en-US" b="1" baseline="0" dirty="0"/>
              <a:t>not make</a:t>
            </a:r>
            <a:r>
              <a:rPr lang="en-US" baseline="0" dirty="0"/>
              <a:t>), the problems they choose to solve and choose to </a:t>
            </a:r>
            <a:r>
              <a:rPr lang="en-US" b="1" baseline="0" dirty="0"/>
              <a:t>not solve</a:t>
            </a:r>
            <a:r>
              <a:rPr lang="en-US" baseline="0" dirty="0"/>
              <a:t>.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85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 most obvious influences on a member</a:t>
            </a:r>
            <a:r>
              <a:rPr lang="en-US" baseline="0" dirty="0"/>
              <a:t> of an organization is the organization’s </a:t>
            </a:r>
            <a:r>
              <a:rPr lang="en-US" b="1" baseline="0" dirty="0"/>
              <a:t>leadership</a:t>
            </a:r>
            <a:r>
              <a:rPr lang="en-US" baseline="0" dirty="0"/>
              <a:t>.</a:t>
            </a:r>
          </a:p>
          <a:p>
            <a:endParaRPr lang="en-US" baseline="0" dirty="0"/>
          </a:p>
          <a:p>
            <a:r>
              <a:rPr lang="en-US" baseline="0" dirty="0"/>
              <a:t>The Leadership channel represents senior decision-makers, the people who are in charge of an effort. This could be at the tactical / program manager level or at higher, strategic level (PEO and above). </a:t>
            </a:r>
          </a:p>
          <a:p>
            <a:endParaRPr lang="en-US" baseline="0" dirty="0"/>
          </a:p>
          <a:p>
            <a:r>
              <a:rPr lang="en-US" baseline="0" dirty="0"/>
              <a:t>This channel includes:</a:t>
            </a:r>
          </a:p>
          <a:p>
            <a:r>
              <a:rPr lang="en-US" b="1" baseline="0" dirty="0"/>
              <a:t>Metrics</a:t>
            </a:r>
            <a:r>
              <a:rPr lang="en-US" baseline="0" dirty="0"/>
              <a:t> – what gets measured, reported, paid attention to, used, and acted upon?</a:t>
            </a:r>
          </a:p>
          <a:p>
            <a:r>
              <a:rPr lang="en-US" b="1" baseline="0" dirty="0"/>
              <a:t>Messages</a:t>
            </a:r>
            <a:r>
              <a:rPr lang="en-US" baseline="0" dirty="0"/>
              <a:t> – what do leaders say (or not say)</a:t>
            </a:r>
          </a:p>
          <a:p>
            <a:r>
              <a:rPr lang="en-US" b="1" baseline="0" dirty="0"/>
              <a:t>Incentives</a:t>
            </a:r>
            <a:r>
              <a:rPr lang="en-US" baseline="0" dirty="0"/>
              <a:t> – promotions, rewards, recognition, encouragements</a:t>
            </a:r>
          </a:p>
          <a:p>
            <a:r>
              <a:rPr lang="en-US" b="1" baseline="0" dirty="0"/>
              <a:t>Funding</a:t>
            </a:r>
            <a:r>
              <a:rPr lang="en-US" baseline="0" dirty="0"/>
              <a:t> – where do leaders allocate financial resources</a:t>
            </a:r>
          </a:p>
          <a:p>
            <a:r>
              <a:rPr lang="en-US" b="1" baseline="0" dirty="0"/>
              <a:t>Enablers</a:t>
            </a:r>
            <a:r>
              <a:rPr lang="en-US" baseline="0" dirty="0"/>
              <a:t> – other, non-financial resources, to include permissions and waivers as well as facilities and processes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E6C567-D7CC-4DD7-84A0-F965C45235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63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8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212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57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59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99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93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62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18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35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007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440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8D8B9-5630-4F86-B2C4-2FB3051E7271}" type="datetimeFigureOut">
              <a:rPr lang="en-US" smtClean="0"/>
              <a:t>9/25/2024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527AC-95D7-43EE-A630-B57E01FBF9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159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31218" t="5955" r="31281" b="17122"/>
          <a:stretch/>
        </p:blipFill>
        <p:spPr>
          <a:xfrm>
            <a:off x="0" y="0"/>
            <a:ext cx="5927834" cy="683982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58335" y="1566039"/>
            <a:ext cx="654517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strike="sngStrike" dirty="0">
                <a:solidFill>
                  <a:srgbClr val="FF0000"/>
                </a:solidFill>
              </a:rPr>
              <a:t>Changing</a:t>
            </a:r>
          </a:p>
          <a:p>
            <a:pPr algn="ctr"/>
            <a:r>
              <a:rPr lang="en-US" sz="6600" b="1" dirty="0">
                <a:solidFill>
                  <a:schemeClr val="accent6"/>
                </a:solidFill>
              </a:rPr>
              <a:t>Building</a:t>
            </a:r>
            <a:endParaRPr lang="en-US" sz="4000" dirty="0"/>
          </a:p>
          <a:p>
            <a:pPr algn="ctr"/>
            <a:r>
              <a:rPr lang="en-US" sz="6000" b="1" dirty="0"/>
              <a:t>Culture </a:t>
            </a:r>
          </a:p>
          <a:p>
            <a:pPr algn="ctr"/>
            <a:endParaRPr lang="en-US" sz="4000" dirty="0"/>
          </a:p>
          <a:p>
            <a:pPr algn="ctr"/>
            <a:r>
              <a:rPr lang="en-US" sz="3600" dirty="0"/>
              <a:t>Dan Ward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550535E-A90B-60E0-468D-1BDCFF3306B5}"/>
              </a:ext>
            </a:extLst>
          </p:cNvPr>
          <p:cNvSpPr txBox="1"/>
          <p:nvPr/>
        </p:nvSpPr>
        <p:spPr>
          <a:xfrm>
            <a:off x="7300343" y="5993283"/>
            <a:ext cx="4763859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50" b="0" i="0" dirty="0">
                <a:effectLst/>
                <a:latin typeface="Verdana" panose="020B0604030504040204" pitchFamily="34" charset="0"/>
              </a:rPr>
              <a:t>©2024 The MITRE Corporation. ALL RIGHTS RESERVED</a:t>
            </a:r>
            <a:br>
              <a:rPr lang="en-US" sz="1050" dirty="0"/>
            </a:br>
            <a:r>
              <a:rPr lang="en-US" sz="1050" b="0" i="0" dirty="0">
                <a:effectLst/>
                <a:latin typeface="Verdana" panose="020B0604030504040204" pitchFamily="34" charset="0"/>
              </a:rPr>
              <a:t>Approved for public release. Distribution </a:t>
            </a:r>
            <a:r>
              <a:rPr lang="en-US" sz="1050" b="0" i="0">
                <a:effectLst/>
                <a:latin typeface="Verdana" panose="020B0604030504040204" pitchFamily="34" charset="0"/>
              </a:rPr>
              <a:t>unlimited 24-02352-7</a:t>
            </a:r>
            <a:endParaRPr lang="en-US" sz="105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285693-4F24-30B0-0F94-D3CFD81ED2F0}"/>
              </a:ext>
            </a:extLst>
          </p:cNvPr>
          <p:cNvSpPr txBox="1"/>
          <p:nvPr/>
        </p:nvSpPr>
        <p:spPr>
          <a:xfrm>
            <a:off x="9242997" y="6496246"/>
            <a:ext cx="29490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0" i="0" dirty="0">
                <a:effectLst/>
                <a:latin typeface="Source Sans Pro" panose="020B0503030403020204" pitchFamily="34" charset="0"/>
              </a:rPr>
              <a:t>This work is licensed under CC BY-SA 4.0.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128647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20"/>
    </mc:Choice>
    <mc:Fallback xmlns="">
      <p:transition spd="slow" advTm="2662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25365" cy="6669523"/>
            <a:chOff x="3503818" y="1351498"/>
            <a:chExt cx="5096310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49520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33557" y="3541353"/>
            <a:ext cx="3453959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Networking</a:t>
            </a:r>
          </a:p>
          <a:p>
            <a:r>
              <a:rPr lang="en-US" sz="2800" dirty="0"/>
              <a:t>Mentoring</a:t>
            </a:r>
          </a:p>
          <a:p>
            <a:r>
              <a:rPr lang="en-US" sz="2800" dirty="0"/>
              <a:t>Best Practices</a:t>
            </a:r>
          </a:p>
          <a:p>
            <a:r>
              <a:rPr lang="en-US" sz="2800" dirty="0"/>
              <a:t>Informal Links</a:t>
            </a:r>
          </a:p>
          <a:p>
            <a:r>
              <a:rPr lang="en-US" sz="2800" dirty="0"/>
              <a:t>Hallway Conversations</a:t>
            </a:r>
          </a:p>
        </p:txBody>
      </p: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535610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727"/>
    </mc:Choice>
    <mc:Fallback xmlns="">
      <p:transition spd="slow" advTm="31727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0348393" y="193434"/>
            <a:ext cx="1273105" cy="3539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Books</a:t>
            </a:r>
          </a:p>
          <a:p>
            <a:r>
              <a:rPr lang="en-US" sz="2800" dirty="0"/>
              <a:t>Papers</a:t>
            </a:r>
          </a:p>
          <a:p>
            <a:r>
              <a:rPr lang="en-US" sz="2800" dirty="0"/>
              <a:t>Articles</a:t>
            </a:r>
          </a:p>
          <a:p>
            <a:r>
              <a:rPr lang="en-US" sz="2800" dirty="0"/>
              <a:t>Videos</a:t>
            </a:r>
          </a:p>
          <a:p>
            <a:r>
              <a:rPr lang="en-US" sz="2800" dirty="0"/>
              <a:t>Comics</a:t>
            </a:r>
          </a:p>
          <a:p>
            <a:r>
              <a:rPr lang="en-US" sz="2800" dirty="0"/>
              <a:t>Blogs</a:t>
            </a:r>
          </a:p>
          <a:p>
            <a:r>
              <a:rPr lang="en-US" sz="2800" dirty="0"/>
              <a:t>Tweets</a:t>
            </a:r>
          </a:p>
          <a:p>
            <a:r>
              <a:rPr lang="en-US" sz="2800" dirty="0"/>
              <a:t>Memes</a:t>
            </a:r>
          </a:p>
        </p:txBody>
      </p: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205680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84"/>
    </mc:Choice>
    <mc:Fallback xmlns="">
      <p:transition spd="slow" advTm="47284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1702081" y="4486363"/>
            <a:ext cx="2278188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Classes</a:t>
            </a:r>
          </a:p>
          <a:p>
            <a:r>
              <a:rPr lang="en-US" sz="2800" dirty="0"/>
              <a:t>Workshops</a:t>
            </a:r>
          </a:p>
          <a:p>
            <a:r>
              <a:rPr lang="en-US" sz="2800" dirty="0"/>
              <a:t>Presentations</a:t>
            </a:r>
          </a:p>
          <a:p>
            <a:r>
              <a:rPr lang="en-US" sz="2800" dirty="0"/>
              <a:t>Webinars</a:t>
            </a:r>
          </a:p>
          <a:p>
            <a:r>
              <a:rPr lang="en-US" sz="2800" dirty="0"/>
              <a:t>Lunch &amp; Learn</a:t>
            </a:r>
          </a:p>
        </p:txBody>
      </p: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539506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233"/>
    </mc:Choice>
    <mc:Fallback xmlns="">
      <p:transition spd="slow" advTm="35233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1007" t="17080" r="20282"/>
          <a:stretch/>
        </p:blipFill>
        <p:spPr>
          <a:xfrm>
            <a:off x="10350330" y="0"/>
            <a:ext cx="1773382" cy="25046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705882" y="2471858"/>
            <a:ext cx="1529654" cy="152965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5" name="Right Arrow 4"/>
          <p:cNvSpPr/>
          <p:nvPr/>
        </p:nvSpPr>
        <p:spPr>
          <a:xfrm>
            <a:off x="3069151" y="2831326"/>
            <a:ext cx="1636730" cy="81071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7" name="Down Arrow 6"/>
          <p:cNvSpPr/>
          <p:nvPr/>
        </p:nvSpPr>
        <p:spPr>
          <a:xfrm>
            <a:off x="5065350" y="835127"/>
            <a:ext cx="810717" cy="163673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8" name="Right Arrow 7"/>
          <p:cNvSpPr/>
          <p:nvPr/>
        </p:nvSpPr>
        <p:spPr>
          <a:xfrm rot="10800000">
            <a:off x="6235536" y="2831326"/>
            <a:ext cx="1636730" cy="81071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" name="Down Arrow 8"/>
          <p:cNvSpPr/>
          <p:nvPr/>
        </p:nvSpPr>
        <p:spPr>
          <a:xfrm rot="10800000">
            <a:off x="5065350" y="4001512"/>
            <a:ext cx="810717" cy="163673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" name="TextBox 9"/>
          <p:cNvSpPr txBox="1"/>
          <p:nvPr/>
        </p:nvSpPr>
        <p:spPr>
          <a:xfrm>
            <a:off x="4359511" y="217290"/>
            <a:ext cx="25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LEADERSHIP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1732" y="2927766"/>
            <a:ext cx="135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PEERS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72266" y="2895022"/>
            <a:ext cx="2476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LITERATURE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8697" y="5686484"/>
            <a:ext cx="26388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3600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US" dirty="0"/>
              <a:t>TRAINING &amp; </a:t>
            </a:r>
          </a:p>
          <a:p>
            <a:r>
              <a:rPr lang="en-US" dirty="0"/>
              <a:t>EDUCATION</a:t>
            </a:r>
          </a:p>
        </p:txBody>
      </p:sp>
      <p:sp>
        <p:nvSpPr>
          <p:cNvPr id="15" name="Down Arrow 14"/>
          <p:cNvSpPr/>
          <p:nvPr/>
        </p:nvSpPr>
        <p:spPr>
          <a:xfrm rot="2928911">
            <a:off x="6536015" y="1067475"/>
            <a:ext cx="810717" cy="16367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6" name="TextBox 15"/>
          <p:cNvSpPr txBox="1"/>
          <p:nvPr/>
        </p:nvSpPr>
        <p:spPr>
          <a:xfrm>
            <a:off x="7594697" y="863621"/>
            <a:ext cx="28103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CHANNEL #5?</a:t>
            </a:r>
          </a:p>
        </p:txBody>
      </p:sp>
      <p:sp>
        <p:nvSpPr>
          <p:cNvPr id="14" name="TextBox 13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173591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758"/>
    </mc:Choice>
    <mc:Fallback xmlns="">
      <p:transition spd="slow" advTm="44758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05882" y="2471858"/>
            <a:ext cx="1529654" cy="15296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5" name="Right Arrow 4"/>
          <p:cNvSpPr/>
          <p:nvPr/>
        </p:nvSpPr>
        <p:spPr>
          <a:xfrm>
            <a:off x="3069151" y="2831326"/>
            <a:ext cx="1636730" cy="81071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7" name="Down Arrow 6"/>
          <p:cNvSpPr/>
          <p:nvPr/>
        </p:nvSpPr>
        <p:spPr>
          <a:xfrm>
            <a:off x="5065350" y="835127"/>
            <a:ext cx="810717" cy="163673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8" name="Right Arrow 7"/>
          <p:cNvSpPr/>
          <p:nvPr/>
        </p:nvSpPr>
        <p:spPr>
          <a:xfrm rot="10800000">
            <a:off x="6235536" y="2831326"/>
            <a:ext cx="1636730" cy="810717"/>
          </a:xfrm>
          <a:prstGeom prst="right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9" name="Down Arrow 8"/>
          <p:cNvSpPr/>
          <p:nvPr/>
        </p:nvSpPr>
        <p:spPr>
          <a:xfrm rot="10800000">
            <a:off x="5065350" y="4001512"/>
            <a:ext cx="810717" cy="1636730"/>
          </a:xfrm>
          <a:prstGeom prst="downArrow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0" name="TextBox 9"/>
          <p:cNvSpPr txBox="1"/>
          <p:nvPr/>
        </p:nvSpPr>
        <p:spPr>
          <a:xfrm>
            <a:off x="4359511" y="217290"/>
            <a:ext cx="252934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LEADERSHIP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71732" y="2927766"/>
            <a:ext cx="1351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PEERS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72266" y="2895022"/>
            <a:ext cx="2476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LITERATURE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318697" y="5686484"/>
            <a:ext cx="263886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TRAINING &amp; </a:t>
            </a:r>
          </a:p>
          <a:p>
            <a:r>
              <a:rPr lang="en-US" sz="3600" dirty="0">
                <a:solidFill>
                  <a:schemeClr val="bg1">
                    <a:lumMod val="85000"/>
                  </a:schemeClr>
                </a:solidFill>
              </a:rPr>
              <a:t>EDUCATION</a:t>
            </a:r>
          </a:p>
        </p:txBody>
      </p:sp>
      <p:sp>
        <p:nvSpPr>
          <p:cNvPr id="14" name="TextBox 13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29404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96"/>
    </mc:Choice>
    <mc:Fallback xmlns="">
      <p:transition spd="slow" advTm="19396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6175827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3615766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42716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1729957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2347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18"/>
    </mc:Choice>
    <mc:Fallback xmlns="">
      <p:transition spd="slow" advTm="20118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 rot="1373100">
            <a:off x="6951089" y="758704"/>
            <a:ext cx="2570981" cy="153233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Boss’s</a:t>
            </a:r>
          </a:p>
          <a:p>
            <a:r>
              <a:rPr lang="en-US" sz="2800" dirty="0"/>
              <a:t>Recommended</a:t>
            </a:r>
          </a:p>
          <a:p>
            <a:r>
              <a:rPr lang="en-US" sz="2800" dirty="0"/>
              <a:t>Reading List</a:t>
            </a:r>
          </a:p>
        </p:txBody>
      </p: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71799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91"/>
    </mc:Choice>
    <mc:Fallback xmlns="">
      <p:transition spd="slow" advTm="14591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 rot="1438553">
            <a:off x="1838214" y="4478332"/>
            <a:ext cx="2570981" cy="105560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The people you meet in class</a:t>
            </a:r>
          </a:p>
        </p:txBody>
      </p:sp>
      <p:sp>
        <p:nvSpPr>
          <p:cNvPr id="16" name="TextBox 15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399263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633"/>
    </mc:Choice>
    <mc:Fallback xmlns="">
      <p:transition spd="slow" advTm="763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n>
                    <a:solidFill>
                      <a:schemeClr val="tx1"/>
                    </a:solidFill>
                  </a:ln>
                  <a:solidFill>
                    <a:srgbClr val="FFC000"/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B050"/>
                  </a:solidFill>
                </a:rPr>
                <a:t>TRAINING &amp; </a:t>
              </a:r>
            </a:p>
            <a:p>
              <a:r>
                <a:rPr lang="en-US" sz="3600" b="1" dirty="0">
                  <a:solidFill>
                    <a:srgbClr val="00B050"/>
                  </a:solidFill>
                </a:rPr>
                <a:t>EDUCATION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 rot="21230757">
            <a:off x="5052829" y="2580764"/>
            <a:ext cx="777587" cy="4654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6" name="Rectangle 15"/>
          <p:cNvSpPr/>
          <p:nvPr/>
        </p:nvSpPr>
        <p:spPr>
          <a:xfrm rot="470976">
            <a:off x="5399474" y="3085368"/>
            <a:ext cx="777587" cy="4654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7" name="Rectangle 16"/>
          <p:cNvSpPr/>
          <p:nvPr/>
        </p:nvSpPr>
        <p:spPr>
          <a:xfrm rot="4350643">
            <a:off x="4743113" y="3328037"/>
            <a:ext cx="777587" cy="4654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88004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78"/>
    </mc:Choice>
    <mc:Fallback xmlns="">
      <p:transition spd="slow" advTm="15078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n>
                    <a:solidFill>
                      <a:schemeClr val="tx1"/>
                    </a:solidFill>
                  </a:ln>
                  <a:solidFill>
                    <a:srgbClr val="FFC000"/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B050"/>
                  </a:solidFill>
                </a:rPr>
                <a:t>TRAINING &amp; </a:t>
              </a:r>
            </a:p>
            <a:p>
              <a:r>
                <a:rPr lang="en-US" sz="3600" b="1" dirty="0">
                  <a:solidFill>
                    <a:srgbClr val="00B050"/>
                  </a:solidFill>
                </a:rPr>
                <a:t>EDUCATION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 rot="21230757">
            <a:off x="5052829" y="2580764"/>
            <a:ext cx="777587" cy="465436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6" name="Rectangle 15"/>
          <p:cNvSpPr/>
          <p:nvPr/>
        </p:nvSpPr>
        <p:spPr>
          <a:xfrm rot="470976">
            <a:off x="5399474" y="3085368"/>
            <a:ext cx="777587" cy="4654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7" name="Rectangle 16"/>
          <p:cNvSpPr/>
          <p:nvPr/>
        </p:nvSpPr>
        <p:spPr>
          <a:xfrm rot="4350643">
            <a:off x="4743113" y="3328037"/>
            <a:ext cx="777587" cy="4654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</p:spTree>
    <p:extLst>
      <p:ext uri="{BB962C8B-B14F-4D97-AF65-F5344CB8AC3E}">
        <p14:creationId xmlns:p14="http://schemas.microsoft.com/office/powerpoint/2010/main" val="3468832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652"/>
    </mc:Choice>
    <mc:Fallback xmlns="">
      <p:transition spd="slow" advTm="565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231578F7-0B69-6778-525F-62979D911DB7}"/>
              </a:ext>
            </a:extLst>
          </p:cNvPr>
          <p:cNvGrpSpPr/>
          <p:nvPr/>
        </p:nvGrpSpPr>
        <p:grpSpPr>
          <a:xfrm>
            <a:off x="-520903" y="498994"/>
            <a:ext cx="12807683" cy="6614128"/>
            <a:chOff x="-520903" y="498994"/>
            <a:chExt cx="12807683" cy="6614128"/>
          </a:xfrm>
        </p:grpSpPr>
        <p:sp>
          <p:nvSpPr>
            <p:cNvPr id="4" name="TextBox 3"/>
            <p:cNvSpPr txBox="1"/>
            <p:nvPr/>
          </p:nvSpPr>
          <p:spPr>
            <a:xfrm>
              <a:off x="-520903" y="3958412"/>
              <a:ext cx="10851047" cy="3154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9900" dirty="0">
                  <a:solidFill>
                    <a:srgbClr val="FF0000"/>
                  </a:solidFill>
                  <a:latin typeface="Algerian" panose="04020705040A02060702" pitchFamily="82" charset="0"/>
                </a:rPr>
                <a:t>CULTURE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 rot="684986">
              <a:off x="863253" y="1018025"/>
              <a:ext cx="4540025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800" dirty="0">
                  <a:ln>
                    <a:solidFill>
                      <a:srgbClr val="FFFF00"/>
                    </a:solidFill>
                  </a:ln>
                  <a:solidFill>
                    <a:schemeClr val="accent1"/>
                  </a:solidFill>
                  <a:effectLst>
                    <a:glow rad="101600">
                      <a:schemeClr val="accent4">
                        <a:satMod val="175000"/>
                        <a:alpha val="40000"/>
                      </a:schemeClr>
                    </a:glow>
                  </a:effectLst>
                  <a:latin typeface="Bauhaus 93" panose="04030905020B02020C02" pitchFamily="82" charset="0"/>
                </a:rPr>
                <a:t>CULTURE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 rot="20415755">
              <a:off x="-107130" y="598214"/>
              <a:ext cx="496802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>
                  <a:solidFill>
                    <a:schemeClr val="accent6">
                      <a:lumMod val="75000"/>
                    </a:schemeClr>
                  </a:solidFill>
                  <a:latin typeface="Blackadder ITC" panose="04020505051007020D02" pitchFamily="82" charset="0"/>
                </a:rPr>
                <a:t>CULTURE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87308" y="2540249"/>
              <a:ext cx="4685898" cy="186204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500" b="1" dirty="0">
                  <a:solidFill>
                    <a:srgbClr val="7030A0"/>
                  </a:solidFill>
                  <a:latin typeface="Freestyle Script" panose="030804020302050B0404" pitchFamily="66" charset="0"/>
                </a:rPr>
                <a:t>CULTURE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268512" y="498994"/>
              <a:ext cx="7018268" cy="15696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600" dirty="0">
                  <a:solidFill>
                    <a:schemeClr val="accent3">
                      <a:lumMod val="50000"/>
                    </a:schemeClr>
                  </a:solidFill>
                  <a:latin typeface="Snap ITC" panose="04040A07060A02020202" pitchFamily="82" charset="0"/>
                </a:rPr>
                <a:t>CULTURE</a:t>
              </a:r>
            </a:p>
          </p:txBody>
        </p:sp>
        <p:grpSp>
          <p:nvGrpSpPr>
            <p:cNvPr id="2" name="Group 1"/>
            <p:cNvGrpSpPr/>
            <p:nvPr/>
          </p:nvGrpSpPr>
          <p:grpSpPr>
            <a:xfrm rot="21000558">
              <a:off x="5966904" y="1970422"/>
              <a:ext cx="5727837" cy="2368391"/>
              <a:chOff x="5835717" y="2306728"/>
              <a:chExt cx="5727837" cy="236839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5835717" y="2306728"/>
                <a:ext cx="5575437" cy="2215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800" dirty="0">
                    <a:ln>
                      <a:solidFill>
                        <a:schemeClr val="tx1"/>
                      </a:solidFill>
                    </a:ln>
                    <a:solidFill>
                      <a:schemeClr val="accent2"/>
                    </a:solidFill>
                    <a:latin typeface="Bernard MT Condensed" panose="02050806060905020404" pitchFamily="18" charset="0"/>
                  </a:rPr>
                  <a:t>CULTURE</a:t>
                </a: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5988117" y="2459128"/>
                <a:ext cx="5575437" cy="22159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3800" dirty="0">
                    <a:ln>
                      <a:solidFill>
                        <a:schemeClr val="tx1"/>
                      </a:solidFill>
                    </a:ln>
                    <a:solidFill>
                      <a:schemeClr val="accent6">
                        <a:lumMod val="75000"/>
                      </a:schemeClr>
                    </a:solidFill>
                    <a:latin typeface="Bernard MT Condensed" panose="02050806060905020404" pitchFamily="18" charset="0"/>
                  </a:rPr>
                  <a:t>CULTURE</a:t>
                </a:r>
              </a:p>
            </p:txBody>
          </p:sp>
        </p:grp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D04C460-576A-60E7-8376-DD82B0DD4CD5}"/>
              </a:ext>
            </a:extLst>
          </p:cNvPr>
          <p:cNvSpPr txBox="1"/>
          <p:nvPr/>
        </p:nvSpPr>
        <p:spPr>
          <a:xfrm>
            <a:off x="261673" y="3930702"/>
            <a:ext cx="11728103" cy="10156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/>
              <a:t>SHARED BELIEFS* AND BEHAVIORS</a:t>
            </a:r>
          </a:p>
        </p:txBody>
      </p:sp>
    </p:spTree>
    <p:extLst>
      <p:ext uri="{BB962C8B-B14F-4D97-AF65-F5344CB8AC3E}">
        <p14:creationId xmlns:p14="http://schemas.microsoft.com/office/powerpoint/2010/main" val="77048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665"/>
    </mc:Choice>
    <mc:Fallback xmlns="">
      <p:transition spd="slow" advTm="26665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ln>
                    <a:solidFill>
                      <a:schemeClr val="tx1"/>
                    </a:solidFill>
                  </a:ln>
                  <a:solidFill>
                    <a:srgbClr val="FFC000"/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00B050"/>
                  </a:solidFill>
                </a:rPr>
                <a:t>TRAINING &amp; </a:t>
              </a:r>
            </a:p>
            <a:p>
              <a:r>
                <a:rPr lang="en-US" sz="3600" b="1" dirty="0">
                  <a:solidFill>
                    <a:srgbClr val="00B050"/>
                  </a:solidFill>
                </a:rPr>
                <a:t>EDUCATION</a:t>
              </a:r>
            </a:p>
          </p:txBody>
        </p:sp>
      </p:grpSp>
      <p:sp>
        <p:nvSpPr>
          <p:cNvPr id="15" name="Rectangle 14"/>
          <p:cNvSpPr/>
          <p:nvPr/>
        </p:nvSpPr>
        <p:spPr>
          <a:xfrm rot="21230757">
            <a:off x="5052829" y="2580764"/>
            <a:ext cx="777587" cy="46543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6" name="Rectangle 15"/>
          <p:cNvSpPr/>
          <p:nvPr/>
        </p:nvSpPr>
        <p:spPr>
          <a:xfrm rot="470976">
            <a:off x="5399474" y="3085368"/>
            <a:ext cx="777587" cy="46543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17" name="Rectangle 16"/>
          <p:cNvSpPr/>
          <p:nvPr/>
        </p:nvSpPr>
        <p:spPr>
          <a:xfrm rot="4350643">
            <a:off x="4743113" y="3328037"/>
            <a:ext cx="777587" cy="46543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  <p:sp>
        <p:nvSpPr>
          <p:cNvPr id="2" name="Rectangle 1"/>
          <p:cNvSpPr/>
          <p:nvPr/>
        </p:nvSpPr>
        <p:spPr>
          <a:xfrm>
            <a:off x="3128477" y="3051949"/>
            <a:ext cx="1194992" cy="13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3104439" y="3285473"/>
            <a:ext cx="1194992" cy="136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670978" y="3048271"/>
            <a:ext cx="1194992" cy="13609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646940" y="3281795"/>
            <a:ext cx="1194992" cy="13609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5015755" y="4944207"/>
            <a:ext cx="1194992" cy="1360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5400000">
            <a:off x="4773837" y="4944207"/>
            <a:ext cx="1194992" cy="136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 rot="5400000">
            <a:off x="5015755" y="1393070"/>
            <a:ext cx="1194992" cy="13609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5400000">
            <a:off x="4773837" y="1393070"/>
            <a:ext cx="1194992" cy="136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62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578"/>
    </mc:Choice>
    <mc:Fallback xmlns="">
      <p:transition spd="slow" advTm="26578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144" y="2283389"/>
            <a:ext cx="835581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800" dirty="0"/>
              <a:t>What’s the point?</a:t>
            </a:r>
          </a:p>
        </p:txBody>
      </p:sp>
    </p:spTree>
    <p:extLst>
      <p:ext uri="{BB962C8B-B14F-4D97-AF65-F5344CB8AC3E}">
        <p14:creationId xmlns:p14="http://schemas.microsoft.com/office/powerpoint/2010/main" val="3037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50"/>
    </mc:Choice>
    <mc:Fallback xmlns="">
      <p:transition spd="slow" advTm="3165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235535" y="931884"/>
            <a:ext cx="4631845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Who are the practitioners?</a:t>
            </a:r>
          </a:p>
          <a:p>
            <a:r>
              <a:rPr lang="en-US" sz="2800" dirty="0"/>
              <a:t>What decisions do they make?</a:t>
            </a:r>
          </a:p>
          <a:p>
            <a:r>
              <a:rPr lang="en-US" sz="2800" dirty="0"/>
              <a:t>What problems do they solve?</a:t>
            </a:r>
          </a:p>
          <a:p>
            <a:r>
              <a:rPr lang="en-US" sz="2800" dirty="0"/>
              <a:t>What actions do they take?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71732" y="217290"/>
            <a:ext cx="8576661" cy="6669523"/>
            <a:chOff x="1771732" y="217290"/>
            <a:chExt cx="8576661" cy="6669523"/>
          </a:xfrm>
        </p:grpSpPr>
        <p:sp>
          <p:nvSpPr>
            <p:cNvPr id="17" name="Rectangle 16"/>
            <p:cNvSpPr/>
            <p:nvPr/>
          </p:nvSpPr>
          <p:spPr>
            <a:xfrm>
              <a:off x="4705882" y="2471858"/>
              <a:ext cx="1529654" cy="15296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3069151" y="2831326"/>
              <a:ext cx="1636730" cy="81071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5065350" y="835127"/>
              <a:ext cx="810717" cy="163673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0" name="Right Arrow 19"/>
            <p:cNvSpPr/>
            <p:nvPr/>
          </p:nvSpPr>
          <p:spPr>
            <a:xfrm rot="10800000">
              <a:off x="6235536" y="2831326"/>
              <a:ext cx="1636730" cy="81071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1" name="Down Arrow 20"/>
            <p:cNvSpPr/>
            <p:nvPr/>
          </p:nvSpPr>
          <p:spPr>
            <a:xfrm rot="10800000">
              <a:off x="5065350" y="4001512"/>
              <a:ext cx="810717" cy="163673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359511" y="217290"/>
              <a:ext cx="25293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71732" y="2927766"/>
              <a:ext cx="13519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872266" y="2895022"/>
              <a:ext cx="24761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318697" y="5686484"/>
              <a:ext cx="26388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 rot="1320375">
              <a:off x="4592167" y="3018132"/>
              <a:ext cx="1757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PRACTITIONER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3154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81"/>
    </mc:Choice>
    <mc:Fallback xmlns="">
      <p:transition spd="slow" advTm="25481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6888857" y="83383"/>
            <a:ext cx="5181223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Who are the leaders?</a:t>
            </a:r>
          </a:p>
          <a:p>
            <a:r>
              <a:rPr lang="en-US" sz="2800" dirty="0"/>
              <a:t>What metrics matter to them?</a:t>
            </a:r>
          </a:p>
          <a:p>
            <a:r>
              <a:rPr lang="en-US" sz="2800" dirty="0"/>
              <a:t>What messages </a:t>
            </a:r>
            <a:r>
              <a:rPr lang="en-US" sz="2800" b="1" dirty="0"/>
              <a:t>are</a:t>
            </a:r>
            <a:r>
              <a:rPr lang="en-US" sz="2800" dirty="0"/>
              <a:t> they sending?</a:t>
            </a:r>
          </a:p>
          <a:p>
            <a:r>
              <a:rPr lang="en-US" sz="2800" dirty="0"/>
              <a:t>What messages </a:t>
            </a:r>
            <a:r>
              <a:rPr lang="en-US" sz="2800" b="1" dirty="0"/>
              <a:t>should</a:t>
            </a:r>
            <a:r>
              <a:rPr lang="en-US" sz="2800" dirty="0"/>
              <a:t> they send?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71732" y="217290"/>
            <a:ext cx="8525365" cy="6669523"/>
            <a:chOff x="3503818" y="1351498"/>
            <a:chExt cx="5096310" cy="3986921"/>
          </a:xfrm>
        </p:grpSpPr>
        <p:sp>
          <p:nvSpPr>
            <p:cNvPr id="17" name="Rectangle 16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0" name="Right Arrow 19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1" name="Down Arrow 20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3818" y="2971772"/>
              <a:ext cx="79572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50608" y="2952198"/>
              <a:ext cx="1449520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144823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988"/>
    </mc:Choice>
    <mc:Fallback xmlns="">
      <p:transition spd="slow" advTm="13988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208" y="939532"/>
            <a:ext cx="4317303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/>
              <a:t>Map the network</a:t>
            </a:r>
          </a:p>
          <a:p>
            <a:r>
              <a:rPr lang="en-US" sz="2800" dirty="0"/>
              <a:t>What brings them together?</a:t>
            </a:r>
          </a:p>
          <a:p>
            <a:r>
              <a:rPr lang="en-US" sz="2800" dirty="0"/>
              <a:t>Competitors? Collaborators?</a:t>
            </a:r>
          </a:p>
          <a:p>
            <a:r>
              <a:rPr lang="en-US" sz="2800" dirty="0"/>
              <a:t>Other services? Industry?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1771732" y="217290"/>
            <a:ext cx="8525365" cy="6669523"/>
            <a:chOff x="3503818" y="1351498"/>
            <a:chExt cx="5096310" cy="3986921"/>
          </a:xfrm>
        </p:grpSpPr>
        <p:sp>
          <p:nvSpPr>
            <p:cNvPr id="28" name="Rectangle 27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9" name="Right Arrow 28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31" name="Right Arrow 30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32" name="Down Arrow 31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150608" y="2952198"/>
              <a:ext cx="1449520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357936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706"/>
    </mc:Choice>
    <mc:Fallback xmlns="">
      <p:transition spd="slow" advTm="15706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8618625" y="702326"/>
            <a:ext cx="345953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Key books?</a:t>
            </a:r>
          </a:p>
          <a:p>
            <a:r>
              <a:rPr lang="en-US" sz="2800" dirty="0"/>
              <a:t>Key articles?</a:t>
            </a:r>
          </a:p>
          <a:p>
            <a:r>
              <a:rPr lang="en-US" sz="2800" dirty="0"/>
              <a:t>Key papers?</a:t>
            </a:r>
          </a:p>
          <a:p>
            <a:r>
              <a:rPr lang="en-US" sz="2800" dirty="0"/>
              <a:t>Blogs? Twitter feeds?</a:t>
            </a:r>
          </a:p>
          <a:p>
            <a:r>
              <a:rPr lang="en-US" sz="2800" dirty="0"/>
              <a:t>What’s missing?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17" name="Rectangle 16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0" name="Right Arrow 19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1" name="Down Arrow 20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219452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018"/>
    </mc:Choice>
    <mc:Fallback xmlns="">
      <p:transition spd="slow" advTm="18018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46756" y="4274221"/>
            <a:ext cx="4212755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What skills are needed?</a:t>
            </a:r>
          </a:p>
          <a:p>
            <a:r>
              <a:rPr lang="en-US" sz="2800" dirty="0"/>
              <a:t>Topics to master?</a:t>
            </a:r>
          </a:p>
          <a:p>
            <a:r>
              <a:rPr lang="en-US" sz="2800" dirty="0"/>
              <a:t>Where is the schoolhouse?</a:t>
            </a:r>
          </a:p>
          <a:p>
            <a:r>
              <a:rPr lang="en-US" sz="2800" dirty="0"/>
              <a:t>Courses to give/take?</a:t>
            </a:r>
          </a:p>
          <a:p>
            <a:r>
              <a:rPr lang="en-US" sz="2800" dirty="0"/>
              <a:t>Courses to </a:t>
            </a:r>
            <a:r>
              <a:rPr lang="en-US" sz="2800" b="1" dirty="0"/>
              <a:t>create</a:t>
            </a:r>
            <a:endParaRPr lang="en-US" sz="28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17" name="Rectangle 16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8" name="Right Arrow 17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9" name="Down Arrow 18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0" name="Right Arrow 19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1" name="Down Arrow 20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117210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58"/>
    </mc:Choice>
    <mc:Fallback xmlns="">
      <p:transition spd="slow" advTm="8658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3" name="Rectangle 2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4" name="Right Arrow 3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Down Arrow 4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6" name="Right Arrow 5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869292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399"/>
    </mc:Choice>
    <mc:Fallback xmlns="">
      <p:transition spd="slow" advTm="4339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3301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033"/>
    </mc:Choice>
    <mc:Fallback xmlns="">
      <p:transition spd="slow" advTm="11033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culture</a:t>
            </a:r>
          </a:p>
          <a:p>
            <a:r>
              <a:rPr lang="en-US" sz="3600" dirty="0"/>
              <a:t>Culture, culture, culture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7996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602"/>
    </mc:Choice>
    <mc:Fallback xmlns="">
      <p:transition spd="slow" advTm="22602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</a:p>
          <a:p>
            <a:r>
              <a:rPr lang="en-US" sz="3600" dirty="0"/>
              <a:t>Culture, 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dirty="0"/>
              <a:t>Culture, culture, culture</a:t>
            </a:r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culture</a:t>
            </a:r>
          </a:p>
          <a:p>
            <a:r>
              <a:rPr lang="en-US" sz="3600" dirty="0"/>
              <a:t>Culture, culture, culture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13252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797"/>
    </mc:Choice>
    <mc:Fallback xmlns="">
      <p:transition spd="slow" advTm="16797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>
                <a:solidFill>
                  <a:srgbClr val="FF0000"/>
                </a:solidFill>
                <a:latin typeface="Brush Script MT" panose="03060802040406070304" pitchFamily="66" charset="0"/>
                <a:ea typeface="+mn-ea"/>
                <a:cs typeface="+mn-cs"/>
              </a:rPr>
              <a:t>Culture</a:t>
            </a:r>
            <a:endParaRPr lang="en-US" sz="6000" b="1" dirty="0">
              <a:solidFill>
                <a:srgbClr val="FF0000"/>
              </a:solidFill>
              <a:latin typeface="Brush Script MT" panose="03060802040406070304" pitchFamily="66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culture</a:t>
            </a:r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endParaRPr lang="en-US" sz="3600" dirty="0"/>
          </a:p>
          <a:p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r>
              <a:rPr lang="en-US" sz="3600" dirty="0"/>
              <a:t>, culture, </a:t>
            </a:r>
            <a:r>
              <a:rPr lang="en-US" sz="3600" b="1" dirty="0">
                <a:solidFill>
                  <a:srgbClr val="FF0000"/>
                </a:solidFill>
                <a:latin typeface="Brush Script MT" panose="03060802040406070304" pitchFamily="66" charset="0"/>
              </a:rPr>
              <a:t>culture</a:t>
            </a:r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9728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86"/>
    </mc:Choice>
    <mc:Fallback xmlns="">
      <p:transition spd="slow" advTm="2118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76661" cy="6669523"/>
            <a:chOff x="3503818" y="1351498"/>
            <a:chExt cx="5126974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808185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80184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77466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TRAINING &amp; </a:t>
              </a:r>
            </a:p>
            <a:p>
              <a:r>
                <a:rPr lang="en-US" sz="3600" b="1" dirty="0"/>
                <a:t>EDUCATION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601654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895"/>
    </mc:Choice>
    <mc:Fallback xmlns="">
      <p:transition spd="slow" advTm="25895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771732" y="217290"/>
            <a:ext cx="8576661" cy="6669523"/>
            <a:chOff x="1771732" y="217290"/>
            <a:chExt cx="8576661" cy="6669523"/>
          </a:xfrm>
        </p:grpSpPr>
        <p:sp>
          <p:nvSpPr>
            <p:cNvPr id="4" name="Rectangle 3"/>
            <p:cNvSpPr/>
            <p:nvPr/>
          </p:nvSpPr>
          <p:spPr>
            <a:xfrm>
              <a:off x="4705882" y="2471858"/>
              <a:ext cx="1529654" cy="152965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3069151" y="2831326"/>
              <a:ext cx="1636730" cy="81071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065350" y="835127"/>
              <a:ext cx="810717" cy="163673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235536" y="2831326"/>
              <a:ext cx="1636730" cy="81071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065350" y="4001512"/>
              <a:ext cx="810717" cy="1636730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59511" y="217290"/>
              <a:ext cx="252934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771732" y="2927766"/>
              <a:ext cx="135197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872266" y="2895022"/>
              <a:ext cx="247612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318697" y="5686484"/>
              <a:ext cx="2638865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 rot="1320375">
              <a:off x="4592167" y="3018132"/>
              <a:ext cx="17570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/>
                <a:t>PRACTITIONER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6416399" y="914754"/>
            <a:ext cx="2450992" cy="13849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Make Decisions</a:t>
            </a:r>
          </a:p>
          <a:p>
            <a:r>
              <a:rPr lang="en-US" sz="2800" dirty="0"/>
              <a:t>Solve Problems</a:t>
            </a:r>
          </a:p>
          <a:p>
            <a:r>
              <a:rPr lang="en-US" sz="2800" dirty="0"/>
              <a:t>Take Action</a:t>
            </a:r>
          </a:p>
        </p:txBody>
      </p:sp>
    </p:spTree>
    <p:extLst>
      <p:ext uri="{BB962C8B-B14F-4D97-AF65-F5344CB8AC3E}">
        <p14:creationId xmlns:p14="http://schemas.microsoft.com/office/powerpoint/2010/main" val="741034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416"/>
    </mc:Choice>
    <mc:Fallback xmlns="">
      <p:transition spd="slow" advTm="35416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71732" y="217290"/>
            <a:ext cx="8525365" cy="6669523"/>
            <a:chOff x="3503818" y="1351498"/>
            <a:chExt cx="5096310" cy="3986921"/>
          </a:xfrm>
        </p:grpSpPr>
        <p:sp>
          <p:nvSpPr>
            <p:cNvPr id="4" name="Rectangle 3"/>
            <p:cNvSpPr/>
            <p:nvPr/>
          </p:nvSpPr>
          <p:spPr>
            <a:xfrm>
              <a:off x="5257800" y="2699238"/>
              <a:ext cx="914400" cy="914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4279392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7" name="Down Arrow 6"/>
            <p:cNvSpPr/>
            <p:nvPr/>
          </p:nvSpPr>
          <p:spPr>
            <a:xfrm>
              <a:off x="5472684" y="1720830"/>
              <a:ext cx="484632" cy="97840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8" name="Right Arrow 7"/>
            <p:cNvSpPr/>
            <p:nvPr/>
          </p:nvSpPr>
          <p:spPr>
            <a:xfrm rot="10800000">
              <a:off x="6172200" y="2914122"/>
              <a:ext cx="978408" cy="484632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9" name="Down Arrow 8"/>
            <p:cNvSpPr/>
            <p:nvPr/>
          </p:nvSpPr>
          <p:spPr>
            <a:xfrm rot="10800000">
              <a:off x="5472684" y="3613638"/>
              <a:ext cx="484632" cy="978408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50746" y="1351498"/>
              <a:ext cx="151199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/>
                <a:t>LEADERSHIP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03818" y="2971772"/>
              <a:ext cx="795728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PEERS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150608" y="2952198"/>
              <a:ext cx="1449520" cy="3863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LITERATURE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026348" y="4620884"/>
              <a:ext cx="1537219" cy="71753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TRAINING &amp; </a:t>
              </a:r>
            </a:p>
            <a:p>
              <a:r>
                <a:rPr lang="en-US" sz="3600" dirty="0">
                  <a:solidFill>
                    <a:schemeClr val="bg1">
                      <a:lumMod val="85000"/>
                    </a:schemeClr>
                  </a:solidFill>
                </a:rPr>
                <a:t>EDUCATION</a:t>
              </a: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888858" y="118369"/>
            <a:ext cx="1963166" cy="22467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Metrics</a:t>
            </a:r>
          </a:p>
          <a:p>
            <a:r>
              <a:rPr lang="en-US" sz="2800" dirty="0"/>
              <a:t>Messages</a:t>
            </a:r>
          </a:p>
          <a:p>
            <a:r>
              <a:rPr lang="en-US" sz="2800" dirty="0"/>
              <a:t>Incentives</a:t>
            </a:r>
          </a:p>
          <a:p>
            <a:r>
              <a:rPr lang="en-US" sz="2800" dirty="0"/>
              <a:t>Investments</a:t>
            </a:r>
          </a:p>
          <a:p>
            <a:r>
              <a:rPr lang="en-US" sz="2800" dirty="0"/>
              <a:t>Enablers</a:t>
            </a:r>
          </a:p>
        </p:txBody>
      </p:sp>
      <p:sp>
        <p:nvSpPr>
          <p:cNvPr id="15" name="TextBox 14"/>
          <p:cNvSpPr txBox="1"/>
          <p:nvPr/>
        </p:nvSpPr>
        <p:spPr>
          <a:xfrm rot="1320375">
            <a:off x="4592167" y="3018132"/>
            <a:ext cx="1757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PRACTITIONER</a:t>
            </a:r>
          </a:p>
        </p:txBody>
      </p:sp>
    </p:spTree>
    <p:extLst>
      <p:ext uri="{BB962C8B-B14F-4D97-AF65-F5344CB8AC3E}">
        <p14:creationId xmlns:p14="http://schemas.microsoft.com/office/powerpoint/2010/main" val="1569977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275"/>
    </mc:Choice>
    <mc:Fallback xmlns="">
      <p:transition spd="slow" advTm="53275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5a44311-ed64-4a72-909f-c9dc6973bde2" xsi:nil="true"/>
    <lcf76f155ced4ddcb4097134ff3c332f xmlns="fe4621bd-029e-48bf-834f-2e59b9624a53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50DA2B36065E4BAD2F8574B1D54728" ma:contentTypeVersion="15" ma:contentTypeDescription="Create a new document." ma:contentTypeScope="" ma:versionID="c75d48322972078887bce8333afccefc">
  <xsd:schema xmlns:xsd="http://www.w3.org/2001/XMLSchema" xmlns:xs="http://www.w3.org/2001/XMLSchema" xmlns:p="http://schemas.microsoft.com/office/2006/metadata/properties" xmlns:ns2="fe4621bd-029e-48bf-834f-2e59b9624a53" xmlns:ns3="2e537d3d-f5f0-4f93-89c8-b0500060b9ca" xmlns:ns4="b5a44311-ed64-4a72-909f-c9dc6973bde2" targetNamespace="http://schemas.microsoft.com/office/2006/metadata/properties" ma:root="true" ma:fieldsID="6a8170cb89852f09c50a9b7d8ae72fbe" ns2:_="" ns3:_="" ns4:_="">
    <xsd:import namespace="fe4621bd-029e-48bf-834f-2e59b9624a53"/>
    <xsd:import namespace="2e537d3d-f5f0-4f93-89c8-b0500060b9ca"/>
    <xsd:import namespace="b5a44311-ed64-4a72-909f-c9dc6973b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4621bd-029e-48bf-834f-2e59b9624a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4ea1a638-fe8f-4e55-a8a3-ec1a1fdf419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537d3d-f5f0-4f93-89c8-b0500060b9ca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44311-ed64-4a72-909f-c9dc6973bde2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d818edf3-1ef9-4299-9481-b12f99061f32}" ma:internalName="TaxCatchAll" ma:showField="CatchAllData" ma:web="2e537d3d-f5f0-4f93-89c8-b0500060b9c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65FFB5E-F108-4C62-9C7D-98C135725099}">
  <ds:schemaRefs>
    <ds:schemaRef ds:uri="http://schemas.openxmlformats.org/package/2006/metadata/core-properties"/>
    <ds:schemaRef ds:uri="http://purl.org/dc/dcmitype/"/>
    <ds:schemaRef ds:uri="fe4621bd-029e-48bf-834f-2e59b9624a53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b5a44311-ed64-4a72-909f-c9dc6973bde2"/>
    <ds:schemaRef ds:uri="2e537d3d-f5f0-4f93-89c8-b0500060b9ca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90CE7B9E-5FE4-4A58-B586-F32FD3DEE8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4621bd-029e-48bf-834f-2e59b9624a53"/>
    <ds:schemaRef ds:uri="2e537d3d-f5f0-4f93-89c8-b0500060b9ca"/>
    <ds:schemaRef ds:uri="b5a44311-ed64-4a72-909f-c9dc6973b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78E831-721C-4FFB-B1C3-1E98EA7016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4775</TotalTime>
  <Words>2074</Words>
  <Application>Microsoft Office PowerPoint</Application>
  <PresentationFormat>Widescreen</PresentationFormat>
  <Paragraphs>350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40" baseType="lpstr">
      <vt:lpstr>Algerian</vt:lpstr>
      <vt:lpstr>Arial</vt:lpstr>
      <vt:lpstr>Bauhaus 93</vt:lpstr>
      <vt:lpstr>Bernard MT Condensed</vt:lpstr>
      <vt:lpstr>Blackadder ITC</vt:lpstr>
      <vt:lpstr>Brush Script MT</vt:lpstr>
      <vt:lpstr>Calibri</vt:lpstr>
      <vt:lpstr>Calibri Light</vt:lpstr>
      <vt:lpstr>Freestyle Script</vt:lpstr>
      <vt:lpstr>Snap ITC</vt:lpstr>
      <vt:lpstr>Source Sans Pro</vt:lpstr>
      <vt:lpstr>Verdana</vt:lpstr>
      <vt:lpstr>Office Theme</vt:lpstr>
      <vt:lpstr>PowerPoint Presentation</vt:lpstr>
      <vt:lpstr>PowerPoint Presentation</vt:lpstr>
      <vt:lpstr>Culture</vt:lpstr>
      <vt:lpstr>Culture</vt:lpstr>
      <vt:lpstr>Culture</vt:lpstr>
      <vt:lpstr>Culture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Ward, Dan</dc:creator>
  <cp:lastModifiedBy>Dan Ward</cp:lastModifiedBy>
  <cp:revision>70</cp:revision>
  <cp:lastPrinted>2017-07-25T13:22:32Z</cp:lastPrinted>
  <dcterms:created xsi:type="dcterms:W3CDTF">2016-10-20T13:54:43Z</dcterms:created>
  <dcterms:modified xsi:type="dcterms:W3CDTF">2024-09-25T13:35:49Z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0x010100C050DA2B36065E4BAD2F8574B1D54728</vt:lpwstr>
  </property>
  <property fmtid="{D5CDD505-2E9C-101B-9397-08002B2CF9AE}" pid="3" name="MediaServiceImageTags">
    <vt:lpwstr/>
  </property>
</Properties>
</file>