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8"/>
  </p:notesMasterIdLst>
  <p:handoutMasterIdLst>
    <p:handoutMasterId r:id="rId9"/>
  </p:handoutMasterIdLst>
  <p:sldIdLst>
    <p:sldId id="327" r:id="rId5"/>
    <p:sldId id="332" r:id="rId6"/>
    <p:sldId id="333" r:id="rId7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onisha Rahman" initials="MR" lastIdx="46" clrIdx="0">
    <p:extLst>
      <p:ext uri="{19B8F6BF-5375-455C-9EA6-DF929625EA0E}">
        <p15:presenceInfo xmlns:p15="http://schemas.microsoft.com/office/powerpoint/2012/main" userId="S::RAHMANM@MITRE.ORG::6cf91401-9094-4e8f-a695-42ee7077f7e9" providerId="AD"/>
      </p:ext>
    </p:extLst>
  </p:cmAuthor>
  <p:cmAuthor id="2" name="Rachel E Gregorio" initials="REG" lastIdx="9" clrIdx="1">
    <p:extLst>
      <p:ext uri="{19B8F6BF-5375-455C-9EA6-DF929625EA0E}">
        <p15:presenceInfo xmlns:p15="http://schemas.microsoft.com/office/powerpoint/2012/main" userId="S::rgregorio@mitre.org::8bffd36a-0092-49e2-a094-14b10b84ee1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FB8B"/>
    <a:srgbClr val="87DEFF"/>
    <a:srgbClr val="0B2338"/>
    <a:srgbClr val="005B93"/>
    <a:srgbClr val="0A2237"/>
    <a:srgbClr val="C8DFF4"/>
    <a:srgbClr val="00B0F0"/>
    <a:srgbClr val="C9EAFF"/>
    <a:srgbClr val="FFFFFF"/>
    <a:srgbClr val="E1F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3333" autoAdjust="0"/>
  </p:normalViewPr>
  <p:slideViewPr>
    <p:cSldViewPr snapToGrid="0">
      <p:cViewPr varScale="1">
        <p:scale>
          <a:sx n="78" d="100"/>
          <a:sy n="78" d="100"/>
        </p:scale>
        <p:origin x="1325" y="82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692" y="6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G Warshawsky" userId="S::rgregorio@mitre.org::8bffd36a-0092-49e2-a094-14b10b84ee1b" providerId="AD" clId="Web-{94BCA9F8-37A8-41E1-8A7C-CCBA9E11845B}"/>
    <pc:docChg chg="modSld">
      <pc:chgData name="Rachel G Warshawsky" userId="S::rgregorio@mitre.org::8bffd36a-0092-49e2-a094-14b10b84ee1b" providerId="AD" clId="Web-{94BCA9F8-37A8-41E1-8A7C-CCBA9E11845B}" dt="2023-06-30T15:01:11.123" v="1" actId="20577"/>
      <pc:docMkLst>
        <pc:docMk/>
      </pc:docMkLst>
      <pc:sldChg chg="modSp">
        <pc:chgData name="Rachel G Warshawsky" userId="S::rgregorio@mitre.org::8bffd36a-0092-49e2-a094-14b10b84ee1b" providerId="AD" clId="Web-{94BCA9F8-37A8-41E1-8A7C-CCBA9E11845B}" dt="2023-06-30T15:01:11.123" v="1" actId="20577"/>
        <pc:sldMkLst>
          <pc:docMk/>
          <pc:sldMk cId="3259041671" sldId="327"/>
        </pc:sldMkLst>
        <pc:spChg chg="mod">
          <ac:chgData name="Rachel G Warshawsky" userId="S::rgregorio@mitre.org::8bffd36a-0092-49e2-a094-14b10b84ee1b" providerId="AD" clId="Web-{94BCA9F8-37A8-41E1-8A7C-CCBA9E11845B}" dt="2023-06-30T15:01:11.123" v="1" actId="20577"/>
          <ac:spMkLst>
            <pc:docMk/>
            <pc:sldMk cId="3259041671" sldId="327"/>
            <ac:spMk id="29" creationId="{7F433468-046F-4A7D-B9F7-C4965AE37802}"/>
          </ac:spMkLst>
        </pc:spChg>
      </pc:sldChg>
    </pc:docChg>
  </pc:docChgLst>
  <pc:docChgLst>
    <pc:chgData name="Dan Ward" userId="8aa54296-cb89-4640-a2fc-9748899f29bb" providerId="ADAL" clId="{4B9C3FE2-E36F-4D76-BCFC-BF05B8A4CEDD}"/>
    <pc:docChg chg="undo redo custSel modSld">
      <pc:chgData name="Dan Ward" userId="8aa54296-cb89-4640-a2fc-9748899f29bb" providerId="ADAL" clId="{4B9C3FE2-E36F-4D76-BCFC-BF05B8A4CEDD}" dt="2023-12-19T16:07:13.886" v="14"/>
      <pc:docMkLst>
        <pc:docMk/>
      </pc:docMkLst>
      <pc:sldChg chg="modSp mod">
        <pc:chgData name="Dan Ward" userId="8aa54296-cb89-4640-a2fc-9748899f29bb" providerId="ADAL" clId="{4B9C3FE2-E36F-4D76-BCFC-BF05B8A4CEDD}" dt="2023-12-19T16:06:41.860" v="10" actId="13926"/>
        <pc:sldMkLst>
          <pc:docMk/>
          <pc:sldMk cId="3259041671" sldId="327"/>
        </pc:sldMkLst>
        <pc:spChg chg="mod">
          <ac:chgData name="Dan Ward" userId="8aa54296-cb89-4640-a2fc-9748899f29bb" providerId="ADAL" clId="{4B9C3FE2-E36F-4D76-BCFC-BF05B8A4CEDD}" dt="2023-12-19T16:06:41.860" v="10" actId="13926"/>
          <ac:spMkLst>
            <pc:docMk/>
            <pc:sldMk cId="3259041671" sldId="327"/>
            <ac:spMk id="11" creationId="{B944F4A8-EF31-F63E-A177-F138701BC69F}"/>
          </ac:spMkLst>
        </pc:spChg>
      </pc:sldChg>
      <pc:sldChg chg="modSp mod">
        <pc:chgData name="Dan Ward" userId="8aa54296-cb89-4640-a2fc-9748899f29bb" providerId="ADAL" clId="{4B9C3FE2-E36F-4D76-BCFC-BF05B8A4CEDD}" dt="2023-12-19T16:07:07.767" v="12" actId="20577"/>
        <pc:sldMkLst>
          <pc:docMk/>
          <pc:sldMk cId="620879825" sldId="332"/>
        </pc:sldMkLst>
        <pc:spChg chg="mod">
          <ac:chgData name="Dan Ward" userId="8aa54296-cb89-4640-a2fc-9748899f29bb" providerId="ADAL" clId="{4B9C3FE2-E36F-4D76-BCFC-BF05B8A4CEDD}" dt="2023-12-19T16:07:07.767" v="12" actId="20577"/>
          <ac:spMkLst>
            <pc:docMk/>
            <pc:sldMk cId="620879825" sldId="332"/>
            <ac:spMk id="44" creationId="{C3A7D6E1-65F4-4AB0-9702-8C4D5AAD185A}"/>
          </ac:spMkLst>
        </pc:spChg>
      </pc:sldChg>
      <pc:sldChg chg="modSp mod">
        <pc:chgData name="Dan Ward" userId="8aa54296-cb89-4640-a2fc-9748899f29bb" providerId="ADAL" clId="{4B9C3FE2-E36F-4D76-BCFC-BF05B8A4CEDD}" dt="2023-12-19T16:07:13.886" v="14"/>
        <pc:sldMkLst>
          <pc:docMk/>
          <pc:sldMk cId="2386485811" sldId="333"/>
        </pc:sldMkLst>
        <pc:spChg chg="mod">
          <ac:chgData name="Dan Ward" userId="8aa54296-cb89-4640-a2fc-9748899f29bb" providerId="ADAL" clId="{4B9C3FE2-E36F-4D76-BCFC-BF05B8A4CEDD}" dt="2023-12-19T16:07:13.886" v="14"/>
          <ac:spMkLst>
            <pc:docMk/>
            <pc:sldMk cId="2386485811" sldId="333"/>
            <ac:spMk id="7" creationId="{84F73709-0864-507A-1F33-9B158C3299B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5C3CCF0-20A0-4277-B884-FCDC13D421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9C8C52-E96C-4D62-9306-4F2B3D25D33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CFA0B8-05D5-4D03-BED0-5F9DB4E2AD1C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160679-50D1-49D8-B7AD-A9CF1516F28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F18EA8-AA11-4184-9321-7F5274B1945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1F5E2-A98F-40FE-8D42-344BEA526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471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9B366-79F4-4B62-AF82-2B8B21D70C18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21AF85-23DB-4EF3-AEBB-2F7BA47FD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24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3066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4928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1760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5076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36CAA1B-F833-B74D-8E4B-3A6E9372A07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41064" y="269608"/>
            <a:ext cx="1826836" cy="15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520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3.sv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58AE7C91-1246-4BED-8954-83BABD984648}"/>
              </a:ext>
            </a:extLst>
          </p:cNvPr>
          <p:cNvSpPr/>
          <p:nvPr/>
        </p:nvSpPr>
        <p:spPr>
          <a:xfrm>
            <a:off x="6341271" y="1789369"/>
            <a:ext cx="3246805" cy="32732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Trade Gothic LT Pro Bold" panose="020B0803040303020004" pitchFamily="34" charset="0"/>
              </a:rPr>
              <a:t>Intermediate Brainstorming Section</a:t>
            </a:r>
          </a:p>
        </p:txBody>
      </p:sp>
      <p:sp>
        <p:nvSpPr>
          <p:cNvPr id="47" name="Flowchart: Delay 46">
            <a:extLst>
              <a:ext uri="{FF2B5EF4-FFF2-40B4-BE49-F238E27FC236}">
                <a16:creationId xmlns:a16="http://schemas.microsoft.com/office/drawing/2014/main" id="{FAE63B28-8310-4FA1-A5E3-83564CA70ADB}"/>
              </a:ext>
            </a:extLst>
          </p:cNvPr>
          <p:cNvSpPr/>
          <p:nvPr/>
        </p:nvSpPr>
        <p:spPr>
          <a:xfrm>
            <a:off x="276447" y="922830"/>
            <a:ext cx="703082" cy="622105"/>
          </a:xfrm>
          <a:prstGeom prst="flowChartDelay">
            <a:avLst/>
          </a:prstGeom>
          <a:solidFill>
            <a:srgbClr val="0B2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Graphic 8" descr="Telescope with solid fill">
            <a:extLst>
              <a:ext uri="{FF2B5EF4-FFF2-40B4-BE49-F238E27FC236}">
                <a16:creationId xmlns:a16="http://schemas.microsoft.com/office/drawing/2014/main" id="{B1E05B1F-B917-4E47-9F5D-71C877ACA9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4292" y="1004546"/>
            <a:ext cx="514797" cy="4572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5C30DF5-EA82-804F-B290-E191C0017C5E}"/>
              </a:ext>
            </a:extLst>
          </p:cNvPr>
          <p:cNvSpPr txBox="1"/>
          <p:nvPr/>
        </p:nvSpPr>
        <p:spPr>
          <a:xfrm>
            <a:off x="169875" y="382737"/>
            <a:ext cx="9526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rgbClr val="00B0F0"/>
                </a:solidFill>
                <a:latin typeface="Trade Gothic LT Pro Bold" panose="020B0803040303020004" pitchFamily="34" charset="0"/>
              </a:rPr>
              <a:t>SIMPLIFIED VISION CANVAS: </a:t>
            </a:r>
            <a:r>
              <a:rPr lang="en-US" dirty="0">
                <a:solidFill>
                  <a:srgbClr val="0B2338"/>
                </a:solidFill>
                <a:latin typeface="Trade Gothic LT Pro Bold" panose="020B0803040303020004" pitchFamily="34" charset="0"/>
              </a:rPr>
              <a:t>Build shared commitment to future goals</a:t>
            </a:r>
            <a:endParaRPr kumimoji="0" lang="en-US" sz="1800" i="0" u="none" strike="noStrike" kern="1200" cap="none" spc="0" normalizeH="0" baseline="0" noProof="0" dirty="0">
              <a:ln>
                <a:noFill/>
              </a:ln>
              <a:solidFill>
                <a:srgbClr val="0B2338"/>
              </a:solidFill>
              <a:effectLst/>
              <a:uLnTx/>
              <a:uFillTx/>
              <a:latin typeface="Trade Gothic LT Pro Bold" panose="020B08030403030200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E9591C7-E102-4B6F-9806-298A05C64698}"/>
              </a:ext>
            </a:extLst>
          </p:cNvPr>
          <p:cNvSpPr txBox="1"/>
          <p:nvPr/>
        </p:nvSpPr>
        <p:spPr>
          <a:xfrm>
            <a:off x="8125534" y="277124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Trade Gothic LT Pro Bold" panose="020B0503040303020004" pitchFamily="34" charset="77"/>
              </a:rPr>
              <a:t>Who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B1012B21-1F42-44EE-A051-6B9894E01C31}"/>
              </a:ext>
            </a:extLst>
          </p:cNvPr>
          <p:cNvSpPr/>
          <p:nvPr/>
        </p:nvSpPr>
        <p:spPr>
          <a:xfrm>
            <a:off x="276447" y="861242"/>
            <a:ext cx="9526772" cy="6494246"/>
          </a:xfrm>
          <a:prstGeom prst="rect">
            <a:avLst/>
          </a:prstGeom>
          <a:noFill/>
          <a:ln w="19050">
            <a:solidFill>
              <a:srgbClr val="0B23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B0AEC39-F54F-419D-8190-CEE213A627A5}"/>
              </a:ext>
            </a:extLst>
          </p:cNvPr>
          <p:cNvSpPr txBox="1"/>
          <p:nvPr/>
        </p:nvSpPr>
        <p:spPr>
          <a:xfrm>
            <a:off x="1133060" y="882574"/>
            <a:ext cx="36578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Trade Gothic LT Pro Bold" panose="020B0803040303020004" pitchFamily="34" charset="0"/>
              </a:rPr>
              <a:t>Vision Statement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E7162EC-A3EA-4F12-A3F9-9FF860492E9F}"/>
              </a:ext>
            </a:extLst>
          </p:cNvPr>
          <p:cNvCxnSpPr>
            <a:cxnSpLocks/>
          </p:cNvCxnSpPr>
          <p:nvPr/>
        </p:nvCxnSpPr>
        <p:spPr>
          <a:xfrm>
            <a:off x="6121311" y="844402"/>
            <a:ext cx="0" cy="6494246"/>
          </a:xfrm>
          <a:prstGeom prst="line">
            <a:avLst/>
          </a:prstGeom>
          <a:ln w="19050">
            <a:solidFill>
              <a:srgbClr val="0B23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755E0D18-F61F-4C2A-881B-3E1090BC1046}"/>
              </a:ext>
            </a:extLst>
          </p:cNvPr>
          <p:cNvSpPr txBox="1"/>
          <p:nvPr/>
        </p:nvSpPr>
        <p:spPr>
          <a:xfrm>
            <a:off x="1027375" y="979145"/>
            <a:ext cx="485553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latin typeface="Trade Gothic LT Pro Bold" panose="020B0503040303020004" pitchFamily="34" charset="0"/>
              </a:rPr>
              <a:t>A vision statement describes future conditions in aspirational terms.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DC8FF9D-C188-4A1C-802E-C77B6F535183}"/>
              </a:ext>
            </a:extLst>
          </p:cNvPr>
          <p:cNvSpPr txBox="1"/>
          <p:nvPr/>
        </p:nvSpPr>
        <p:spPr>
          <a:xfrm>
            <a:off x="895570" y="1600799"/>
            <a:ext cx="450374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i="1" dirty="0">
                <a:solidFill>
                  <a:schemeClr val="bg1">
                    <a:lumMod val="50000"/>
                  </a:schemeClr>
                </a:solidFill>
                <a:latin typeface="Trade Gothic LT Pro" panose="020B0503040303020004" pitchFamily="34" charset="0"/>
              </a:rPr>
              <a:t>1) Answer these questions about your team/project/organization: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0139F0A-B4BF-4166-BDB8-E1565D5E943E}"/>
              </a:ext>
            </a:extLst>
          </p:cNvPr>
          <p:cNvSpPr/>
          <p:nvPr/>
        </p:nvSpPr>
        <p:spPr>
          <a:xfrm>
            <a:off x="3243889" y="2010188"/>
            <a:ext cx="2743200" cy="2743200"/>
          </a:xfrm>
          <a:prstGeom prst="rect">
            <a:avLst/>
          </a:prstGeom>
          <a:noFill/>
          <a:ln w="19050">
            <a:solidFill>
              <a:srgbClr val="0B23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42350AD-CF91-4AF3-B55E-75437AF7FD71}"/>
              </a:ext>
            </a:extLst>
          </p:cNvPr>
          <p:cNvSpPr txBox="1"/>
          <p:nvPr/>
        </p:nvSpPr>
        <p:spPr>
          <a:xfrm>
            <a:off x="6188267" y="981906"/>
            <a:ext cx="36949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i="1" dirty="0">
                <a:solidFill>
                  <a:schemeClr val="bg1">
                    <a:lumMod val="50000"/>
                  </a:schemeClr>
                </a:solidFill>
                <a:latin typeface="Trade Gothic LT Pro" panose="020B0503040303020004" pitchFamily="34" charset="0"/>
              </a:rPr>
              <a:t>2) Collect (make a copy of) your favorite words or phrases from the previous answers! Then use these to help converge on a vision statement: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875C767-047D-4CE9-B131-FCF70EF44CE2}"/>
              </a:ext>
            </a:extLst>
          </p:cNvPr>
          <p:cNvSpPr/>
          <p:nvPr/>
        </p:nvSpPr>
        <p:spPr>
          <a:xfrm>
            <a:off x="6335023" y="1790159"/>
            <a:ext cx="3253057" cy="5473058"/>
          </a:xfrm>
          <a:prstGeom prst="rect">
            <a:avLst/>
          </a:prstGeom>
          <a:noFill/>
          <a:ln w="19050">
            <a:solidFill>
              <a:srgbClr val="0B23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076D723-E0D7-41CE-894B-BD9A563AE15C}"/>
              </a:ext>
            </a:extLst>
          </p:cNvPr>
          <p:cNvSpPr txBox="1"/>
          <p:nvPr/>
        </p:nvSpPr>
        <p:spPr>
          <a:xfrm>
            <a:off x="442981" y="2091268"/>
            <a:ext cx="2616012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>
                <a:latin typeface="Trade Gothic LT Pro" panose="020B0503040303020004" pitchFamily="34" charset="0"/>
              </a:rPr>
              <a:t>A. WHAT words or phrases depict the type of team/project/organization and end-goals we want?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BFE50AD-3705-4F57-96B7-EFE9F97BED86}"/>
              </a:ext>
            </a:extLst>
          </p:cNvPr>
          <p:cNvSpPr/>
          <p:nvPr/>
        </p:nvSpPr>
        <p:spPr>
          <a:xfrm>
            <a:off x="385953" y="2010188"/>
            <a:ext cx="2743200" cy="2743200"/>
          </a:xfrm>
          <a:prstGeom prst="rect">
            <a:avLst/>
          </a:prstGeom>
          <a:noFill/>
          <a:ln w="19050">
            <a:solidFill>
              <a:srgbClr val="0B23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599FA1A-B0D0-4932-8710-F4A10A76F59A}"/>
              </a:ext>
            </a:extLst>
          </p:cNvPr>
          <p:cNvSpPr/>
          <p:nvPr/>
        </p:nvSpPr>
        <p:spPr>
          <a:xfrm>
            <a:off x="3243889" y="4885777"/>
            <a:ext cx="2743201" cy="2377440"/>
          </a:xfrm>
          <a:prstGeom prst="rect">
            <a:avLst/>
          </a:prstGeom>
          <a:noFill/>
          <a:ln w="19050">
            <a:solidFill>
              <a:srgbClr val="0B23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63D5EA6-2934-4E4A-AC3C-53296F972404}"/>
              </a:ext>
            </a:extLst>
          </p:cNvPr>
          <p:cNvSpPr/>
          <p:nvPr/>
        </p:nvSpPr>
        <p:spPr>
          <a:xfrm>
            <a:off x="404244" y="4885777"/>
            <a:ext cx="2743200" cy="2377440"/>
          </a:xfrm>
          <a:prstGeom prst="rect">
            <a:avLst/>
          </a:prstGeom>
          <a:noFill/>
          <a:ln w="19050">
            <a:solidFill>
              <a:srgbClr val="0B23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91A091F-F8F7-4536-80E5-45440FBE1A95}"/>
              </a:ext>
            </a:extLst>
          </p:cNvPr>
          <p:cNvSpPr txBox="1"/>
          <p:nvPr/>
        </p:nvSpPr>
        <p:spPr>
          <a:xfrm>
            <a:off x="438279" y="4904132"/>
            <a:ext cx="248543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>
                <a:latin typeface="Trade Gothic LT Pro" panose="020B0503040303020004" pitchFamily="34" charset="0"/>
              </a:rPr>
              <a:t>B. WHO are we trying to affect? WHERE are we trying to do it?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F1F20EE-B21C-49BE-9099-979F411A2AC2}"/>
              </a:ext>
            </a:extLst>
          </p:cNvPr>
          <p:cNvSpPr txBox="1"/>
          <p:nvPr/>
        </p:nvSpPr>
        <p:spPr>
          <a:xfrm>
            <a:off x="3284465" y="4918973"/>
            <a:ext cx="2494293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>
                <a:latin typeface="Trade Gothic LT Pro" panose="020B0503040303020004" pitchFamily="34" charset="0"/>
              </a:rPr>
              <a:t>D. WHY are we in business in the first place? What value do we bring to the world/organization?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D0E3523-3166-4CA5-A208-7E03046AB691}"/>
              </a:ext>
            </a:extLst>
          </p:cNvPr>
          <p:cNvSpPr txBox="1"/>
          <p:nvPr/>
        </p:nvSpPr>
        <p:spPr>
          <a:xfrm>
            <a:off x="3284465" y="2084420"/>
            <a:ext cx="2622986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>
                <a:latin typeface="Trade Gothic LT Pro" panose="020B0503040303020004" pitchFamily="34" charset="0"/>
              </a:rPr>
              <a:t>C. HOW will people live differently (or things be different) if our team/project/ organization is successful?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788F47F-1874-46B0-A752-EF43DF7C39BD}"/>
              </a:ext>
            </a:extLst>
          </p:cNvPr>
          <p:cNvSpPr txBox="1"/>
          <p:nvPr/>
        </p:nvSpPr>
        <p:spPr>
          <a:xfrm>
            <a:off x="106162" y="7423572"/>
            <a:ext cx="156966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err="1">
                <a:latin typeface="Trade Gothic LT Pro" panose="020B0503040303020004" pitchFamily="34" charset="77"/>
                <a:cs typeface="Arial" panose="020B0604020202020204" pitchFamily="34" charset="0"/>
              </a:rPr>
              <a:t>itk.mitre.org</a:t>
            </a:r>
            <a:r>
              <a:rPr lang="en-US" sz="900" dirty="0">
                <a:latin typeface="Trade Gothic LT Pro" panose="020B0503040303020004" pitchFamily="34" charset="77"/>
                <a:cs typeface="Arial" panose="020B0604020202020204" pitchFamily="34" charset="0"/>
              </a:rPr>
              <a:t> | </a:t>
            </a:r>
            <a:r>
              <a:rPr lang="en-US" sz="900" dirty="0" err="1">
                <a:latin typeface="Trade Gothic LT Pro" panose="020B0503040303020004" pitchFamily="34" charset="77"/>
                <a:cs typeface="Arial" panose="020B0604020202020204" pitchFamily="34" charset="0"/>
              </a:rPr>
              <a:t>itk@mitre.org</a:t>
            </a:r>
            <a:endParaRPr lang="en-US" sz="900" dirty="0">
              <a:latin typeface="Trade Gothic LT Pro" panose="020B0503040303020004" pitchFamily="34" charset="77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F433468-046F-4A7D-B9F7-C4965AE37802}"/>
              </a:ext>
            </a:extLst>
          </p:cNvPr>
          <p:cNvSpPr txBox="1"/>
          <p:nvPr/>
        </p:nvSpPr>
        <p:spPr>
          <a:xfrm>
            <a:off x="1996309" y="7433621"/>
            <a:ext cx="1470274" cy="2308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US" sz="900" dirty="0">
                <a:latin typeface="Trade Gothic LT Pro"/>
                <a:cs typeface="Arial"/>
              </a:rPr>
              <a:t>Simplified Vision Canvas V1</a:t>
            </a:r>
          </a:p>
        </p:txBody>
      </p:sp>
      <p:pic>
        <p:nvPicPr>
          <p:cNvPr id="4" name="Graphic 3" descr="Thumbs up sign with solid fill">
            <a:extLst>
              <a:ext uri="{FF2B5EF4-FFF2-40B4-BE49-F238E27FC236}">
                <a16:creationId xmlns:a16="http://schemas.microsoft.com/office/drawing/2014/main" id="{842C5818-DFC7-79B3-89F5-50E72B777EF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429357" y="6934308"/>
            <a:ext cx="234814" cy="234814"/>
          </a:xfrm>
          <a:prstGeom prst="rect">
            <a:avLst/>
          </a:prstGeom>
        </p:spPr>
      </p:pic>
      <p:pic>
        <p:nvPicPr>
          <p:cNvPr id="5" name="Graphic 4" descr="Thumbs up sign with solid fill">
            <a:extLst>
              <a:ext uri="{FF2B5EF4-FFF2-40B4-BE49-F238E27FC236}">
                <a16:creationId xmlns:a16="http://schemas.microsoft.com/office/drawing/2014/main" id="{6E306F45-1BA3-0919-A45E-65C8FDE347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02244" y="6934308"/>
            <a:ext cx="234814" cy="234814"/>
          </a:xfrm>
          <a:prstGeom prst="rect">
            <a:avLst/>
          </a:prstGeom>
        </p:spPr>
      </p:pic>
      <p:pic>
        <p:nvPicPr>
          <p:cNvPr id="6" name="Graphic 5" descr="Thumbs up sign with solid fill">
            <a:extLst>
              <a:ext uri="{FF2B5EF4-FFF2-40B4-BE49-F238E27FC236}">
                <a16:creationId xmlns:a16="http://schemas.microsoft.com/office/drawing/2014/main" id="{69429FC3-7C46-508A-9642-CF4C65687B7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75131" y="6934308"/>
            <a:ext cx="234814" cy="234814"/>
          </a:xfrm>
          <a:prstGeom prst="rect">
            <a:avLst/>
          </a:prstGeom>
        </p:spPr>
      </p:pic>
      <p:pic>
        <p:nvPicPr>
          <p:cNvPr id="7" name="Graphic 6" descr="Thumbs up sign with solid fill">
            <a:extLst>
              <a:ext uri="{FF2B5EF4-FFF2-40B4-BE49-F238E27FC236}">
                <a16:creationId xmlns:a16="http://schemas.microsoft.com/office/drawing/2014/main" id="{602B8BE9-823C-922F-3A49-B4B995903B4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248018" y="6934308"/>
            <a:ext cx="234814" cy="23481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944F4A8-EF31-F63E-A177-F138701BC69F}"/>
              </a:ext>
            </a:extLst>
          </p:cNvPr>
          <p:cNvSpPr txBox="1"/>
          <p:nvPr/>
        </p:nvSpPr>
        <p:spPr>
          <a:xfrm>
            <a:off x="3720705" y="7433621"/>
            <a:ext cx="56541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en-US" sz="900" dirty="0">
                <a:latin typeface="Trade Gothic LT Pro" panose="020B0503040303020004" pitchFamily="34" charset="77"/>
                <a:cs typeface="Arial" panose="020B0604020202020204" pitchFamily="34" charset="0"/>
              </a:rPr>
              <a:t>© 2023 The MITRE Corporation. All rights reserved. Approved for public release. Distribution unlimited 23-02570-02.</a:t>
            </a:r>
          </a:p>
        </p:txBody>
      </p:sp>
    </p:spTree>
    <p:extLst>
      <p:ext uri="{BB962C8B-B14F-4D97-AF65-F5344CB8AC3E}">
        <p14:creationId xmlns:p14="http://schemas.microsoft.com/office/powerpoint/2010/main" val="3259041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58AE7C91-1246-4BED-8954-83BABD984648}"/>
              </a:ext>
            </a:extLst>
          </p:cNvPr>
          <p:cNvSpPr/>
          <p:nvPr/>
        </p:nvSpPr>
        <p:spPr>
          <a:xfrm>
            <a:off x="380964" y="1489714"/>
            <a:ext cx="4617717" cy="307777"/>
          </a:xfrm>
          <a:prstGeom prst="rect">
            <a:avLst/>
          </a:prstGeom>
          <a:solidFill>
            <a:srgbClr val="005B93"/>
          </a:solidFill>
          <a:ln w="12700">
            <a:solidFill>
              <a:srgbClr val="0B23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Trade Gothic LT Pro Bold" panose="020B0803040303020004" pitchFamily="34" charset="0"/>
              </a:rPr>
              <a:t>Our Vision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C988314-1750-4E68-A164-C180A4398442}"/>
              </a:ext>
            </a:extLst>
          </p:cNvPr>
          <p:cNvSpPr/>
          <p:nvPr/>
        </p:nvSpPr>
        <p:spPr>
          <a:xfrm>
            <a:off x="380964" y="6534098"/>
            <a:ext cx="4617720" cy="256396"/>
          </a:xfrm>
          <a:prstGeom prst="rect">
            <a:avLst/>
          </a:prstGeom>
          <a:solidFill>
            <a:srgbClr val="87DE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b="1" dirty="0">
                <a:solidFill>
                  <a:srgbClr val="0B2338"/>
                </a:solidFill>
                <a:latin typeface="Trade Gothic LT Pro Bold" panose="020B0503040303020004" pitchFamily="34" charset="0"/>
              </a:rPr>
              <a:t>TEST</a:t>
            </a:r>
            <a:r>
              <a:rPr lang="en-US" sz="1050" dirty="0">
                <a:solidFill>
                  <a:srgbClr val="0B2338"/>
                </a:solidFill>
                <a:latin typeface="Trade Gothic LT Pro" panose="020B0503040303020004" pitchFamily="34" charset="0"/>
              </a:rPr>
              <a:t>: How would we feel if the opposite condition occurs?</a:t>
            </a:r>
            <a:endParaRPr lang="en-US" sz="1000" dirty="0">
              <a:solidFill>
                <a:srgbClr val="0B2338"/>
              </a:solidFill>
              <a:latin typeface="Trade Gothic LT Pro" panose="020B05030403030200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E9591C7-E102-4B6F-9806-298A05C64698}"/>
              </a:ext>
            </a:extLst>
          </p:cNvPr>
          <p:cNvSpPr txBox="1"/>
          <p:nvPr/>
        </p:nvSpPr>
        <p:spPr>
          <a:xfrm>
            <a:off x="8125534" y="277124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Trade Gothic LT Pro Bold" panose="020B0503040303020004" pitchFamily="34" charset="77"/>
              </a:rPr>
              <a:t>Who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723865B-690F-4255-B4A6-4A082B23D4B6}"/>
              </a:ext>
            </a:extLst>
          </p:cNvPr>
          <p:cNvSpPr txBox="1"/>
          <p:nvPr/>
        </p:nvSpPr>
        <p:spPr>
          <a:xfrm>
            <a:off x="5641413" y="2516554"/>
            <a:ext cx="124566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b="1" u="none" strike="noStrike" baseline="0" dirty="0">
                <a:solidFill>
                  <a:schemeClr val="bg1"/>
                </a:solidFill>
                <a:latin typeface="Trade Gothic LT Pro Bold" panose="020B0503040303020004"/>
              </a:rPr>
              <a:t>Disruptions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B1012B21-1F42-44EE-A051-6B9894E01C31}"/>
              </a:ext>
            </a:extLst>
          </p:cNvPr>
          <p:cNvSpPr/>
          <p:nvPr/>
        </p:nvSpPr>
        <p:spPr>
          <a:xfrm>
            <a:off x="276447" y="861242"/>
            <a:ext cx="9526772" cy="6494246"/>
          </a:xfrm>
          <a:prstGeom prst="rect">
            <a:avLst/>
          </a:prstGeom>
          <a:noFill/>
          <a:ln w="19050">
            <a:solidFill>
              <a:srgbClr val="0B23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B0AEC39-F54F-419D-8190-CEE213A627A5}"/>
              </a:ext>
            </a:extLst>
          </p:cNvPr>
          <p:cNvSpPr txBox="1"/>
          <p:nvPr/>
        </p:nvSpPr>
        <p:spPr>
          <a:xfrm>
            <a:off x="1259006" y="876742"/>
            <a:ext cx="36578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Trade Gothic LT Pro Bold" panose="020B0803040303020004" pitchFamily="34" charset="0"/>
              </a:rPr>
              <a:t>Mission Statement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E7162EC-A3EA-4F12-A3F9-9FF860492E9F}"/>
              </a:ext>
            </a:extLst>
          </p:cNvPr>
          <p:cNvCxnSpPr>
            <a:cxnSpLocks/>
          </p:cNvCxnSpPr>
          <p:nvPr/>
        </p:nvCxnSpPr>
        <p:spPr>
          <a:xfrm>
            <a:off x="5104621" y="844402"/>
            <a:ext cx="0" cy="6494246"/>
          </a:xfrm>
          <a:prstGeom prst="line">
            <a:avLst/>
          </a:prstGeom>
          <a:ln w="19050">
            <a:solidFill>
              <a:srgbClr val="0B23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F42350AD-CF91-4AF3-B55E-75437AF7FD71}"/>
              </a:ext>
            </a:extLst>
          </p:cNvPr>
          <p:cNvSpPr txBox="1"/>
          <p:nvPr/>
        </p:nvSpPr>
        <p:spPr>
          <a:xfrm>
            <a:off x="359980" y="924031"/>
            <a:ext cx="46387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i="1" dirty="0">
                <a:solidFill>
                  <a:schemeClr val="bg1">
                    <a:lumMod val="50000"/>
                  </a:schemeClr>
                </a:solidFill>
                <a:latin typeface="Trade Gothic LT Pro" panose="020B0503040303020004" pitchFamily="34" charset="0"/>
              </a:rPr>
              <a:t>3) Draft your vision statement (or place your existing vision statement here for review):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875C767-047D-4CE9-B131-FCF70EF44CE2}"/>
              </a:ext>
            </a:extLst>
          </p:cNvPr>
          <p:cNvSpPr/>
          <p:nvPr/>
        </p:nvSpPr>
        <p:spPr>
          <a:xfrm>
            <a:off x="380965" y="1495422"/>
            <a:ext cx="4617720" cy="3221500"/>
          </a:xfrm>
          <a:prstGeom prst="rect">
            <a:avLst/>
          </a:prstGeom>
          <a:noFill/>
          <a:ln w="19050">
            <a:solidFill>
              <a:srgbClr val="0B23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90F4881-8644-47C6-9E61-52D782B353BC}"/>
              </a:ext>
            </a:extLst>
          </p:cNvPr>
          <p:cNvSpPr txBox="1"/>
          <p:nvPr/>
        </p:nvSpPr>
        <p:spPr>
          <a:xfrm>
            <a:off x="5261404" y="2075715"/>
            <a:ext cx="442221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Trade Gothic LT Pro" panose="020B0503040303020004" pitchFamily="34" charset="0"/>
              </a:rPr>
              <a:t>Your vision could sound something like one of these…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Trade Gothic LT Pro" panose="020B0503040303020004" pitchFamily="34" charset="0"/>
              </a:rPr>
              <a:t>We envision a &lt;A&gt; where &lt;B, C, D&gt;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Trade Gothic LT Pro" panose="020B0503040303020004" pitchFamily="34" charset="0"/>
              </a:rPr>
              <a:t>A _____(e.g., world)_____ where _________ (e.g., where every X is Y)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Trade Gothic LT Pro" panose="020B0503040303020004" pitchFamily="34" charset="0"/>
              </a:rPr>
              <a:t>To be _____(e.g., the most ___, ___-</a:t>
            </a:r>
            <a:r>
              <a:rPr lang="en-US" sz="1100" dirty="0" err="1">
                <a:latin typeface="Trade Gothic LT Pro" panose="020B0503040303020004" pitchFamily="34" charset="0"/>
              </a:rPr>
              <a:t>est</a:t>
            </a:r>
            <a:r>
              <a:rPr lang="en-US" sz="1100" dirty="0">
                <a:latin typeface="Trade Gothic LT Pro" panose="020B0503040303020004" pitchFamily="34" charset="0"/>
              </a:rPr>
              <a:t>)_____ in the _________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Trade Gothic LT Pro" panose="020B0503040303020004" pitchFamily="34" charset="0"/>
              </a:rPr>
              <a:t>To &lt;what&gt; &lt;why&gt;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Trade Gothic LT Pro" panose="020B0503040303020004" pitchFamily="34" charset="0"/>
              </a:rPr>
              <a:t>To _________ a _________(e.g., Adjective + Noun) for _________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Trade Gothic LT Pro" panose="020B0503040303020004" pitchFamily="34" charset="0"/>
              </a:rPr>
              <a:t>&lt;Verb&gt; to every _________ in the _________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94D63E8-CC98-40E4-B75B-67295A0EA0C3}"/>
              </a:ext>
            </a:extLst>
          </p:cNvPr>
          <p:cNvSpPr txBox="1"/>
          <p:nvPr/>
        </p:nvSpPr>
        <p:spPr>
          <a:xfrm>
            <a:off x="360993" y="4837119"/>
            <a:ext cx="4722940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latin typeface="Trade Gothic LT Pro" panose="020B0503040303020004" pitchFamily="34" charset="0"/>
              </a:rPr>
              <a:t>4) Quality Check 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100" b="1" dirty="0">
                <a:latin typeface="Trade Gothic LT Pro Bold" panose="020B0503040303020004" pitchFamily="34" charset="0"/>
              </a:rPr>
              <a:t>Future-Oriented. </a:t>
            </a:r>
            <a:r>
              <a:rPr lang="en-US" sz="1100" dirty="0">
                <a:latin typeface="Trade Gothic LT Pro Bold" panose="020B0503040303020004" pitchFamily="34" charset="0"/>
              </a:rPr>
              <a:t>Does it describe a future state?</a:t>
            </a:r>
            <a:endParaRPr lang="en-US" sz="1100" dirty="0">
              <a:latin typeface="Trade Gothic LT Pro" panose="020B05030403030200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100" b="1" dirty="0">
                <a:latin typeface="Trade Gothic LT Pro Bold" panose="020B0503040303020004" pitchFamily="34" charset="0"/>
              </a:rPr>
              <a:t>Ambitious.</a:t>
            </a:r>
            <a:r>
              <a:rPr lang="en-US" sz="1100" dirty="0">
                <a:latin typeface="Trade Gothic LT Pro" panose="020B0503040303020004" pitchFamily="34" charset="0"/>
              </a:rPr>
              <a:t> Will it be challenging to reach this future state?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100" b="1" dirty="0">
                <a:latin typeface="Trade Gothic LT Pro Bold" panose="020B0503040303020004" pitchFamily="34" charset="0"/>
              </a:rPr>
              <a:t>Purposeful.</a:t>
            </a:r>
            <a:r>
              <a:rPr lang="en-US" sz="1100" dirty="0">
                <a:latin typeface="Trade Gothic LT Pro" panose="020B0503040303020004" pitchFamily="34" charset="0"/>
              </a:rPr>
              <a:t> Does it answer the question “Why are we doing this”?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100" b="1" dirty="0">
                <a:latin typeface="Trade Gothic LT Pro Bold" panose="020B0503040303020004" pitchFamily="34" charset="0"/>
              </a:rPr>
              <a:t>Emotional.</a:t>
            </a:r>
            <a:r>
              <a:rPr lang="en-US" sz="1100" dirty="0">
                <a:latin typeface="Trade Gothic LT Pro" panose="020B0503040303020004" pitchFamily="34" charset="0"/>
              </a:rPr>
              <a:t> Is it inspiring to everyone involved in your effort?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100" b="1" dirty="0">
                <a:latin typeface="Trade Gothic LT Pro Bold" panose="020B0503040303020004" pitchFamily="34" charset="0"/>
              </a:rPr>
              <a:t>Unique.</a:t>
            </a:r>
            <a:r>
              <a:rPr lang="en-US" sz="1100" dirty="0">
                <a:latin typeface="Trade Gothic LT Pro" panose="020B0503040303020004" pitchFamily="34" charset="0"/>
              </a:rPr>
              <a:t> Does it differentiate your team/project/ organization from others?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100" b="1" dirty="0">
                <a:latin typeface="Trade Gothic LT Pro Bold" panose="020B0503040303020004" pitchFamily="34" charset="0"/>
              </a:rPr>
              <a:t>All-Inclusive. </a:t>
            </a:r>
            <a:r>
              <a:rPr lang="en-US" sz="1100" dirty="0">
                <a:latin typeface="Trade Gothic LT Pro Bold" panose="020B0503040303020004" pitchFamily="34" charset="0"/>
              </a:rPr>
              <a:t>Is it broad enough to include a diverse variety of perspectives?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100" b="1" dirty="0">
                <a:latin typeface="Trade Gothic LT Pro Bold" panose="020B0503040303020004" pitchFamily="34" charset="0"/>
              </a:rPr>
              <a:t>Clear. </a:t>
            </a:r>
            <a:r>
              <a:rPr lang="en-US" sz="1100" dirty="0">
                <a:latin typeface="Trade Gothic LT Pro Bold" panose="020B0503040303020004" pitchFamily="34" charset="0"/>
              </a:rPr>
              <a:t>Is it short enough to fit on a T-shirt?</a:t>
            </a:r>
            <a:endParaRPr lang="en-US" sz="1100" b="1" dirty="0">
              <a:latin typeface="Trade Gothic LT Pro Bold" panose="020B05030403030200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100" b="1" dirty="0">
                <a:latin typeface="Trade Gothic LT Pro Bold" panose="020B0503040303020004" pitchFamily="34" charset="0"/>
              </a:rPr>
              <a:t>Plain English. </a:t>
            </a:r>
            <a:r>
              <a:rPr lang="en-US" sz="1100" dirty="0">
                <a:latin typeface="Trade Gothic LT Pro Bold" panose="020B0503040303020004" pitchFamily="34" charset="0"/>
              </a:rPr>
              <a:t>Have you avoided all buzzwords and jargon?</a:t>
            </a:r>
            <a:endParaRPr lang="en-US" sz="1100" dirty="0">
              <a:latin typeface="Trade Gothic LT Pro" panose="020B05030403030200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B2D2A5C-1758-4492-A6EF-F2DF34A53624}"/>
              </a:ext>
            </a:extLst>
          </p:cNvPr>
          <p:cNvSpPr txBox="1"/>
          <p:nvPr/>
        </p:nvSpPr>
        <p:spPr>
          <a:xfrm>
            <a:off x="106162" y="7423572"/>
            <a:ext cx="156966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err="1">
                <a:latin typeface="Trade Gothic LT Pro" panose="020B0503040303020004" pitchFamily="34" charset="77"/>
                <a:cs typeface="Arial" panose="020B0604020202020204" pitchFamily="34" charset="0"/>
              </a:rPr>
              <a:t>itk.mitre.org</a:t>
            </a:r>
            <a:r>
              <a:rPr lang="en-US" sz="900" dirty="0">
                <a:latin typeface="Trade Gothic LT Pro" panose="020B0503040303020004" pitchFamily="34" charset="77"/>
                <a:cs typeface="Arial" panose="020B0604020202020204" pitchFamily="34" charset="0"/>
              </a:rPr>
              <a:t> | </a:t>
            </a:r>
            <a:r>
              <a:rPr lang="en-US" sz="900" dirty="0" err="1">
                <a:latin typeface="Trade Gothic LT Pro" panose="020B0503040303020004" pitchFamily="34" charset="77"/>
                <a:cs typeface="Arial" panose="020B0604020202020204" pitchFamily="34" charset="0"/>
              </a:rPr>
              <a:t>itk@mitre.org</a:t>
            </a:r>
            <a:endParaRPr lang="en-US" sz="900" dirty="0">
              <a:latin typeface="Trade Gothic LT Pro" panose="020B0503040303020004" pitchFamily="34" charset="77"/>
              <a:cs typeface="Arial" panose="020B0604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3A7D6E1-65F4-4AB0-9702-8C4D5AAD185A}"/>
              </a:ext>
            </a:extLst>
          </p:cNvPr>
          <p:cNvSpPr txBox="1"/>
          <p:nvPr/>
        </p:nvSpPr>
        <p:spPr>
          <a:xfrm>
            <a:off x="3720705" y="7433621"/>
            <a:ext cx="562846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en-US" sz="900" dirty="0">
                <a:latin typeface="Trade Gothic LT Pro" panose="020B0503040303020004" pitchFamily="34" charset="77"/>
                <a:cs typeface="Arial" panose="020B0604020202020204" pitchFamily="34" charset="0"/>
              </a:rPr>
              <a:t>© 2023 The MITRE Corporation. All rights reserved. Approved for public release. Distribution unlimited 23-02570-02.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5CD4BFC-BF82-49D6-8D21-17F0192F4FC1}"/>
              </a:ext>
            </a:extLst>
          </p:cNvPr>
          <p:cNvSpPr txBox="1"/>
          <p:nvPr/>
        </p:nvSpPr>
        <p:spPr>
          <a:xfrm>
            <a:off x="1996307" y="7433621"/>
            <a:ext cx="147027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latin typeface="Trade Gothic LT Pro" panose="020B0503040303020004" pitchFamily="34" charset="77"/>
                <a:cs typeface="Arial" panose="020B0604020202020204" pitchFamily="34" charset="0"/>
              </a:rPr>
              <a:t>Simplified Vision Canvas V1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40711F4-ED15-9ABB-8829-A03F2EC5D0B6}"/>
              </a:ext>
            </a:extLst>
          </p:cNvPr>
          <p:cNvSpPr txBox="1"/>
          <p:nvPr/>
        </p:nvSpPr>
        <p:spPr>
          <a:xfrm>
            <a:off x="169875" y="382737"/>
            <a:ext cx="9526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rgbClr val="00B0F0"/>
                </a:solidFill>
                <a:latin typeface="Trade Gothic LT Pro Bold" panose="020B0803040303020004" pitchFamily="34" charset="0"/>
              </a:rPr>
              <a:t>SIMPLIFIED VISION CANVAS: </a:t>
            </a:r>
            <a:r>
              <a:rPr lang="en-US" dirty="0">
                <a:solidFill>
                  <a:srgbClr val="0B2338"/>
                </a:solidFill>
                <a:latin typeface="Trade Gothic LT Pro Bold" panose="020B0803040303020004" pitchFamily="34" charset="0"/>
              </a:rPr>
              <a:t>Build shared commitment to future goals</a:t>
            </a:r>
            <a:endParaRPr kumimoji="0" lang="en-US" sz="1800" i="0" u="none" strike="noStrike" kern="1200" cap="none" spc="0" normalizeH="0" baseline="0" noProof="0" dirty="0">
              <a:ln>
                <a:noFill/>
              </a:ln>
              <a:solidFill>
                <a:srgbClr val="0B2338"/>
              </a:solidFill>
              <a:effectLst/>
              <a:uLnTx/>
              <a:uFillTx/>
              <a:latin typeface="Trade Gothic LT Pro Bold" panose="020B08030403030200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1CE33B-0AB3-BD4C-A5CC-50830E909434}"/>
              </a:ext>
            </a:extLst>
          </p:cNvPr>
          <p:cNvSpPr/>
          <p:nvPr/>
        </p:nvSpPr>
        <p:spPr>
          <a:xfrm>
            <a:off x="380965" y="6889613"/>
            <a:ext cx="4617720" cy="273470"/>
          </a:xfrm>
          <a:prstGeom prst="rect">
            <a:avLst/>
          </a:prstGeom>
          <a:solidFill>
            <a:srgbClr val="B0FB8B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b="1" dirty="0">
                <a:solidFill>
                  <a:srgbClr val="0B2338"/>
                </a:solidFill>
                <a:latin typeface="Trade Gothic LT Pro Bold" panose="020B0503040303020004" pitchFamily="34" charset="0"/>
              </a:rPr>
              <a:t>NEXT STEPS</a:t>
            </a:r>
            <a:r>
              <a:rPr lang="en-US" sz="1050" dirty="0">
                <a:solidFill>
                  <a:srgbClr val="0B2338"/>
                </a:solidFill>
                <a:latin typeface="Trade Gothic LT Pro" panose="020B0503040303020004" pitchFamily="34" charset="0"/>
              </a:rPr>
              <a:t>: Sleep on it, socialize it, wordsmith it!</a:t>
            </a:r>
            <a:endParaRPr lang="en-US" sz="1000" dirty="0">
              <a:solidFill>
                <a:srgbClr val="0B2338"/>
              </a:solidFill>
              <a:latin typeface="Trade Gothic LT Pro" panose="020B05030403030200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13FFF6B-1409-0CF2-AF35-62D053F50685}"/>
              </a:ext>
            </a:extLst>
          </p:cNvPr>
          <p:cNvSpPr txBox="1"/>
          <p:nvPr/>
        </p:nvSpPr>
        <p:spPr>
          <a:xfrm>
            <a:off x="5214096" y="4762563"/>
            <a:ext cx="4516834" cy="19543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b="1" dirty="0">
                <a:latin typeface="Trade Gothic LT Pro" panose="020B0503040303020004"/>
              </a:rPr>
              <a:t>Verbs:</a:t>
            </a:r>
            <a:endParaRPr lang="en-US" sz="1100" dirty="0">
              <a:latin typeface="Trade Gothic LT Pro" panose="020B0503040303020004"/>
            </a:endParaRPr>
          </a:p>
          <a:p>
            <a:r>
              <a:rPr lang="en-US" sz="1100" dirty="0">
                <a:latin typeface="Trade Gothic LT Pro" panose="020B0503040303020004"/>
              </a:rPr>
              <a:t>Inspire, Transform, Enrich, Empower, Enable, Foster, Facilitate, Advance, Drive, Realize, Provide, Give, Create, Make, Nourish, Impact, Envision, Serve</a:t>
            </a:r>
          </a:p>
          <a:p>
            <a:endParaRPr lang="en-US" sz="1100" dirty="0">
              <a:latin typeface="Trade Gothic LT Pro" panose="020B0503040303020004"/>
            </a:endParaRPr>
          </a:p>
          <a:p>
            <a:r>
              <a:rPr lang="en-US" sz="1100" b="1" dirty="0">
                <a:latin typeface="Trade Gothic LT Pro" panose="020B0503040303020004"/>
              </a:rPr>
              <a:t>Nouns:</a:t>
            </a:r>
          </a:p>
          <a:p>
            <a:r>
              <a:rPr lang="en-US" sz="1100" dirty="0">
                <a:latin typeface="Trade Gothic LT Pro" panose="020B0503040303020004"/>
              </a:rPr>
              <a:t>World, Place, Dream, People, Customers, Users, Sponsors, Product, Outcome, Environment</a:t>
            </a:r>
          </a:p>
          <a:p>
            <a:endParaRPr lang="en-US" sz="1100" dirty="0">
              <a:latin typeface="Trade Gothic LT Pro" panose="020B0503040303020004"/>
            </a:endParaRPr>
          </a:p>
          <a:p>
            <a:r>
              <a:rPr lang="en-US" sz="1100" b="1" dirty="0">
                <a:latin typeface="Trade Gothic LT Pro" panose="020B0503040303020004"/>
              </a:rPr>
              <a:t>Adjectives:</a:t>
            </a:r>
          </a:p>
          <a:p>
            <a:r>
              <a:rPr lang="en-US" sz="1100" dirty="0">
                <a:latin typeface="Trade Gothic LT Pro" panose="020B0503040303020004"/>
              </a:rPr>
              <a:t>Adaptable, Creative, Better, Healthy, Happy, Productive, Safe, Fast, Easy, Fun, Effective, Diverse, Inclusive, Agile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1C2F332B-C8EB-D984-84CC-34D6529685F4}"/>
              </a:ext>
            </a:extLst>
          </p:cNvPr>
          <p:cNvGrpSpPr/>
          <p:nvPr/>
        </p:nvGrpSpPr>
        <p:grpSpPr>
          <a:xfrm>
            <a:off x="6719109" y="4034069"/>
            <a:ext cx="1506809" cy="761834"/>
            <a:chOff x="6583769" y="3524784"/>
            <a:chExt cx="1506809" cy="761834"/>
          </a:xfrm>
        </p:grpSpPr>
        <p:sp>
          <p:nvSpPr>
            <p:cNvPr id="25" name="Cloud 24">
              <a:extLst>
                <a:ext uri="{FF2B5EF4-FFF2-40B4-BE49-F238E27FC236}">
                  <a16:creationId xmlns:a16="http://schemas.microsoft.com/office/drawing/2014/main" id="{41BC7935-60EC-E3B0-BE06-1FB9E9E24FCD}"/>
                </a:ext>
              </a:extLst>
            </p:cNvPr>
            <p:cNvSpPr/>
            <p:nvPr/>
          </p:nvSpPr>
          <p:spPr>
            <a:xfrm>
              <a:off x="6583769" y="3524784"/>
              <a:ext cx="1506809" cy="761834"/>
            </a:xfrm>
            <a:prstGeom prst="cloud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AF70420-4E7C-781C-877D-33A2D1B05733}"/>
                </a:ext>
              </a:extLst>
            </p:cNvPr>
            <p:cNvSpPr txBox="1"/>
            <p:nvPr/>
          </p:nvSpPr>
          <p:spPr>
            <a:xfrm>
              <a:off x="6646963" y="3751813"/>
              <a:ext cx="1380421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latin typeface="Trade Gothic LT Pro Bold" panose="020B0503040303020004" pitchFamily="34" charset="0"/>
                </a:rPr>
                <a:t>Word Bank</a:t>
              </a:r>
            </a:p>
          </p:txBody>
        </p:sp>
      </p:grpSp>
      <p:pic>
        <p:nvPicPr>
          <p:cNvPr id="23" name="Graphic 22" descr="Checkmark with solid fill">
            <a:extLst>
              <a:ext uri="{FF2B5EF4-FFF2-40B4-BE49-F238E27FC236}">
                <a16:creationId xmlns:a16="http://schemas.microsoft.com/office/drawing/2014/main" id="{F4B9E20C-D060-6956-61D3-0D9D9533A4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23820" y="4863075"/>
            <a:ext cx="210312" cy="210312"/>
          </a:xfrm>
          <a:prstGeom prst="rect">
            <a:avLst/>
          </a:prstGeom>
        </p:spPr>
      </p:pic>
      <p:sp>
        <p:nvSpPr>
          <p:cNvPr id="24" name="Multiplication Sign 23">
            <a:extLst>
              <a:ext uri="{FF2B5EF4-FFF2-40B4-BE49-F238E27FC236}">
                <a16:creationId xmlns:a16="http://schemas.microsoft.com/office/drawing/2014/main" id="{4B22389D-47C8-CC16-37D8-7700BA6477CB}"/>
              </a:ext>
            </a:extLst>
          </p:cNvPr>
          <p:cNvSpPr/>
          <p:nvPr/>
        </p:nvSpPr>
        <p:spPr>
          <a:xfrm>
            <a:off x="1947908" y="4900487"/>
            <a:ext cx="164592" cy="164592"/>
          </a:xfrm>
          <a:prstGeom prst="mathMultiply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AEF07CFD-42FA-D1F2-465E-9E150C355E3C}"/>
              </a:ext>
            </a:extLst>
          </p:cNvPr>
          <p:cNvGrpSpPr/>
          <p:nvPr/>
        </p:nvGrpSpPr>
        <p:grpSpPr>
          <a:xfrm>
            <a:off x="6673860" y="1513706"/>
            <a:ext cx="1597306" cy="457089"/>
            <a:chOff x="6508097" y="1108594"/>
            <a:chExt cx="1597306" cy="457089"/>
          </a:xfrm>
        </p:grpSpPr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8A79427C-8B63-C43E-887E-176F134EDFCC}"/>
                </a:ext>
              </a:extLst>
            </p:cNvPr>
            <p:cNvSpPr/>
            <p:nvPr/>
          </p:nvSpPr>
          <p:spPr>
            <a:xfrm>
              <a:off x="6508097" y="1108594"/>
              <a:ext cx="1597306" cy="45708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E5F5DCF-D360-4903-E259-65E0D1010C16}"/>
                </a:ext>
              </a:extLst>
            </p:cNvPr>
            <p:cNvSpPr txBox="1"/>
            <p:nvPr/>
          </p:nvSpPr>
          <p:spPr>
            <a:xfrm>
              <a:off x="6522923" y="1183250"/>
              <a:ext cx="1567655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latin typeface="Trade Gothic LT Pro Bold" panose="020B0503040303020004" pitchFamily="34" charset="0"/>
                </a:rPr>
                <a:t>Vision Templates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20879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2B9858EF-6363-9973-CC37-30C89FF5A4A1}"/>
              </a:ext>
            </a:extLst>
          </p:cNvPr>
          <p:cNvSpPr txBox="1"/>
          <p:nvPr/>
        </p:nvSpPr>
        <p:spPr>
          <a:xfrm>
            <a:off x="1064471" y="3440417"/>
            <a:ext cx="515755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i="1" dirty="0">
                <a:latin typeface="Trade Gothic LT Pro" panose="020B0503040303020004" pitchFamily="34" charset="0"/>
              </a:rPr>
              <a:t>It focuses on: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Trade Gothic LT Pro" panose="020B0503040303020004" pitchFamily="34" charset="0"/>
              </a:rPr>
              <a:t>What you do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Trade Gothic LT Pro" panose="020B0503040303020004" pitchFamily="34" charset="0"/>
              </a:rPr>
              <a:t>How you do 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Trade Gothic LT Pro" panose="020B0503040303020004" pitchFamily="34" charset="0"/>
              </a:rPr>
              <a:t>Why you do it (supports the vision)</a:t>
            </a:r>
          </a:p>
          <a:p>
            <a:r>
              <a:rPr lang="en-US" sz="1200" dirty="0">
                <a:latin typeface="Trade Gothic LT Pro" panose="020B0503040303020004" pitchFamily="34" charset="0"/>
              </a:rPr>
              <a:t>Mission statements should be visited regularly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5C30DF5-EA82-804F-B290-E191C0017C5E}"/>
              </a:ext>
            </a:extLst>
          </p:cNvPr>
          <p:cNvSpPr txBox="1"/>
          <p:nvPr/>
        </p:nvSpPr>
        <p:spPr>
          <a:xfrm>
            <a:off x="169876" y="382737"/>
            <a:ext cx="7749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rgbClr val="00B0F0"/>
                </a:solidFill>
                <a:latin typeface="Trade Gothic LT Pro Bold" panose="020B0803040303020004" pitchFamily="34" charset="0"/>
              </a:rPr>
              <a:t>SIMPLIFIED VISION CANVAS: </a:t>
            </a:r>
            <a:r>
              <a:rPr lang="en-US" dirty="0">
                <a:solidFill>
                  <a:srgbClr val="0B2338"/>
                </a:solidFill>
                <a:latin typeface="Trade Gothic LT Pro Bold" panose="020B0803040303020004" pitchFamily="34" charset="0"/>
              </a:rPr>
              <a:t>TOOL TIPS</a:t>
            </a:r>
            <a:endParaRPr kumimoji="0" lang="en-US" sz="1800" i="0" u="none" strike="noStrike" kern="1200" cap="none" spc="0" normalizeH="0" baseline="0" noProof="0" dirty="0">
              <a:ln>
                <a:noFill/>
              </a:ln>
              <a:solidFill>
                <a:srgbClr val="0B2338"/>
              </a:solidFill>
              <a:effectLst/>
              <a:uLnTx/>
              <a:uFillTx/>
              <a:latin typeface="Trade Gothic LT Pro Bold" panose="020B08030403030200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E9591C7-E102-4B6F-9806-298A05C64698}"/>
              </a:ext>
            </a:extLst>
          </p:cNvPr>
          <p:cNvSpPr txBox="1"/>
          <p:nvPr/>
        </p:nvSpPr>
        <p:spPr>
          <a:xfrm>
            <a:off x="8125534" y="2910135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Trade Gothic LT Pro Bold" panose="020B0503040303020004" pitchFamily="34" charset="77"/>
              </a:rPr>
              <a:t>Who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723865B-690F-4255-B4A6-4A082B23D4B6}"/>
              </a:ext>
            </a:extLst>
          </p:cNvPr>
          <p:cNvSpPr txBox="1"/>
          <p:nvPr/>
        </p:nvSpPr>
        <p:spPr>
          <a:xfrm>
            <a:off x="5641413" y="2655449"/>
            <a:ext cx="124566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b="1" u="none" strike="noStrike" baseline="0" dirty="0">
                <a:solidFill>
                  <a:schemeClr val="bg1"/>
                </a:solidFill>
                <a:latin typeface="Trade Gothic LT Pro Bold" panose="020B0503040303020004"/>
              </a:rPr>
              <a:t>Disruptions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B1012B21-1F42-44EE-A051-6B9894E01C31}"/>
              </a:ext>
            </a:extLst>
          </p:cNvPr>
          <p:cNvSpPr/>
          <p:nvPr/>
        </p:nvSpPr>
        <p:spPr>
          <a:xfrm>
            <a:off x="276447" y="861242"/>
            <a:ext cx="9526772" cy="6494246"/>
          </a:xfrm>
          <a:prstGeom prst="rect">
            <a:avLst/>
          </a:prstGeom>
          <a:noFill/>
          <a:ln w="19050">
            <a:solidFill>
              <a:srgbClr val="0B23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45" name="Graphic 44" descr="Telescope with solid fill">
            <a:extLst>
              <a:ext uri="{FF2B5EF4-FFF2-40B4-BE49-F238E27FC236}">
                <a16:creationId xmlns:a16="http://schemas.microsoft.com/office/drawing/2014/main" id="{C52DE252-38F4-4109-B734-5AE2A9DF37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3128" y="1788492"/>
            <a:ext cx="514797" cy="457200"/>
          </a:xfrm>
          <a:prstGeom prst="rect">
            <a:avLst/>
          </a:prstGeom>
        </p:spPr>
      </p:pic>
      <p:pic>
        <p:nvPicPr>
          <p:cNvPr id="61" name="Graphic 60" descr="Bullseye with solid fill">
            <a:extLst>
              <a:ext uri="{FF2B5EF4-FFF2-40B4-BE49-F238E27FC236}">
                <a16:creationId xmlns:a16="http://schemas.microsoft.com/office/drawing/2014/main" id="{6C046091-9938-4047-AD3A-5239FFAB43B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1926" y="3223279"/>
            <a:ext cx="457200" cy="457200"/>
          </a:xfrm>
          <a:prstGeom prst="rect">
            <a:avLst/>
          </a:prstGeom>
        </p:spPr>
      </p:pic>
      <p:pic>
        <p:nvPicPr>
          <p:cNvPr id="8" name="Graphic 7" descr="Open hand with solid fill">
            <a:extLst>
              <a:ext uri="{FF2B5EF4-FFF2-40B4-BE49-F238E27FC236}">
                <a16:creationId xmlns:a16="http://schemas.microsoft.com/office/drawing/2014/main" id="{125EE54A-8C75-4F2D-BCA3-463D5BE5B05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580243" y="2931845"/>
            <a:ext cx="1162471" cy="1162471"/>
          </a:xfrm>
          <a:prstGeom prst="rect">
            <a:avLst/>
          </a:prstGeom>
        </p:spPr>
      </p:pic>
      <p:sp>
        <p:nvSpPr>
          <p:cNvPr id="67" name="TextBox 66">
            <a:extLst>
              <a:ext uri="{FF2B5EF4-FFF2-40B4-BE49-F238E27FC236}">
                <a16:creationId xmlns:a16="http://schemas.microsoft.com/office/drawing/2014/main" id="{4152593C-0ACB-472A-891A-2F94ECBD0A30}"/>
              </a:ext>
            </a:extLst>
          </p:cNvPr>
          <p:cNvSpPr txBox="1"/>
          <p:nvPr/>
        </p:nvSpPr>
        <p:spPr>
          <a:xfrm>
            <a:off x="344080" y="4988765"/>
            <a:ext cx="4431824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i="1" dirty="0">
                <a:latin typeface="Trade Gothic LT Pro" panose="020B0503040303020004" pitchFamily="34" charset="0"/>
              </a:rPr>
              <a:t>LinkedIn:</a:t>
            </a:r>
          </a:p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  <a:latin typeface="Trade Gothic LT Pro Bold" panose="020B0503040303020004" pitchFamily="34" charset="0"/>
              </a:rPr>
              <a:t>Vision: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rade Gothic LT Pro Bold" panose="020B0503040303020004" pitchFamily="34" charset="0"/>
              </a:rPr>
              <a:t>To create economic opportunity for every member of the global workforce</a:t>
            </a:r>
            <a:endParaRPr lang="en-US" sz="1400" dirty="0">
              <a:latin typeface="Trade Gothic LT Pro" panose="020B0503040303020004" pitchFamily="34" charset="0"/>
            </a:endParaRPr>
          </a:p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  <a:latin typeface="Trade Gothic LT Pro Bold" panose="020B0503040303020004" pitchFamily="34" charset="0"/>
              </a:rPr>
              <a:t>Mission: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rade Gothic LT Pro Bold" panose="020B0503040303020004" pitchFamily="34" charset="0"/>
              </a:rPr>
              <a:t>To connect the world's professionals to make them more productive and successful</a:t>
            </a:r>
          </a:p>
          <a:p>
            <a:endParaRPr lang="en-US" sz="1200" dirty="0">
              <a:solidFill>
                <a:schemeClr val="bg1">
                  <a:lumMod val="50000"/>
                </a:schemeClr>
              </a:solidFill>
              <a:latin typeface="Trade Gothic LT Pro Bold" panose="020B0503040303020004" pitchFamily="34" charset="0"/>
            </a:endParaRPr>
          </a:p>
          <a:p>
            <a:r>
              <a:rPr lang="en-US" sz="1400" b="1" i="1" dirty="0">
                <a:latin typeface="Trade Gothic LT Pro" panose="020B0503040303020004" pitchFamily="34" charset="0"/>
              </a:rPr>
              <a:t>IKEA:</a:t>
            </a:r>
          </a:p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  <a:latin typeface="Trade Gothic LT Pro Bold" panose="020B0503040303020004" pitchFamily="34" charset="0"/>
              </a:rPr>
              <a:t>Vision: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rade Gothic LT Pro Bold" panose="020B0503040303020004" pitchFamily="34" charset="0"/>
              </a:rPr>
              <a:t>To create a better everyday life for the many people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Trade Gothic LT Pro" panose="020B0503040303020004" pitchFamily="34" charset="0"/>
            </a:endParaRPr>
          </a:p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  <a:latin typeface="Trade Gothic LT Pro Bold" panose="020B0503040303020004" pitchFamily="34" charset="0"/>
              </a:rPr>
              <a:t>Mission: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rade Gothic LT Pro Bold" panose="020B0503040303020004" pitchFamily="34" charset="0"/>
              </a:rPr>
              <a:t>To offer a wide range of well-designed, functional home furnishing products at prices so low, that as many people as possible will be able to afford them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D9F4BAFF-BDFD-4191-96FD-2153BEC5C646}"/>
              </a:ext>
            </a:extLst>
          </p:cNvPr>
          <p:cNvSpPr txBox="1"/>
          <p:nvPr/>
        </p:nvSpPr>
        <p:spPr>
          <a:xfrm>
            <a:off x="5089099" y="4988765"/>
            <a:ext cx="4635622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ade Gothic LT Pro" panose="020B0503040303020004" pitchFamily="34" charset="0"/>
                <a:ea typeface="+mn-ea"/>
                <a:cs typeface="+mn-cs"/>
              </a:rPr>
              <a:t>Nike: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Trade Gothic LT Pro Bold" panose="020B0503040303020004" pitchFamily="34" charset="0"/>
                <a:ea typeface="+mn-ea"/>
                <a:cs typeface="+mn-cs"/>
              </a:rPr>
              <a:t>Vision: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Trade Gothic LT Pro" panose="020B0503040303020004" pitchFamily="34" charset="0"/>
                <a:ea typeface="+mn-ea"/>
                <a:cs typeface="+mn-cs"/>
              </a:rPr>
              <a:t>Bring inspiration and innovation to every athlete in the world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Trade Gothic LT Pro Bold" panose="020B0503040303020004" pitchFamily="34" charset="0"/>
                <a:ea typeface="+mn-ea"/>
                <a:cs typeface="+mn-cs"/>
              </a:rPr>
              <a:t>Mission: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Trade Gothic LT Pro" panose="020B0503040303020004" pitchFamily="34" charset="0"/>
                <a:ea typeface="+mn-ea"/>
                <a:cs typeface="+mn-cs"/>
              </a:rPr>
              <a:t>Create groundbreaking sports innovations, make our products sustainable, build a creative and diverse global team, and make a positive impact in communities where we live and work</a:t>
            </a:r>
          </a:p>
          <a:p>
            <a:endParaRPr lang="en-US" sz="1400" dirty="0">
              <a:latin typeface="Trade Gothic LT Pro" panose="020B0503040303020004" pitchFamily="34" charset="0"/>
            </a:endParaRPr>
          </a:p>
          <a:p>
            <a:r>
              <a:rPr lang="en-US" sz="1400" b="1" i="1" dirty="0">
                <a:latin typeface="Trade Gothic LT Pro" panose="020B0503040303020004" pitchFamily="34" charset="0"/>
              </a:rPr>
              <a:t>Toyota USA:</a:t>
            </a:r>
          </a:p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  <a:latin typeface="Trade Gothic LT Pro Bold" panose="020B0503040303020004" pitchFamily="34" charset="0"/>
              </a:rPr>
              <a:t>Vision: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rade Gothic LT Pro Bold" panose="020B0503040303020004" pitchFamily="34" charset="0"/>
              </a:rPr>
              <a:t>To be the most successful and respected car company in America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Trade Gothic LT Pro" panose="020B0503040303020004" pitchFamily="34" charset="0"/>
            </a:endParaRPr>
          </a:p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  <a:latin typeface="Trade Gothic LT Pro Bold" panose="020B0503040303020004" pitchFamily="34" charset="0"/>
              </a:rPr>
              <a:t>Mission: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rade Gothic LT Pro Bold" panose="020B0503040303020004" pitchFamily="34" charset="0"/>
              </a:rPr>
              <a:t>To attract and attain customers with high-valued products and services and the most satisfying ownership experience in America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70C97F3-6177-445B-8D2E-072524C2C75E}"/>
              </a:ext>
            </a:extLst>
          </p:cNvPr>
          <p:cNvSpPr txBox="1"/>
          <p:nvPr/>
        </p:nvSpPr>
        <p:spPr>
          <a:xfrm>
            <a:off x="284315" y="4594358"/>
            <a:ext cx="951890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latin typeface="Trade Gothic LT Pro Bold" panose="020B0503040303020004" pitchFamily="34" charset="0"/>
              </a:rPr>
              <a:t>MISSION &amp; VISION EXAMPLES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B2B854A-C977-4EB2-84B9-DC46746BBDBD}"/>
              </a:ext>
            </a:extLst>
          </p:cNvPr>
          <p:cNvSpPr txBox="1"/>
          <p:nvPr/>
        </p:nvSpPr>
        <p:spPr>
          <a:xfrm>
            <a:off x="106162" y="7423572"/>
            <a:ext cx="156966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err="1">
                <a:latin typeface="Trade Gothic LT Pro" panose="020B0503040303020004" pitchFamily="34" charset="77"/>
                <a:cs typeface="Arial" panose="020B0604020202020204" pitchFamily="34" charset="0"/>
              </a:rPr>
              <a:t>itk.mitre.org</a:t>
            </a:r>
            <a:r>
              <a:rPr lang="en-US" sz="900" dirty="0">
                <a:latin typeface="Trade Gothic LT Pro" panose="020B0503040303020004" pitchFamily="34" charset="77"/>
                <a:cs typeface="Arial" panose="020B0604020202020204" pitchFamily="34" charset="0"/>
              </a:rPr>
              <a:t> | </a:t>
            </a:r>
            <a:r>
              <a:rPr lang="en-US" sz="900" dirty="0" err="1">
                <a:latin typeface="Trade Gothic LT Pro" panose="020B0503040303020004" pitchFamily="34" charset="77"/>
                <a:cs typeface="Arial" panose="020B0604020202020204" pitchFamily="34" charset="0"/>
              </a:rPr>
              <a:t>itk@mitre.org</a:t>
            </a:r>
            <a:endParaRPr lang="en-US" sz="900" dirty="0">
              <a:latin typeface="Trade Gothic LT Pro" panose="020B0503040303020004" pitchFamily="34" charset="77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FF83F59-52F0-4E53-84BB-9177BCD81E06}"/>
              </a:ext>
            </a:extLst>
          </p:cNvPr>
          <p:cNvSpPr txBox="1"/>
          <p:nvPr/>
        </p:nvSpPr>
        <p:spPr>
          <a:xfrm>
            <a:off x="1996311" y="7433621"/>
            <a:ext cx="14702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latin typeface="Trade Gothic LT Pro" panose="020B0503040303020004" pitchFamily="34" charset="77"/>
                <a:cs typeface="Arial" panose="020B0604020202020204" pitchFamily="34" charset="0"/>
              </a:rPr>
              <a:t>Simplified Vision Canvas V1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F73709-0864-507A-1F33-9B158C3299BF}"/>
              </a:ext>
            </a:extLst>
          </p:cNvPr>
          <p:cNvSpPr txBox="1"/>
          <p:nvPr/>
        </p:nvSpPr>
        <p:spPr>
          <a:xfrm>
            <a:off x="3720705" y="7433621"/>
            <a:ext cx="56541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en-US" sz="900" dirty="0">
                <a:latin typeface="Trade Gothic LT Pro" panose="020B0503040303020004" pitchFamily="34" charset="77"/>
                <a:cs typeface="Arial" panose="020B0604020202020204" pitchFamily="34" charset="0"/>
              </a:rPr>
              <a:t>© 2023 The MITRE Corporation. All rights reserved. Approved for public release. Distribution unlimited 23-02570-02.</a:t>
            </a:r>
          </a:p>
        </p:txBody>
      </p:sp>
      <p:sp>
        <p:nvSpPr>
          <p:cNvPr id="11" name="Flowchart: Delay 10">
            <a:extLst>
              <a:ext uri="{FF2B5EF4-FFF2-40B4-BE49-F238E27FC236}">
                <a16:creationId xmlns:a16="http://schemas.microsoft.com/office/drawing/2014/main" id="{99C4F74E-3165-0839-084D-AF4DBCB74DEC}"/>
              </a:ext>
            </a:extLst>
          </p:cNvPr>
          <p:cNvSpPr/>
          <p:nvPr/>
        </p:nvSpPr>
        <p:spPr>
          <a:xfrm>
            <a:off x="284315" y="1706040"/>
            <a:ext cx="703082" cy="622105"/>
          </a:xfrm>
          <a:prstGeom prst="flowChartDelay">
            <a:avLst/>
          </a:prstGeom>
          <a:solidFill>
            <a:srgbClr val="0B2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3309FD3-584A-B876-CA9E-8D775B7971C2}"/>
              </a:ext>
            </a:extLst>
          </p:cNvPr>
          <p:cNvSpPr txBox="1"/>
          <p:nvPr/>
        </p:nvSpPr>
        <p:spPr>
          <a:xfrm>
            <a:off x="8125534" y="2910135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Trade Gothic LT Pro Bold" panose="020B0503040303020004" pitchFamily="34" charset="77"/>
              </a:rPr>
              <a:t>Who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EF24404-E959-F356-D69B-21FBE5C783F8}"/>
              </a:ext>
            </a:extLst>
          </p:cNvPr>
          <p:cNvSpPr txBox="1"/>
          <p:nvPr/>
        </p:nvSpPr>
        <p:spPr>
          <a:xfrm>
            <a:off x="5641413" y="2655449"/>
            <a:ext cx="124566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b="1" u="none" strike="noStrike" baseline="0" dirty="0">
                <a:solidFill>
                  <a:schemeClr val="bg1"/>
                </a:solidFill>
                <a:latin typeface="Trade Gothic LT Pro Bold" panose="020B0503040303020004"/>
              </a:rPr>
              <a:t>Disruptions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4744F4C-2CBD-2FCE-819F-EA2AF7AA1A17}"/>
              </a:ext>
            </a:extLst>
          </p:cNvPr>
          <p:cNvSpPr txBox="1"/>
          <p:nvPr/>
        </p:nvSpPr>
        <p:spPr>
          <a:xfrm>
            <a:off x="371926" y="903704"/>
            <a:ext cx="9431293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latin typeface="Trade Gothic LT Pro" panose="020B0503040303020004"/>
              </a:rPr>
              <a:t>This canvas is a streamlined version of the ITK Mission and Vision Canvas, focusing on Vision.</a:t>
            </a:r>
          </a:p>
          <a:p>
            <a:r>
              <a:rPr lang="en-US" sz="1400" b="1" dirty="0">
                <a:latin typeface="Trade Gothic LT Pro Bold" panose="020B0503040303020004" pitchFamily="34" charset="0"/>
              </a:rPr>
              <a:t>Begin with a VISION statement </a:t>
            </a:r>
            <a:r>
              <a:rPr lang="en-US" sz="1400" dirty="0">
                <a:latin typeface="Trade Gothic LT Pro" panose="020B0503040303020004" pitchFamily="34" charset="0"/>
              </a:rPr>
              <a:t>if you are starting from scratch or have a draft Vision statement to refine</a:t>
            </a:r>
            <a:endParaRPr lang="en-US" sz="1400" b="1" dirty="0">
              <a:latin typeface="Trade Gothic LT Pro Bold" panose="020B0503040303020004" pitchFamily="34" charset="0"/>
            </a:endParaRPr>
          </a:p>
          <a:p>
            <a:r>
              <a:rPr lang="en-US" sz="1400" b="1" dirty="0">
                <a:latin typeface="Trade Gothic LT Pro Bold" panose="020B0503040303020004" pitchFamily="34" charset="0"/>
              </a:rPr>
              <a:t>Begin with a MISSION statement </a:t>
            </a:r>
            <a:r>
              <a:rPr lang="en-US" sz="1400" dirty="0">
                <a:latin typeface="Trade Gothic LT Pro" panose="020B0503040303020004" pitchFamily="34" charset="0"/>
              </a:rPr>
              <a:t>if the organization has </a:t>
            </a:r>
            <a:r>
              <a:rPr lang="en-US" sz="1400" dirty="0">
                <a:latin typeface="Trade Gothic LT Pro Bold" panose="020B0503040303020004" pitchFamily="34" charset="0"/>
              </a:rPr>
              <a:t>already started or has general vision established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3DC7DAB-25C4-EB61-9B60-F63595DDF48B}"/>
              </a:ext>
            </a:extLst>
          </p:cNvPr>
          <p:cNvSpPr txBox="1"/>
          <p:nvPr/>
        </p:nvSpPr>
        <p:spPr>
          <a:xfrm>
            <a:off x="1046210" y="1788492"/>
            <a:ext cx="515755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latin typeface="Trade Gothic LT Pro Bold" panose="020B0503040303020004" pitchFamily="34" charset="0"/>
              </a:rPr>
              <a:t>A VISION STATEMENT describes future conditions in aspirational terms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8BEDC2E-6C9E-3AD5-0296-A0B47D6AAF35}"/>
              </a:ext>
            </a:extLst>
          </p:cNvPr>
          <p:cNvSpPr txBox="1"/>
          <p:nvPr/>
        </p:nvSpPr>
        <p:spPr>
          <a:xfrm>
            <a:off x="1046210" y="3229555"/>
            <a:ext cx="515755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latin typeface="Trade Gothic LT Pro Bold" panose="020B0503040303020004" pitchFamily="34" charset="0"/>
              </a:rPr>
              <a:t>A MISSION STATEMENT describes present activities in concrete terms</a:t>
            </a:r>
          </a:p>
        </p:txBody>
      </p:sp>
      <p:pic>
        <p:nvPicPr>
          <p:cNvPr id="18" name="Graphic 17" descr="Telescope with solid fill">
            <a:extLst>
              <a:ext uri="{FF2B5EF4-FFF2-40B4-BE49-F238E27FC236}">
                <a16:creationId xmlns:a16="http://schemas.microsoft.com/office/drawing/2014/main" id="{A61D5BB3-1845-F33B-68F3-AA04497D86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3128" y="1788492"/>
            <a:ext cx="514797" cy="457200"/>
          </a:xfrm>
          <a:prstGeom prst="rect">
            <a:avLst/>
          </a:prstGeom>
        </p:spPr>
      </p:pic>
      <p:sp>
        <p:nvSpPr>
          <p:cNvPr id="19" name="Flowchart: Delay 18">
            <a:extLst>
              <a:ext uri="{FF2B5EF4-FFF2-40B4-BE49-F238E27FC236}">
                <a16:creationId xmlns:a16="http://schemas.microsoft.com/office/drawing/2014/main" id="{18AFAAE2-592E-8144-6031-2CAEA10F815D}"/>
              </a:ext>
            </a:extLst>
          </p:cNvPr>
          <p:cNvSpPr/>
          <p:nvPr/>
        </p:nvSpPr>
        <p:spPr>
          <a:xfrm>
            <a:off x="284315" y="3123885"/>
            <a:ext cx="703082" cy="622105"/>
          </a:xfrm>
          <a:prstGeom prst="flowChartDelay">
            <a:avLst/>
          </a:prstGeom>
          <a:solidFill>
            <a:srgbClr val="005B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Graphic 19" descr="Bullseye with solid fill">
            <a:extLst>
              <a:ext uri="{FF2B5EF4-FFF2-40B4-BE49-F238E27FC236}">
                <a16:creationId xmlns:a16="http://schemas.microsoft.com/office/drawing/2014/main" id="{863DB50C-573A-6ED6-4A30-305A3377A06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1926" y="3223279"/>
            <a:ext cx="457200" cy="45720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B75C5D1-0D0C-63D9-079E-CF47B60DED69}"/>
              </a:ext>
            </a:extLst>
          </p:cNvPr>
          <p:cNvSpPr txBox="1"/>
          <p:nvPr/>
        </p:nvSpPr>
        <p:spPr>
          <a:xfrm>
            <a:off x="1046210" y="2017092"/>
            <a:ext cx="515755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i="1" dirty="0">
                <a:latin typeface="Trade Gothic LT Pro" panose="020B0503040303020004" pitchFamily="34" charset="0"/>
              </a:rPr>
              <a:t>It focuses on: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Trade Gothic LT Pro" panose="020B0503040303020004" pitchFamily="34" charset="0"/>
              </a:rPr>
              <a:t>The benefit you aim to provide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Trade Gothic LT Pro" panose="020B0503040303020004" pitchFamily="34" charset="0"/>
              </a:rPr>
              <a:t>The change you aim to make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Trade Gothic LT Pro" panose="020B0503040303020004" pitchFamily="34" charset="0"/>
              </a:rPr>
              <a:t>The desired end-state</a:t>
            </a:r>
          </a:p>
          <a:p>
            <a:r>
              <a:rPr lang="en-US" sz="1200" dirty="0">
                <a:latin typeface="Trade Gothic LT Pro" panose="020B0503040303020004" pitchFamily="34" charset="0"/>
              </a:rPr>
              <a:t>Vision statements should be evergreen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F96D10C-1B08-EA43-BD35-637C64CA3CBF}"/>
              </a:ext>
            </a:extLst>
          </p:cNvPr>
          <p:cNvSpPr/>
          <p:nvPr/>
        </p:nvSpPr>
        <p:spPr>
          <a:xfrm>
            <a:off x="7437372" y="2135533"/>
            <a:ext cx="1815549" cy="1729473"/>
          </a:xfrm>
          <a:prstGeom prst="ellipse">
            <a:avLst/>
          </a:prstGeom>
          <a:solidFill>
            <a:srgbClr val="87DEFF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Graphic 23" descr="Eye with solid fill">
            <a:extLst>
              <a:ext uri="{FF2B5EF4-FFF2-40B4-BE49-F238E27FC236}">
                <a16:creationId xmlns:a16="http://schemas.microsoft.com/office/drawing/2014/main" id="{D43A8B5F-45D7-A8AB-968B-B3AE7D6E9B4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913754" y="2434653"/>
            <a:ext cx="914400" cy="914400"/>
          </a:xfrm>
          <a:prstGeom prst="rect">
            <a:avLst/>
          </a:prstGeom>
        </p:spPr>
      </p:pic>
      <p:pic>
        <p:nvPicPr>
          <p:cNvPr id="25" name="Graphic 24" descr="Open hand with solid fill">
            <a:extLst>
              <a:ext uri="{FF2B5EF4-FFF2-40B4-BE49-F238E27FC236}">
                <a16:creationId xmlns:a16="http://schemas.microsoft.com/office/drawing/2014/main" id="{C33305E1-83CC-40ED-3ACF-00E466AE548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580243" y="2931845"/>
            <a:ext cx="1162471" cy="1162471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047C1454-D13A-10F1-B587-807158ADE5E6}"/>
              </a:ext>
            </a:extLst>
          </p:cNvPr>
          <p:cNvSpPr txBox="1"/>
          <p:nvPr/>
        </p:nvSpPr>
        <p:spPr>
          <a:xfrm>
            <a:off x="7722315" y="1869595"/>
            <a:ext cx="124566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latin typeface="Trade Gothic LT Pro Bold" panose="020B0503040303020004" pitchFamily="34" charset="0"/>
              </a:rPr>
              <a:t>The MISSION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1068B97-FC78-D8BB-C96C-EDB977A2F53E}"/>
              </a:ext>
            </a:extLst>
          </p:cNvPr>
          <p:cNvSpPr txBox="1"/>
          <p:nvPr/>
        </p:nvSpPr>
        <p:spPr>
          <a:xfrm>
            <a:off x="7722315" y="3863386"/>
            <a:ext cx="12456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latin typeface="Trade Gothic LT Pro Bold" panose="020B0503040303020004" pitchFamily="34" charset="0"/>
              </a:rPr>
              <a:t>Supports the VISION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964200B-12AE-5555-EB87-53860154BB07}"/>
              </a:ext>
            </a:extLst>
          </p:cNvPr>
          <p:cNvCxnSpPr/>
          <p:nvPr/>
        </p:nvCxnSpPr>
        <p:spPr>
          <a:xfrm>
            <a:off x="284315" y="1706040"/>
            <a:ext cx="5919445" cy="0"/>
          </a:xfrm>
          <a:prstGeom prst="line">
            <a:avLst/>
          </a:prstGeom>
          <a:ln w="38100">
            <a:solidFill>
              <a:srgbClr val="0B23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C558F88-6E45-9600-1009-BD65864C0B3E}"/>
              </a:ext>
            </a:extLst>
          </p:cNvPr>
          <p:cNvCxnSpPr/>
          <p:nvPr/>
        </p:nvCxnSpPr>
        <p:spPr>
          <a:xfrm>
            <a:off x="320930" y="3135315"/>
            <a:ext cx="5919445" cy="0"/>
          </a:xfrm>
          <a:prstGeom prst="line">
            <a:avLst/>
          </a:prstGeom>
          <a:ln w="38100">
            <a:solidFill>
              <a:srgbClr val="005B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B85587E3-ABA2-03AF-E1C7-F9023E961EA9}"/>
              </a:ext>
            </a:extLst>
          </p:cNvPr>
          <p:cNvCxnSpPr>
            <a:cxnSpLocks/>
          </p:cNvCxnSpPr>
          <p:nvPr/>
        </p:nvCxnSpPr>
        <p:spPr>
          <a:xfrm flipH="1">
            <a:off x="276447" y="4510150"/>
            <a:ext cx="9526772" cy="0"/>
          </a:xfrm>
          <a:prstGeom prst="line">
            <a:avLst/>
          </a:prstGeom>
          <a:ln w="9525">
            <a:solidFill>
              <a:srgbClr val="7E82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648581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000000"/>
      </a:dk1>
      <a:lt1>
        <a:srgbClr val="FFFFFF"/>
      </a:lt1>
      <a:dk2>
        <a:srgbClr val="0B2338"/>
      </a:dk2>
      <a:lt2>
        <a:srgbClr val="E7E6E6"/>
      </a:lt2>
      <a:accent1>
        <a:srgbClr val="E51D3E"/>
      </a:accent1>
      <a:accent2>
        <a:srgbClr val="ED7D31"/>
      </a:accent2>
      <a:accent3>
        <a:srgbClr val="78C044"/>
      </a:accent3>
      <a:accent4>
        <a:srgbClr val="0DA8D9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94E99C172A24489941E5861361F779" ma:contentTypeVersion="8" ma:contentTypeDescription="Create a new document." ma:contentTypeScope="" ma:versionID="771431e25d0fe5f94154fb889c3e9476">
  <xsd:schema xmlns:xsd="http://www.w3.org/2001/XMLSchema" xmlns:xs="http://www.w3.org/2001/XMLSchema" xmlns:p="http://schemas.microsoft.com/office/2006/metadata/properties" xmlns:ns2="754fbc98-762c-4a90-9774-edf41ff53b67" targetNamespace="http://schemas.microsoft.com/office/2006/metadata/properties" ma:root="true" ma:fieldsID="aec298c6dc5a8bb722e4e4f30310d181" ns2:_="">
    <xsd:import namespace="754fbc98-762c-4a90-9774-edf41ff53b6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fbc98-762c-4a90-9774-edf41ff53b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516BBB1-1D72-424A-B5A0-2681626E672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E9386B-B9D4-4DD2-A9A2-BB440542205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54fbc98-762c-4a90-9774-edf41ff53b6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F09A9B2-11C0-4F68-986A-02670966B3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4fbc98-762c-4a90-9774-edf41ff53b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45308</TotalTime>
  <Words>892</Words>
  <Application>Microsoft Office PowerPoint</Application>
  <PresentationFormat>Custom</PresentationFormat>
  <Paragraphs>91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Trade Gothic LT Pro</vt:lpstr>
      <vt:lpstr>Trade Gothic LT Pro Bold</vt:lpstr>
      <vt:lpstr>Wingdings</vt:lpstr>
      <vt:lpstr>1_Office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ITK Worksheet Updates</dc:title>
  <dc:creator>Moonisha Rahman</dc:creator>
  <cp:lastModifiedBy>Dan Ward</cp:lastModifiedBy>
  <cp:revision>249</cp:revision>
  <dcterms:created xsi:type="dcterms:W3CDTF">2021-02-16T17:30:35Z</dcterms:created>
  <dcterms:modified xsi:type="dcterms:W3CDTF">2023-12-19T16:07:17Z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0x0101009894E99C172A24489941E5861361F779</vt:lpwstr>
  </property>
</Properties>
</file>