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handoutMasterIdLst>
    <p:handoutMasterId r:id="rId9"/>
  </p:handoutMasterIdLst>
  <p:sldIdLst>
    <p:sldId id="327" r:id="rId5"/>
    <p:sldId id="332" r:id="rId6"/>
    <p:sldId id="333" r:id="rId7"/>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nisha Rahman" initials="MR" lastIdx="46" clrIdx="0">
    <p:extLst>
      <p:ext uri="{19B8F6BF-5375-455C-9EA6-DF929625EA0E}">
        <p15:presenceInfo xmlns:p15="http://schemas.microsoft.com/office/powerpoint/2012/main" userId="S::RAHMANM@MITRE.ORG::6cf91401-9094-4e8f-a695-42ee7077f7e9" providerId="AD"/>
      </p:ext>
    </p:extLst>
  </p:cmAuthor>
  <p:cmAuthor id="2" name="Rachel E Gregorio" initials="REG" lastIdx="9" clrIdx="1">
    <p:extLst>
      <p:ext uri="{19B8F6BF-5375-455C-9EA6-DF929625EA0E}">
        <p15:presenceInfo xmlns:p15="http://schemas.microsoft.com/office/powerpoint/2012/main" userId="S::rgregorio@mitre.org::8bffd36a-0092-49e2-a094-14b10b84ee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7DEFF"/>
    <a:srgbClr val="0B2338"/>
    <a:srgbClr val="005B93"/>
    <a:srgbClr val="0A2237"/>
    <a:srgbClr val="C8DFF4"/>
    <a:srgbClr val="00B0F0"/>
    <a:srgbClr val="C9EAFF"/>
    <a:srgbClr val="FFFFFF"/>
    <a:srgbClr val="E1F6FF"/>
    <a:srgbClr val="E2F1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BCA9F8-37A8-41E1-8A7C-CCBA9E11845B}" v="2" dt="2023-06-30T15:01:11.1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3333" autoAdjust="0"/>
  </p:normalViewPr>
  <p:slideViewPr>
    <p:cSldViewPr snapToGrid="0">
      <p:cViewPr varScale="1">
        <p:scale>
          <a:sx n="93" d="100"/>
          <a:sy n="93" d="100"/>
        </p:scale>
        <p:origin x="1890" y="96"/>
      </p:cViewPr>
      <p:guideLst>
        <p:guide orient="horz" pos="2448"/>
        <p:guide pos="3168"/>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51" d="100"/>
          <a:sy n="51" d="100"/>
        </p:scale>
        <p:origin x="2692"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G Warshawsky" userId="S::rgregorio@mitre.org::8bffd36a-0092-49e2-a094-14b10b84ee1b" providerId="AD" clId="Web-{94BCA9F8-37A8-41E1-8A7C-CCBA9E11845B}"/>
    <pc:docChg chg="modSld">
      <pc:chgData name="Rachel G Warshawsky" userId="S::rgregorio@mitre.org::8bffd36a-0092-49e2-a094-14b10b84ee1b" providerId="AD" clId="Web-{94BCA9F8-37A8-41E1-8A7C-CCBA9E11845B}" dt="2023-06-30T15:01:11.123" v="1" actId="20577"/>
      <pc:docMkLst>
        <pc:docMk/>
      </pc:docMkLst>
      <pc:sldChg chg="modSp">
        <pc:chgData name="Rachel G Warshawsky" userId="S::rgregorio@mitre.org::8bffd36a-0092-49e2-a094-14b10b84ee1b" providerId="AD" clId="Web-{94BCA9F8-37A8-41E1-8A7C-CCBA9E11845B}" dt="2023-06-30T15:01:11.123" v="1" actId="20577"/>
        <pc:sldMkLst>
          <pc:docMk/>
          <pc:sldMk cId="3259041671" sldId="327"/>
        </pc:sldMkLst>
        <pc:spChg chg="mod">
          <ac:chgData name="Rachel G Warshawsky" userId="S::rgregorio@mitre.org::8bffd36a-0092-49e2-a094-14b10b84ee1b" providerId="AD" clId="Web-{94BCA9F8-37A8-41E1-8A7C-CCBA9E11845B}" dt="2023-06-30T15:01:11.123" v="1" actId="20577"/>
          <ac:spMkLst>
            <pc:docMk/>
            <pc:sldMk cId="3259041671" sldId="327"/>
            <ac:spMk id="29" creationId="{7F433468-046F-4A7D-B9F7-C4965AE3780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C3CCF0-20A0-4277-B884-FCDC13D4216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D9C8C52-E96C-4D62-9306-4F2B3D25D33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CFA0B8-05D5-4D03-BED0-5F9DB4E2AD1C}" type="datetimeFigureOut">
              <a:rPr lang="en-US" smtClean="0"/>
              <a:t>6/30/2023</a:t>
            </a:fld>
            <a:endParaRPr lang="en-US"/>
          </a:p>
        </p:txBody>
      </p:sp>
      <p:sp>
        <p:nvSpPr>
          <p:cNvPr id="4" name="Footer Placeholder 3">
            <a:extLst>
              <a:ext uri="{FF2B5EF4-FFF2-40B4-BE49-F238E27FC236}">
                <a16:creationId xmlns:a16="http://schemas.microsoft.com/office/drawing/2014/main" id="{F7160679-50D1-49D8-B7AD-A9CF1516F2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0F18EA8-AA11-4184-9321-7F5274B1945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B1F5E2-A98F-40FE-8D42-344BEA526396}" type="slidenum">
              <a:rPr lang="en-US" smtClean="0"/>
              <a:t>‹#›</a:t>
            </a:fld>
            <a:endParaRPr lang="en-US"/>
          </a:p>
        </p:txBody>
      </p:sp>
    </p:spTree>
    <p:extLst>
      <p:ext uri="{BB962C8B-B14F-4D97-AF65-F5344CB8AC3E}">
        <p14:creationId xmlns:p14="http://schemas.microsoft.com/office/powerpoint/2010/main" val="1952471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A9B366-79F4-4B62-AF82-2B8B21D70C18}" type="datetimeFigureOut">
              <a:rPr lang="en-US" smtClean="0"/>
              <a:t>6/30/2023</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21AF85-23DB-4EF3-AEBB-2F7BA47FDD8E}" type="slidenum">
              <a:rPr lang="en-US" smtClean="0"/>
              <a:t>‹#›</a:t>
            </a:fld>
            <a:endParaRPr lang="en-US"/>
          </a:p>
        </p:txBody>
      </p:sp>
    </p:spTree>
    <p:extLst>
      <p:ext uri="{BB962C8B-B14F-4D97-AF65-F5344CB8AC3E}">
        <p14:creationId xmlns:p14="http://schemas.microsoft.com/office/powerpoint/2010/main" val="1446424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3066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4928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1760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0764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36CAA1B-F833-B74D-8E4B-3A6E9372A07F}"/>
              </a:ext>
            </a:extLst>
          </p:cNvPr>
          <p:cNvPicPr>
            <a:picLocks noChangeAspect="1"/>
          </p:cNvPicPr>
          <p:nvPr userDrawn="1"/>
        </p:nvPicPr>
        <p:blipFill>
          <a:blip r:embed="rId3"/>
          <a:stretch>
            <a:fillRect/>
          </a:stretch>
        </p:blipFill>
        <p:spPr>
          <a:xfrm>
            <a:off x="8041064" y="269608"/>
            <a:ext cx="1826836" cy="159086"/>
          </a:xfrm>
          <a:prstGeom prst="rect">
            <a:avLst/>
          </a:prstGeom>
        </p:spPr>
      </p:pic>
    </p:spTree>
    <p:extLst>
      <p:ext uri="{BB962C8B-B14F-4D97-AF65-F5344CB8AC3E}">
        <p14:creationId xmlns:p14="http://schemas.microsoft.com/office/powerpoint/2010/main" val="235152000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Arial" panose="020B0604020202020204" pitchFamily="34" charset="0"/>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Arial" panose="020B0604020202020204" pitchFamily="34" charset="0"/>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Arial" panose="020B0604020202020204" pitchFamily="34" charset="0"/>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Arial" panose="020B0604020202020204" pitchFamily="34" charset="0"/>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Arial" panose="020B0604020202020204" pitchFamily="34" charset="0"/>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58AE7C91-1246-4BED-8954-83BABD984648}"/>
              </a:ext>
            </a:extLst>
          </p:cNvPr>
          <p:cNvSpPr/>
          <p:nvPr/>
        </p:nvSpPr>
        <p:spPr>
          <a:xfrm>
            <a:off x="6341271" y="1757094"/>
            <a:ext cx="3246805" cy="327326"/>
          </a:xfrm>
          <a:prstGeom prst="rect">
            <a:avLst/>
          </a:prstGeom>
          <a:solidFill>
            <a:srgbClr val="005B93"/>
          </a:solidFill>
          <a:ln w="1270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rade Gothic LT Pro Bold" panose="020B0803040303020004" pitchFamily="34" charset="0"/>
              </a:rPr>
              <a:t>Our Vision</a:t>
            </a:r>
          </a:p>
        </p:txBody>
      </p:sp>
      <p:sp>
        <p:nvSpPr>
          <p:cNvPr id="47" name="Flowchart: Delay 46">
            <a:extLst>
              <a:ext uri="{FF2B5EF4-FFF2-40B4-BE49-F238E27FC236}">
                <a16:creationId xmlns:a16="http://schemas.microsoft.com/office/drawing/2014/main" id="{FAE63B28-8310-4FA1-A5E3-83564CA70ADB}"/>
              </a:ext>
            </a:extLst>
          </p:cNvPr>
          <p:cNvSpPr/>
          <p:nvPr/>
        </p:nvSpPr>
        <p:spPr>
          <a:xfrm>
            <a:off x="276447" y="922830"/>
            <a:ext cx="703082" cy="622105"/>
          </a:xfrm>
          <a:prstGeom prst="flowChartDelay">
            <a:avLst/>
          </a:prstGeom>
          <a:solidFill>
            <a:srgbClr val="0B2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5C988314-1750-4E68-A164-C180A4398442}"/>
              </a:ext>
            </a:extLst>
          </p:cNvPr>
          <p:cNvSpPr/>
          <p:nvPr/>
        </p:nvSpPr>
        <p:spPr>
          <a:xfrm>
            <a:off x="6141619" y="6988152"/>
            <a:ext cx="3651754" cy="296950"/>
          </a:xfrm>
          <a:prstGeom prst="rect">
            <a:avLst/>
          </a:prstGeom>
          <a:solidFill>
            <a:srgbClr val="87DE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B2338"/>
                </a:solidFill>
                <a:latin typeface="Trade Gothic LT Pro Bold" panose="020B0503040303020004" pitchFamily="34" charset="0"/>
              </a:rPr>
              <a:t>TEST</a:t>
            </a:r>
            <a:r>
              <a:rPr lang="en-US" sz="1000" dirty="0">
                <a:solidFill>
                  <a:srgbClr val="0B2338"/>
                </a:solidFill>
                <a:latin typeface="Trade Gothic LT Pro" panose="020B0503040303020004" pitchFamily="34" charset="0"/>
              </a:rPr>
              <a:t>: How would we feel if the opposite condition occurs?</a:t>
            </a:r>
            <a:endParaRPr lang="en-US" sz="900" dirty="0">
              <a:solidFill>
                <a:srgbClr val="0B2338"/>
              </a:solidFill>
              <a:latin typeface="Trade Gothic LT Pro" panose="020B0503040303020004" pitchFamily="34" charset="0"/>
            </a:endParaRPr>
          </a:p>
        </p:txBody>
      </p:sp>
      <p:pic>
        <p:nvPicPr>
          <p:cNvPr id="9" name="Graphic 8" descr="Telescope with solid fill">
            <a:extLst>
              <a:ext uri="{FF2B5EF4-FFF2-40B4-BE49-F238E27FC236}">
                <a16:creationId xmlns:a16="http://schemas.microsoft.com/office/drawing/2014/main" id="{B1E05B1F-B917-4E47-9F5D-71C877ACA9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4292" y="1004546"/>
            <a:ext cx="514797" cy="457200"/>
          </a:xfrm>
          <a:prstGeom prst="rect">
            <a:avLst/>
          </a:prstGeom>
        </p:spPr>
      </p:pic>
      <p:sp>
        <p:nvSpPr>
          <p:cNvPr id="2" name="TextBox 1">
            <a:extLst>
              <a:ext uri="{FF2B5EF4-FFF2-40B4-BE49-F238E27FC236}">
                <a16:creationId xmlns:a16="http://schemas.microsoft.com/office/drawing/2014/main" id="{A5C30DF5-EA82-804F-B290-E191C0017C5E}"/>
              </a:ext>
            </a:extLst>
          </p:cNvPr>
          <p:cNvSpPr txBox="1"/>
          <p:nvPr/>
        </p:nvSpPr>
        <p:spPr>
          <a:xfrm>
            <a:off x="169875" y="382737"/>
            <a:ext cx="952676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solidFill>
                  <a:srgbClr val="00B0F0"/>
                </a:solidFill>
                <a:latin typeface="Trade Gothic LT Pro Bold" panose="020B0803040303020004" pitchFamily="34" charset="0"/>
              </a:rPr>
              <a:t>MISSION &amp; VISION CANVAS: </a:t>
            </a:r>
            <a:r>
              <a:rPr lang="en-US" dirty="0">
                <a:solidFill>
                  <a:srgbClr val="0B2338"/>
                </a:solidFill>
                <a:latin typeface="Trade Gothic LT Pro Bold" panose="020B0803040303020004" pitchFamily="34" charset="0"/>
              </a:rPr>
              <a:t>Build shared commitment to future goals &amp; present activities</a:t>
            </a:r>
            <a:endParaRPr kumimoji="0" lang="en-US" sz="1800" i="0" u="none" strike="noStrike" kern="1200" cap="none" spc="0" normalizeH="0" baseline="0" noProof="0" dirty="0">
              <a:ln>
                <a:noFill/>
              </a:ln>
              <a:solidFill>
                <a:srgbClr val="0B2338"/>
              </a:solidFill>
              <a:effectLst/>
              <a:uLnTx/>
              <a:uFillTx/>
              <a:latin typeface="Trade Gothic LT Pro Bold" panose="020B0803040303020004" pitchFamily="34" charset="0"/>
            </a:endParaRPr>
          </a:p>
        </p:txBody>
      </p:sp>
      <p:sp>
        <p:nvSpPr>
          <p:cNvPr id="71" name="TextBox 70">
            <a:extLst>
              <a:ext uri="{FF2B5EF4-FFF2-40B4-BE49-F238E27FC236}">
                <a16:creationId xmlns:a16="http://schemas.microsoft.com/office/drawing/2014/main" id="{4E9591C7-E102-4B6F-9806-298A05C64698}"/>
              </a:ext>
            </a:extLst>
          </p:cNvPr>
          <p:cNvSpPr txBox="1"/>
          <p:nvPr/>
        </p:nvSpPr>
        <p:spPr>
          <a:xfrm>
            <a:off x="8125534" y="2771240"/>
            <a:ext cx="490840" cy="276999"/>
          </a:xfrm>
          <a:prstGeom prst="rect">
            <a:avLst/>
          </a:prstGeom>
          <a:noFill/>
        </p:spPr>
        <p:txBody>
          <a:bodyPr wrap="none" rtlCol="0">
            <a:spAutoFit/>
          </a:bodyPr>
          <a:lstStyle/>
          <a:p>
            <a:r>
              <a:rPr lang="en-US" sz="1200" b="1" dirty="0">
                <a:solidFill>
                  <a:schemeClr val="bg1"/>
                </a:solidFill>
                <a:latin typeface="Trade Gothic LT Pro Bold" panose="020B0503040303020004" pitchFamily="34" charset="77"/>
              </a:rPr>
              <a:t>Who</a:t>
            </a:r>
          </a:p>
        </p:txBody>
      </p:sp>
      <p:sp>
        <p:nvSpPr>
          <p:cNvPr id="100" name="Rectangle 99">
            <a:extLst>
              <a:ext uri="{FF2B5EF4-FFF2-40B4-BE49-F238E27FC236}">
                <a16:creationId xmlns:a16="http://schemas.microsoft.com/office/drawing/2014/main" id="{B1012B21-1F42-44EE-A051-6B9894E01C31}"/>
              </a:ext>
            </a:extLst>
          </p:cNvPr>
          <p:cNvSpPr/>
          <p:nvPr/>
        </p:nvSpPr>
        <p:spPr>
          <a:xfrm>
            <a:off x="276447" y="861242"/>
            <a:ext cx="9526772" cy="6494246"/>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4" name="TextBox 13">
            <a:extLst>
              <a:ext uri="{FF2B5EF4-FFF2-40B4-BE49-F238E27FC236}">
                <a16:creationId xmlns:a16="http://schemas.microsoft.com/office/drawing/2014/main" id="{BB0AEC39-F54F-419D-8190-CEE213A627A5}"/>
              </a:ext>
            </a:extLst>
          </p:cNvPr>
          <p:cNvSpPr txBox="1"/>
          <p:nvPr/>
        </p:nvSpPr>
        <p:spPr>
          <a:xfrm>
            <a:off x="1133060" y="882574"/>
            <a:ext cx="3657850" cy="307777"/>
          </a:xfrm>
          <a:prstGeom prst="rect">
            <a:avLst/>
          </a:prstGeom>
          <a:noFill/>
        </p:spPr>
        <p:txBody>
          <a:bodyPr wrap="square">
            <a:spAutoFit/>
          </a:bodyPr>
          <a:lstStyle/>
          <a:p>
            <a:pPr algn="ctr"/>
            <a:r>
              <a:rPr lang="en-US" sz="1400" b="1" dirty="0">
                <a:solidFill>
                  <a:schemeClr val="bg1"/>
                </a:solidFill>
                <a:latin typeface="Trade Gothic LT Pro Bold" panose="020B0803040303020004" pitchFamily="34" charset="0"/>
              </a:rPr>
              <a:t>Vision Statement</a:t>
            </a:r>
          </a:p>
        </p:txBody>
      </p:sp>
      <p:cxnSp>
        <p:nvCxnSpPr>
          <p:cNvPr id="15" name="Straight Connector 14">
            <a:extLst>
              <a:ext uri="{FF2B5EF4-FFF2-40B4-BE49-F238E27FC236}">
                <a16:creationId xmlns:a16="http://schemas.microsoft.com/office/drawing/2014/main" id="{3E7162EC-A3EA-4F12-A3F9-9FF860492E9F}"/>
              </a:ext>
            </a:extLst>
          </p:cNvPr>
          <p:cNvCxnSpPr>
            <a:cxnSpLocks/>
          </p:cNvCxnSpPr>
          <p:nvPr/>
        </p:nvCxnSpPr>
        <p:spPr>
          <a:xfrm>
            <a:off x="6121311" y="844402"/>
            <a:ext cx="0" cy="6494246"/>
          </a:xfrm>
          <a:prstGeom prst="line">
            <a:avLst/>
          </a:prstGeom>
          <a:ln w="19050">
            <a:solidFill>
              <a:srgbClr val="0B2338"/>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5E0D18-F61F-4C2A-881B-3E1090BC1046}"/>
              </a:ext>
            </a:extLst>
          </p:cNvPr>
          <p:cNvSpPr txBox="1"/>
          <p:nvPr/>
        </p:nvSpPr>
        <p:spPr>
          <a:xfrm>
            <a:off x="1027375" y="979145"/>
            <a:ext cx="4855532" cy="523220"/>
          </a:xfrm>
          <a:prstGeom prst="rect">
            <a:avLst/>
          </a:prstGeom>
          <a:noFill/>
        </p:spPr>
        <p:txBody>
          <a:bodyPr wrap="square">
            <a:spAutoFit/>
          </a:bodyPr>
          <a:lstStyle/>
          <a:p>
            <a:r>
              <a:rPr lang="en-US" sz="1400" b="1" dirty="0">
                <a:latin typeface="Trade Gothic LT Pro Bold" panose="020B0503040303020004" pitchFamily="34" charset="0"/>
              </a:rPr>
              <a:t>A vision statement describes future conditions in aspirational terms.</a:t>
            </a:r>
          </a:p>
        </p:txBody>
      </p:sp>
      <p:sp>
        <p:nvSpPr>
          <p:cNvPr id="19" name="TextBox 18">
            <a:extLst>
              <a:ext uri="{FF2B5EF4-FFF2-40B4-BE49-F238E27FC236}">
                <a16:creationId xmlns:a16="http://schemas.microsoft.com/office/drawing/2014/main" id="{FDC8FF9D-C188-4A1C-802E-C77B6F535183}"/>
              </a:ext>
            </a:extLst>
          </p:cNvPr>
          <p:cNvSpPr txBox="1"/>
          <p:nvPr/>
        </p:nvSpPr>
        <p:spPr>
          <a:xfrm>
            <a:off x="895570" y="1600799"/>
            <a:ext cx="4503749" cy="276999"/>
          </a:xfrm>
          <a:prstGeom prst="rect">
            <a:avLst/>
          </a:prstGeom>
          <a:noFill/>
        </p:spPr>
        <p:txBody>
          <a:bodyPr wrap="square">
            <a:spAutoFit/>
          </a:bodyPr>
          <a:lstStyle/>
          <a:p>
            <a:r>
              <a:rPr lang="en-US" sz="1200" i="1" dirty="0">
                <a:solidFill>
                  <a:schemeClr val="bg1">
                    <a:lumMod val="50000"/>
                  </a:schemeClr>
                </a:solidFill>
                <a:latin typeface="Trade Gothic LT Pro" panose="020B0503040303020004" pitchFamily="34" charset="0"/>
              </a:rPr>
              <a:t>1) Answer these questions about your team/project/organization:</a:t>
            </a:r>
          </a:p>
        </p:txBody>
      </p:sp>
      <p:sp>
        <p:nvSpPr>
          <p:cNvPr id="30" name="Rectangle 29">
            <a:extLst>
              <a:ext uri="{FF2B5EF4-FFF2-40B4-BE49-F238E27FC236}">
                <a16:creationId xmlns:a16="http://schemas.microsoft.com/office/drawing/2014/main" id="{20139F0A-B4BF-4166-BDB8-E1565D5E943E}"/>
              </a:ext>
            </a:extLst>
          </p:cNvPr>
          <p:cNvSpPr/>
          <p:nvPr/>
        </p:nvSpPr>
        <p:spPr>
          <a:xfrm>
            <a:off x="3243889" y="2010188"/>
            <a:ext cx="2743200" cy="2743200"/>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2" name="TextBox 31">
            <a:extLst>
              <a:ext uri="{FF2B5EF4-FFF2-40B4-BE49-F238E27FC236}">
                <a16:creationId xmlns:a16="http://schemas.microsoft.com/office/drawing/2014/main" id="{F42350AD-CF91-4AF3-B55E-75437AF7FD71}"/>
              </a:ext>
            </a:extLst>
          </p:cNvPr>
          <p:cNvSpPr txBox="1"/>
          <p:nvPr/>
        </p:nvSpPr>
        <p:spPr>
          <a:xfrm>
            <a:off x="6188267" y="889306"/>
            <a:ext cx="3694974" cy="830997"/>
          </a:xfrm>
          <a:prstGeom prst="rect">
            <a:avLst/>
          </a:prstGeom>
          <a:noFill/>
        </p:spPr>
        <p:txBody>
          <a:bodyPr wrap="square">
            <a:spAutoFit/>
          </a:bodyPr>
          <a:lstStyle/>
          <a:p>
            <a:r>
              <a:rPr lang="en-US" sz="1200" i="1" dirty="0">
                <a:solidFill>
                  <a:schemeClr val="bg1">
                    <a:lumMod val="50000"/>
                  </a:schemeClr>
                </a:solidFill>
                <a:latin typeface="Trade Gothic LT Pro" panose="020B0503040303020004" pitchFamily="34" charset="0"/>
              </a:rPr>
              <a:t>2) Highlight or circle your favorite words or phrases from the previous answers! </a:t>
            </a:r>
          </a:p>
          <a:p>
            <a:endParaRPr lang="en-US" sz="1200" i="1" dirty="0">
              <a:solidFill>
                <a:schemeClr val="bg1">
                  <a:lumMod val="50000"/>
                </a:schemeClr>
              </a:solidFill>
              <a:latin typeface="Trade Gothic LT Pro" panose="020B0503040303020004" pitchFamily="34" charset="0"/>
            </a:endParaRPr>
          </a:p>
          <a:p>
            <a:r>
              <a:rPr lang="en-US" sz="1200" i="1" dirty="0">
                <a:solidFill>
                  <a:schemeClr val="bg1">
                    <a:lumMod val="50000"/>
                  </a:schemeClr>
                </a:solidFill>
                <a:latin typeface="Trade Gothic LT Pro" panose="020B0503040303020004" pitchFamily="34" charset="0"/>
              </a:rPr>
              <a:t>3) Draft your vision statement:</a:t>
            </a:r>
          </a:p>
        </p:txBody>
      </p:sp>
      <p:sp>
        <p:nvSpPr>
          <p:cNvPr id="33" name="Rectangle 32">
            <a:extLst>
              <a:ext uri="{FF2B5EF4-FFF2-40B4-BE49-F238E27FC236}">
                <a16:creationId xmlns:a16="http://schemas.microsoft.com/office/drawing/2014/main" id="{5875C767-047D-4CE9-B131-FCF70EF44CE2}"/>
              </a:ext>
            </a:extLst>
          </p:cNvPr>
          <p:cNvSpPr/>
          <p:nvPr/>
        </p:nvSpPr>
        <p:spPr>
          <a:xfrm>
            <a:off x="6335023" y="1770100"/>
            <a:ext cx="3253057" cy="2858189"/>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5" name="TextBox 34">
            <a:extLst>
              <a:ext uri="{FF2B5EF4-FFF2-40B4-BE49-F238E27FC236}">
                <a16:creationId xmlns:a16="http://schemas.microsoft.com/office/drawing/2014/main" id="{890F4881-8644-47C6-9E61-52D782B353BC}"/>
              </a:ext>
            </a:extLst>
          </p:cNvPr>
          <p:cNvSpPr txBox="1"/>
          <p:nvPr/>
        </p:nvSpPr>
        <p:spPr>
          <a:xfrm>
            <a:off x="6134064" y="4674009"/>
            <a:ext cx="3694973" cy="438582"/>
          </a:xfrm>
          <a:prstGeom prst="rect">
            <a:avLst/>
          </a:prstGeom>
          <a:noFill/>
        </p:spPr>
        <p:txBody>
          <a:bodyPr wrap="square">
            <a:spAutoFit/>
          </a:bodyPr>
          <a:lstStyle/>
          <a:p>
            <a:r>
              <a:rPr lang="en-US" sz="1200" i="1" dirty="0">
                <a:solidFill>
                  <a:schemeClr val="bg1">
                    <a:lumMod val="50000"/>
                  </a:schemeClr>
                </a:solidFill>
                <a:latin typeface="Trade Gothic LT Pro" panose="020B0503040303020004" pitchFamily="34" charset="0"/>
              </a:rPr>
              <a:t>It should sound something like this… </a:t>
            </a:r>
          </a:p>
          <a:p>
            <a:r>
              <a:rPr lang="en-US" sz="1050" dirty="0">
                <a:latin typeface="Trade Gothic LT Pro" panose="020B0503040303020004" pitchFamily="34" charset="0"/>
              </a:rPr>
              <a:t>We envision a _____(A)_____ where _____ (B, C, D)______.</a:t>
            </a:r>
          </a:p>
        </p:txBody>
      </p:sp>
      <p:sp>
        <p:nvSpPr>
          <p:cNvPr id="36" name="TextBox 35">
            <a:extLst>
              <a:ext uri="{FF2B5EF4-FFF2-40B4-BE49-F238E27FC236}">
                <a16:creationId xmlns:a16="http://schemas.microsoft.com/office/drawing/2014/main" id="{F94D63E8-CC98-40E4-B75B-67295A0EA0C3}"/>
              </a:ext>
            </a:extLst>
          </p:cNvPr>
          <p:cNvSpPr txBox="1"/>
          <p:nvPr/>
        </p:nvSpPr>
        <p:spPr>
          <a:xfrm>
            <a:off x="6147133" y="5163793"/>
            <a:ext cx="3593020" cy="1738938"/>
          </a:xfrm>
          <a:prstGeom prst="rect">
            <a:avLst/>
          </a:prstGeom>
          <a:noFill/>
        </p:spPr>
        <p:txBody>
          <a:bodyPr wrap="square">
            <a:spAutoFit/>
          </a:bodyPr>
          <a:lstStyle/>
          <a:p>
            <a:r>
              <a:rPr lang="en-US" sz="1200" i="1" dirty="0">
                <a:solidFill>
                  <a:schemeClr val="bg1">
                    <a:lumMod val="50000"/>
                  </a:schemeClr>
                </a:solidFill>
                <a:latin typeface="Trade Gothic LT Pro" panose="020B0503040303020004" pitchFamily="34" charset="0"/>
              </a:rPr>
              <a:t>4) Quality Check </a:t>
            </a:r>
          </a:p>
          <a:p>
            <a:pPr marL="171450" indent="-171450">
              <a:buFont typeface="Wingdings" panose="05000000000000000000" pitchFamily="2" charset="2"/>
              <a:buChar char="q"/>
            </a:pPr>
            <a:r>
              <a:rPr lang="en-US" sz="1100" dirty="0">
                <a:latin typeface="Trade Gothic LT Pro" panose="020B0503040303020004" pitchFamily="34" charset="0"/>
              </a:rPr>
              <a:t> </a:t>
            </a:r>
            <a:r>
              <a:rPr lang="en-US" sz="1050" b="1" dirty="0">
                <a:latin typeface="Trade Gothic LT Pro Bold" panose="020B0503040303020004" pitchFamily="34" charset="0"/>
              </a:rPr>
              <a:t>Unique </a:t>
            </a:r>
            <a:r>
              <a:rPr lang="en-US" sz="1050" dirty="0">
                <a:latin typeface="Trade Gothic LT Pro" panose="020B0503040303020004" pitchFamily="34" charset="0"/>
              </a:rPr>
              <a:t>– does it differentiate your organization from others?</a:t>
            </a:r>
          </a:p>
          <a:p>
            <a:pPr marL="171450" indent="-171450">
              <a:buFont typeface="Wingdings" panose="05000000000000000000" pitchFamily="2" charset="2"/>
              <a:buChar char="q"/>
            </a:pPr>
            <a:r>
              <a:rPr lang="en-US" sz="1050" b="1" dirty="0">
                <a:latin typeface="Trade Gothic LT Pro Bold" panose="020B0503040303020004" pitchFamily="34" charset="0"/>
              </a:rPr>
              <a:t> Understood </a:t>
            </a:r>
            <a:r>
              <a:rPr lang="en-US" sz="1050" dirty="0">
                <a:latin typeface="Trade Gothic LT Pro" panose="020B0503040303020004" pitchFamily="34" charset="0"/>
              </a:rPr>
              <a:t>and</a:t>
            </a:r>
            <a:r>
              <a:rPr lang="en-US" sz="1050" b="1" dirty="0">
                <a:latin typeface="Trade Gothic LT Pro Bold" panose="020B0503040303020004" pitchFamily="34" charset="0"/>
              </a:rPr>
              <a:t> shared </a:t>
            </a:r>
            <a:r>
              <a:rPr lang="en-US" sz="1050" dirty="0">
                <a:latin typeface="Trade Gothic LT Pro" panose="020B0503040303020004" pitchFamily="34" charset="0"/>
              </a:rPr>
              <a:t>by members of the community </a:t>
            </a:r>
          </a:p>
          <a:p>
            <a:pPr marL="171450" indent="-171450">
              <a:buFont typeface="Wingdings" panose="05000000000000000000" pitchFamily="2" charset="2"/>
              <a:buChar char="q"/>
            </a:pPr>
            <a:r>
              <a:rPr lang="en-US" sz="1050" dirty="0">
                <a:latin typeface="Trade Gothic LT Pro" panose="020B0503040303020004" pitchFamily="34" charset="0"/>
              </a:rPr>
              <a:t> </a:t>
            </a:r>
            <a:r>
              <a:rPr lang="en-US" sz="1050" b="1" dirty="0">
                <a:latin typeface="Trade Gothic LT Pro Bold" panose="020B0503040303020004" pitchFamily="34" charset="0"/>
              </a:rPr>
              <a:t>Broad</a:t>
            </a:r>
            <a:r>
              <a:rPr lang="en-US" sz="1050" dirty="0">
                <a:latin typeface="Trade Gothic LT Pro" panose="020B0503040303020004" pitchFamily="34" charset="0"/>
              </a:rPr>
              <a:t> enough to include a diverse variety of perspectives </a:t>
            </a:r>
          </a:p>
          <a:p>
            <a:pPr marL="171450" indent="-171450">
              <a:buFont typeface="Wingdings" panose="05000000000000000000" pitchFamily="2" charset="2"/>
              <a:buChar char="q"/>
            </a:pPr>
            <a:r>
              <a:rPr lang="en-US" sz="1050" dirty="0">
                <a:latin typeface="Trade Gothic LT Pro" panose="020B0503040303020004" pitchFamily="34" charset="0"/>
              </a:rPr>
              <a:t> </a:t>
            </a:r>
            <a:r>
              <a:rPr lang="en-US" sz="1050" b="1" dirty="0">
                <a:latin typeface="Trade Gothic LT Pro Bold" panose="020B0503040303020004" pitchFamily="34" charset="0"/>
              </a:rPr>
              <a:t>Emotional</a:t>
            </a:r>
            <a:r>
              <a:rPr lang="en-US" sz="1050" dirty="0">
                <a:latin typeface="Trade Gothic LT Pro" panose="020B0503040303020004" pitchFamily="34" charset="0"/>
              </a:rPr>
              <a:t>. </a:t>
            </a:r>
            <a:r>
              <a:rPr lang="en-US" sz="1050" b="1" dirty="0">
                <a:latin typeface="Trade Gothic LT Pro Bold" panose="020B0503040303020004" pitchFamily="34" charset="0"/>
              </a:rPr>
              <a:t>Inspiring</a:t>
            </a:r>
            <a:r>
              <a:rPr lang="en-US" sz="1050" dirty="0">
                <a:latin typeface="Trade Gothic LT Pro" panose="020B0503040303020004" pitchFamily="34" charset="0"/>
              </a:rPr>
              <a:t> to everyone involved in your effort </a:t>
            </a:r>
          </a:p>
          <a:p>
            <a:pPr marL="171450" indent="-171450">
              <a:buFont typeface="Wingdings" panose="05000000000000000000" pitchFamily="2" charset="2"/>
              <a:buChar char="q"/>
            </a:pPr>
            <a:r>
              <a:rPr lang="en-US" sz="1050" b="1" dirty="0">
                <a:latin typeface="Trade Gothic LT Pro Bold" panose="020B0503040303020004" pitchFamily="34" charset="0"/>
              </a:rPr>
              <a:t>Clear</a:t>
            </a:r>
            <a:r>
              <a:rPr lang="en-US" sz="1050" dirty="0">
                <a:latin typeface="Trade Gothic LT Pro" panose="020B0503040303020004" pitchFamily="34" charset="0"/>
              </a:rPr>
              <a:t>. Short enough to fit on a T-shirt</a:t>
            </a:r>
          </a:p>
          <a:p>
            <a:pPr marL="171450" indent="-171450">
              <a:buFont typeface="Wingdings" panose="05000000000000000000" pitchFamily="2" charset="2"/>
              <a:buChar char="q"/>
            </a:pPr>
            <a:r>
              <a:rPr lang="en-US" sz="1050" b="1" dirty="0">
                <a:latin typeface="Trade Gothic LT Pro Bold" panose="020B0503040303020004" pitchFamily="34" charset="0"/>
              </a:rPr>
              <a:t>Timeless. </a:t>
            </a:r>
            <a:r>
              <a:rPr lang="en-US" sz="1050" dirty="0">
                <a:latin typeface="Trade Gothic LT Pro" panose="020B0503040303020004" pitchFamily="34" charset="0"/>
              </a:rPr>
              <a:t>Still valid if organization changes strategy. </a:t>
            </a:r>
          </a:p>
          <a:p>
            <a:pPr marL="171450" indent="-171450">
              <a:buFont typeface="Wingdings" panose="05000000000000000000" pitchFamily="2" charset="2"/>
              <a:buChar char="q"/>
            </a:pPr>
            <a:r>
              <a:rPr lang="en-US" sz="1050" dirty="0">
                <a:latin typeface="Trade Gothic LT Pro" panose="020B0503040303020004" pitchFamily="34" charset="0"/>
              </a:rPr>
              <a:t> </a:t>
            </a:r>
            <a:r>
              <a:rPr lang="en-US" sz="1050" b="1" dirty="0">
                <a:latin typeface="Trade Gothic LT Pro Bold" panose="020B0503040303020004" pitchFamily="34" charset="0"/>
              </a:rPr>
              <a:t>Plain English </a:t>
            </a:r>
            <a:r>
              <a:rPr lang="en-US" sz="1050" dirty="0">
                <a:latin typeface="Trade Gothic LT Pro" panose="020B0503040303020004" pitchFamily="34" charset="0"/>
              </a:rPr>
              <a:t>– remove buzzwords and jargon</a:t>
            </a:r>
          </a:p>
        </p:txBody>
      </p:sp>
      <p:sp>
        <p:nvSpPr>
          <p:cNvPr id="25" name="TextBox 24">
            <a:extLst>
              <a:ext uri="{FF2B5EF4-FFF2-40B4-BE49-F238E27FC236}">
                <a16:creationId xmlns:a16="http://schemas.microsoft.com/office/drawing/2014/main" id="{D076D723-E0D7-41CE-894B-BD9A563AE15C}"/>
              </a:ext>
            </a:extLst>
          </p:cNvPr>
          <p:cNvSpPr txBox="1"/>
          <p:nvPr/>
        </p:nvSpPr>
        <p:spPr>
          <a:xfrm>
            <a:off x="442981" y="2091268"/>
            <a:ext cx="2616012" cy="415498"/>
          </a:xfrm>
          <a:prstGeom prst="rect">
            <a:avLst/>
          </a:prstGeom>
          <a:noFill/>
        </p:spPr>
        <p:txBody>
          <a:bodyPr wrap="square">
            <a:spAutoFit/>
          </a:bodyPr>
          <a:lstStyle/>
          <a:p>
            <a:r>
              <a:rPr lang="en-US" sz="1050" dirty="0">
                <a:latin typeface="Trade Gothic LT Pro" panose="020B0503040303020004" pitchFamily="34" charset="0"/>
              </a:rPr>
              <a:t>A. Who and/or where do you want to see a change?</a:t>
            </a:r>
          </a:p>
        </p:txBody>
      </p:sp>
      <p:sp>
        <p:nvSpPr>
          <p:cNvPr id="26" name="TextBox 25">
            <a:extLst>
              <a:ext uri="{FF2B5EF4-FFF2-40B4-BE49-F238E27FC236}">
                <a16:creationId xmlns:a16="http://schemas.microsoft.com/office/drawing/2014/main" id="{55D5CB4E-28B7-4345-BD0D-77AB0C8BBBA8}"/>
              </a:ext>
            </a:extLst>
          </p:cNvPr>
          <p:cNvSpPr txBox="1"/>
          <p:nvPr/>
        </p:nvSpPr>
        <p:spPr>
          <a:xfrm>
            <a:off x="458888" y="3293675"/>
            <a:ext cx="2564280" cy="253916"/>
          </a:xfrm>
          <a:prstGeom prst="rect">
            <a:avLst/>
          </a:prstGeom>
          <a:noFill/>
        </p:spPr>
        <p:txBody>
          <a:bodyPr wrap="square">
            <a:spAutoFit/>
          </a:bodyPr>
          <a:lstStyle/>
          <a:p>
            <a:r>
              <a:rPr lang="en-US" sz="1050" dirty="0">
                <a:latin typeface="Trade Gothic LT Pro" panose="020B0503040303020004" pitchFamily="34" charset="0"/>
              </a:rPr>
              <a:t>Why?</a:t>
            </a:r>
          </a:p>
        </p:txBody>
      </p:sp>
      <p:sp>
        <p:nvSpPr>
          <p:cNvPr id="39" name="Rectangle 38">
            <a:extLst>
              <a:ext uri="{FF2B5EF4-FFF2-40B4-BE49-F238E27FC236}">
                <a16:creationId xmlns:a16="http://schemas.microsoft.com/office/drawing/2014/main" id="{1BFE50AD-3705-4F57-96B7-EFE9F97BED86}"/>
              </a:ext>
            </a:extLst>
          </p:cNvPr>
          <p:cNvSpPr/>
          <p:nvPr/>
        </p:nvSpPr>
        <p:spPr>
          <a:xfrm>
            <a:off x="385953" y="2010188"/>
            <a:ext cx="2743200" cy="2743200"/>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0" name="Rectangle 39">
            <a:extLst>
              <a:ext uri="{FF2B5EF4-FFF2-40B4-BE49-F238E27FC236}">
                <a16:creationId xmlns:a16="http://schemas.microsoft.com/office/drawing/2014/main" id="{F599FA1A-B0D0-4932-8710-F4A10A76F59A}"/>
              </a:ext>
            </a:extLst>
          </p:cNvPr>
          <p:cNvSpPr/>
          <p:nvPr/>
        </p:nvSpPr>
        <p:spPr>
          <a:xfrm>
            <a:off x="3243889" y="4885777"/>
            <a:ext cx="2743201" cy="2377440"/>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1" name="Rectangle 40">
            <a:extLst>
              <a:ext uri="{FF2B5EF4-FFF2-40B4-BE49-F238E27FC236}">
                <a16:creationId xmlns:a16="http://schemas.microsoft.com/office/drawing/2014/main" id="{463D5EA6-2934-4E4A-AC3C-53296F972404}"/>
              </a:ext>
            </a:extLst>
          </p:cNvPr>
          <p:cNvSpPr/>
          <p:nvPr/>
        </p:nvSpPr>
        <p:spPr>
          <a:xfrm>
            <a:off x="404244" y="4865718"/>
            <a:ext cx="2743200" cy="2377440"/>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2" name="TextBox 41">
            <a:extLst>
              <a:ext uri="{FF2B5EF4-FFF2-40B4-BE49-F238E27FC236}">
                <a16:creationId xmlns:a16="http://schemas.microsoft.com/office/drawing/2014/main" id="{291A091F-F8F7-4536-80E5-45440FBE1A95}"/>
              </a:ext>
            </a:extLst>
          </p:cNvPr>
          <p:cNvSpPr txBox="1"/>
          <p:nvPr/>
        </p:nvSpPr>
        <p:spPr>
          <a:xfrm>
            <a:off x="438279" y="4904132"/>
            <a:ext cx="2485439" cy="259661"/>
          </a:xfrm>
          <a:prstGeom prst="rect">
            <a:avLst/>
          </a:prstGeom>
          <a:noFill/>
        </p:spPr>
        <p:txBody>
          <a:bodyPr wrap="square">
            <a:spAutoFit/>
          </a:bodyPr>
          <a:lstStyle/>
          <a:p>
            <a:r>
              <a:rPr lang="en-US" sz="1050" dirty="0">
                <a:latin typeface="Trade Gothic LT Pro" panose="020B0503040303020004" pitchFamily="34" charset="0"/>
              </a:rPr>
              <a:t>B. How do you want it to change? </a:t>
            </a:r>
          </a:p>
        </p:txBody>
      </p:sp>
      <p:sp>
        <p:nvSpPr>
          <p:cNvPr id="44" name="TextBox 43">
            <a:extLst>
              <a:ext uri="{FF2B5EF4-FFF2-40B4-BE49-F238E27FC236}">
                <a16:creationId xmlns:a16="http://schemas.microsoft.com/office/drawing/2014/main" id="{3F1F20EE-B21C-49BE-9099-979F411A2AC2}"/>
              </a:ext>
            </a:extLst>
          </p:cNvPr>
          <p:cNvSpPr txBox="1"/>
          <p:nvPr/>
        </p:nvSpPr>
        <p:spPr>
          <a:xfrm>
            <a:off x="3284465" y="4918973"/>
            <a:ext cx="2494293" cy="259661"/>
          </a:xfrm>
          <a:prstGeom prst="rect">
            <a:avLst/>
          </a:prstGeom>
          <a:noFill/>
        </p:spPr>
        <p:txBody>
          <a:bodyPr wrap="square">
            <a:spAutoFit/>
          </a:bodyPr>
          <a:lstStyle/>
          <a:p>
            <a:r>
              <a:rPr lang="en-US" sz="1050" dirty="0">
                <a:latin typeface="Trade Gothic LT Pro" panose="020B0503040303020004" pitchFamily="34" charset="0"/>
              </a:rPr>
              <a:t>D. What are your ambitions?</a:t>
            </a:r>
          </a:p>
        </p:txBody>
      </p:sp>
      <p:sp>
        <p:nvSpPr>
          <p:cNvPr id="45" name="TextBox 44">
            <a:extLst>
              <a:ext uri="{FF2B5EF4-FFF2-40B4-BE49-F238E27FC236}">
                <a16:creationId xmlns:a16="http://schemas.microsoft.com/office/drawing/2014/main" id="{ED0E3523-3166-4CA5-A208-7E03046AB691}"/>
              </a:ext>
            </a:extLst>
          </p:cNvPr>
          <p:cNvSpPr txBox="1"/>
          <p:nvPr/>
        </p:nvSpPr>
        <p:spPr>
          <a:xfrm>
            <a:off x="3284465" y="2084420"/>
            <a:ext cx="2622986" cy="261617"/>
          </a:xfrm>
          <a:prstGeom prst="rect">
            <a:avLst/>
          </a:prstGeom>
          <a:noFill/>
        </p:spPr>
        <p:txBody>
          <a:bodyPr wrap="square">
            <a:spAutoFit/>
          </a:bodyPr>
          <a:lstStyle/>
          <a:p>
            <a:r>
              <a:rPr lang="en-US" sz="1050" dirty="0">
                <a:latin typeface="Trade Gothic LT Pro" panose="020B0503040303020004" pitchFamily="34" charset="0"/>
              </a:rPr>
              <a:t>C. What would success look like?</a:t>
            </a:r>
          </a:p>
        </p:txBody>
      </p:sp>
      <p:sp>
        <p:nvSpPr>
          <p:cNvPr id="46" name="TextBox 45">
            <a:extLst>
              <a:ext uri="{FF2B5EF4-FFF2-40B4-BE49-F238E27FC236}">
                <a16:creationId xmlns:a16="http://schemas.microsoft.com/office/drawing/2014/main" id="{E6E78405-C2EF-456C-ADF5-4C0EF65CE200}"/>
              </a:ext>
            </a:extLst>
          </p:cNvPr>
          <p:cNvSpPr txBox="1"/>
          <p:nvPr/>
        </p:nvSpPr>
        <p:spPr>
          <a:xfrm>
            <a:off x="3284465" y="3293675"/>
            <a:ext cx="2659262" cy="261617"/>
          </a:xfrm>
          <a:prstGeom prst="rect">
            <a:avLst/>
          </a:prstGeom>
          <a:noFill/>
        </p:spPr>
        <p:txBody>
          <a:bodyPr wrap="square">
            <a:spAutoFit/>
          </a:bodyPr>
          <a:lstStyle/>
          <a:p>
            <a:r>
              <a:rPr lang="en-US" sz="1050" dirty="0">
                <a:latin typeface="Trade Gothic LT Pro" panose="020B0503040303020004" pitchFamily="34" charset="0"/>
              </a:rPr>
              <a:t>Provide examples:</a:t>
            </a:r>
          </a:p>
        </p:txBody>
      </p:sp>
      <p:sp>
        <p:nvSpPr>
          <p:cNvPr id="27" name="TextBox 26">
            <a:extLst>
              <a:ext uri="{FF2B5EF4-FFF2-40B4-BE49-F238E27FC236}">
                <a16:creationId xmlns:a16="http://schemas.microsoft.com/office/drawing/2014/main" id="{5788F47F-1874-46B0-A752-EF43DF7C39BD}"/>
              </a:ext>
            </a:extLst>
          </p:cNvPr>
          <p:cNvSpPr txBox="1"/>
          <p:nvPr/>
        </p:nvSpPr>
        <p:spPr>
          <a:xfrm>
            <a:off x="106162" y="7423572"/>
            <a:ext cx="1569660" cy="230832"/>
          </a:xfrm>
          <a:prstGeom prst="rect">
            <a:avLst/>
          </a:prstGeom>
          <a:noFill/>
        </p:spPr>
        <p:txBody>
          <a:bodyPr wrap="none" rtlCol="0">
            <a:spAutoFit/>
          </a:bodyPr>
          <a:lstStyle/>
          <a:p>
            <a:r>
              <a:rPr lang="en-US" sz="900" dirty="0" err="1">
                <a:latin typeface="Trade Gothic LT Pro" panose="020B0503040303020004" pitchFamily="34" charset="77"/>
                <a:cs typeface="Arial" panose="020B0604020202020204" pitchFamily="34" charset="0"/>
              </a:rPr>
              <a:t>itk.mitre.org</a:t>
            </a:r>
            <a:r>
              <a:rPr lang="en-US" sz="900" dirty="0">
                <a:latin typeface="Trade Gothic LT Pro" panose="020B0503040303020004" pitchFamily="34" charset="77"/>
                <a:cs typeface="Arial" panose="020B0604020202020204" pitchFamily="34" charset="0"/>
              </a:rPr>
              <a:t> | </a:t>
            </a:r>
            <a:r>
              <a:rPr lang="en-US" sz="900" dirty="0" err="1">
                <a:latin typeface="Trade Gothic LT Pro" panose="020B0503040303020004" pitchFamily="34" charset="77"/>
                <a:cs typeface="Arial" panose="020B0604020202020204" pitchFamily="34" charset="0"/>
              </a:rPr>
              <a:t>itk@mitre.org</a:t>
            </a:r>
            <a:endParaRPr lang="en-US" sz="900" dirty="0">
              <a:latin typeface="Trade Gothic LT Pro" panose="020B0503040303020004" pitchFamily="34" charset="77"/>
              <a:cs typeface="Arial" panose="020B0604020202020204" pitchFamily="34" charset="0"/>
            </a:endParaRPr>
          </a:p>
        </p:txBody>
      </p:sp>
      <p:sp>
        <p:nvSpPr>
          <p:cNvPr id="28" name="TextBox 27">
            <a:extLst>
              <a:ext uri="{FF2B5EF4-FFF2-40B4-BE49-F238E27FC236}">
                <a16:creationId xmlns:a16="http://schemas.microsoft.com/office/drawing/2014/main" id="{FA8AA353-4176-4D5F-81D0-BA7F2BABC02E}"/>
              </a:ext>
            </a:extLst>
          </p:cNvPr>
          <p:cNvSpPr txBox="1"/>
          <p:nvPr/>
        </p:nvSpPr>
        <p:spPr>
          <a:xfrm>
            <a:off x="3720705" y="7433621"/>
            <a:ext cx="5833648" cy="230832"/>
          </a:xfrm>
          <a:prstGeom prst="rect">
            <a:avLst/>
          </a:prstGeom>
          <a:noFill/>
        </p:spPr>
        <p:txBody>
          <a:bodyPr wrap="none" rtlCol="0">
            <a:spAutoFit/>
          </a:bodyPr>
          <a:lstStyle/>
          <a:p>
            <a:pPr lvl="0">
              <a:defRPr/>
            </a:pPr>
            <a:r>
              <a:rPr lang="en-US" sz="900" dirty="0">
                <a:latin typeface="Trade Gothic LT Pro" panose="020B0503040303020004" pitchFamily="34" charset="77"/>
                <a:cs typeface="Arial" panose="020B0604020202020204" pitchFamily="34" charset="0"/>
              </a:rPr>
              <a:t>© 2021 The MITRE Corporation. All rights reserved. Approved for public release. Distribution unlimited PR_20-01469-11.</a:t>
            </a:r>
          </a:p>
        </p:txBody>
      </p:sp>
      <p:sp>
        <p:nvSpPr>
          <p:cNvPr id="29" name="TextBox 28">
            <a:extLst>
              <a:ext uri="{FF2B5EF4-FFF2-40B4-BE49-F238E27FC236}">
                <a16:creationId xmlns:a16="http://schemas.microsoft.com/office/drawing/2014/main" id="{7F433468-046F-4A7D-B9F7-C4965AE37802}"/>
              </a:ext>
            </a:extLst>
          </p:cNvPr>
          <p:cNvSpPr txBox="1"/>
          <p:nvPr/>
        </p:nvSpPr>
        <p:spPr>
          <a:xfrm>
            <a:off x="1996308" y="7433621"/>
            <a:ext cx="1470274" cy="230832"/>
          </a:xfrm>
          <a:prstGeom prst="rect">
            <a:avLst/>
          </a:prstGeom>
          <a:noFill/>
        </p:spPr>
        <p:txBody>
          <a:bodyPr wrap="none" lIns="91440" tIns="45720" rIns="91440" bIns="45720" rtlCol="0" anchor="t">
            <a:spAutoFit/>
          </a:bodyPr>
          <a:lstStyle/>
          <a:p>
            <a:pPr algn="ctr"/>
            <a:r>
              <a:rPr lang="en-US" sz="900">
                <a:latin typeface="Trade Gothic LT Pro"/>
                <a:cs typeface="Arial"/>
              </a:rPr>
              <a:t>Mission &amp; Vision Canvas V1</a:t>
            </a:r>
          </a:p>
        </p:txBody>
      </p:sp>
    </p:spTree>
    <p:extLst>
      <p:ext uri="{BB962C8B-B14F-4D97-AF65-F5344CB8AC3E}">
        <p14:creationId xmlns:p14="http://schemas.microsoft.com/office/powerpoint/2010/main" val="325904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58AE7C91-1246-4BED-8954-83BABD984648}"/>
              </a:ext>
            </a:extLst>
          </p:cNvPr>
          <p:cNvSpPr/>
          <p:nvPr/>
        </p:nvSpPr>
        <p:spPr>
          <a:xfrm>
            <a:off x="6345491" y="1737143"/>
            <a:ext cx="3325421" cy="299431"/>
          </a:xfrm>
          <a:prstGeom prst="rect">
            <a:avLst/>
          </a:prstGeom>
          <a:solidFill>
            <a:srgbClr val="005B93"/>
          </a:solidFill>
          <a:ln w="1270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Trade Gothic LT Pro Bold" panose="020B0803040303020004" pitchFamily="34" charset="0"/>
              </a:rPr>
              <a:t>Our Mission</a:t>
            </a:r>
          </a:p>
        </p:txBody>
      </p:sp>
      <p:sp>
        <p:nvSpPr>
          <p:cNvPr id="37" name="Rectangle 36">
            <a:extLst>
              <a:ext uri="{FF2B5EF4-FFF2-40B4-BE49-F238E27FC236}">
                <a16:creationId xmlns:a16="http://schemas.microsoft.com/office/drawing/2014/main" id="{5C988314-1750-4E68-A164-C180A4398442}"/>
              </a:ext>
            </a:extLst>
          </p:cNvPr>
          <p:cNvSpPr/>
          <p:nvPr/>
        </p:nvSpPr>
        <p:spPr>
          <a:xfrm>
            <a:off x="6226635" y="6911158"/>
            <a:ext cx="3593243" cy="369843"/>
          </a:xfrm>
          <a:prstGeom prst="rect">
            <a:avLst/>
          </a:prstGeom>
          <a:solidFill>
            <a:srgbClr val="87DE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0B2338"/>
                </a:solidFill>
                <a:latin typeface="Trade Gothic LT Pro Bold" panose="020B0503040303020004" pitchFamily="34" charset="0"/>
              </a:rPr>
              <a:t>TEST</a:t>
            </a:r>
            <a:r>
              <a:rPr lang="en-US" sz="1000" dirty="0">
                <a:solidFill>
                  <a:srgbClr val="0B2338"/>
                </a:solidFill>
                <a:latin typeface="Trade Gothic LT Pro" panose="020B0503040303020004" pitchFamily="34" charset="0"/>
              </a:rPr>
              <a:t>: If we stopped doing these, could we still achieve the vision?</a:t>
            </a:r>
            <a:endParaRPr lang="en-US" sz="900" dirty="0">
              <a:solidFill>
                <a:srgbClr val="0B2338"/>
              </a:solidFill>
              <a:latin typeface="Trade Gothic LT Pro" panose="020B0503040303020004" pitchFamily="34" charset="0"/>
            </a:endParaRPr>
          </a:p>
        </p:txBody>
      </p:sp>
      <p:sp>
        <p:nvSpPr>
          <p:cNvPr id="2" name="TextBox 1">
            <a:extLst>
              <a:ext uri="{FF2B5EF4-FFF2-40B4-BE49-F238E27FC236}">
                <a16:creationId xmlns:a16="http://schemas.microsoft.com/office/drawing/2014/main" id="{A5C30DF5-EA82-804F-B290-E191C0017C5E}"/>
              </a:ext>
            </a:extLst>
          </p:cNvPr>
          <p:cNvSpPr txBox="1"/>
          <p:nvPr/>
        </p:nvSpPr>
        <p:spPr>
          <a:xfrm>
            <a:off x="169875" y="382737"/>
            <a:ext cx="956235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solidFill>
                  <a:srgbClr val="00B0F0"/>
                </a:solidFill>
                <a:latin typeface="Trade Gothic LT Pro Bold" panose="020B0803040303020004" pitchFamily="34" charset="0"/>
              </a:rPr>
              <a:t>MISSION &amp; VISION CANVAS: </a:t>
            </a:r>
            <a:r>
              <a:rPr lang="en-US" dirty="0">
                <a:solidFill>
                  <a:srgbClr val="0B2338"/>
                </a:solidFill>
                <a:latin typeface="Trade Gothic LT Pro Bold" panose="020B0803040303020004" pitchFamily="34" charset="0"/>
              </a:rPr>
              <a:t>Build shared commitment to future goals &amp; present activities</a:t>
            </a:r>
          </a:p>
        </p:txBody>
      </p:sp>
      <p:sp>
        <p:nvSpPr>
          <p:cNvPr id="71" name="TextBox 70">
            <a:extLst>
              <a:ext uri="{FF2B5EF4-FFF2-40B4-BE49-F238E27FC236}">
                <a16:creationId xmlns:a16="http://schemas.microsoft.com/office/drawing/2014/main" id="{4E9591C7-E102-4B6F-9806-298A05C64698}"/>
              </a:ext>
            </a:extLst>
          </p:cNvPr>
          <p:cNvSpPr txBox="1"/>
          <p:nvPr/>
        </p:nvSpPr>
        <p:spPr>
          <a:xfrm>
            <a:off x="8125534" y="2771240"/>
            <a:ext cx="490840" cy="276999"/>
          </a:xfrm>
          <a:prstGeom prst="rect">
            <a:avLst/>
          </a:prstGeom>
          <a:noFill/>
        </p:spPr>
        <p:txBody>
          <a:bodyPr wrap="none" rtlCol="0">
            <a:spAutoFit/>
          </a:bodyPr>
          <a:lstStyle/>
          <a:p>
            <a:r>
              <a:rPr lang="en-US" sz="1200" b="1" dirty="0">
                <a:solidFill>
                  <a:schemeClr val="bg1"/>
                </a:solidFill>
                <a:latin typeface="Trade Gothic LT Pro Bold" panose="020B0503040303020004" pitchFamily="34" charset="77"/>
              </a:rPr>
              <a:t>Who</a:t>
            </a:r>
          </a:p>
        </p:txBody>
      </p:sp>
      <p:sp>
        <p:nvSpPr>
          <p:cNvPr id="79" name="TextBox 78">
            <a:extLst>
              <a:ext uri="{FF2B5EF4-FFF2-40B4-BE49-F238E27FC236}">
                <a16:creationId xmlns:a16="http://schemas.microsoft.com/office/drawing/2014/main" id="{5723865B-690F-4255-B4A6-4A082B23D4B6}"/>
              </a:ext>
            </a:extLst>
          </p:cNvPr>
          <p:cNvSpPr txBox="1"/>
          <p:nvPr/>
        </p:nvSpPr>
        <p:spPr>
          <a:xfrm>
            <a:off x="5641413" y="2516554"/>
            <a:ext cx="1245662" cy="276999"/>
          </a:xfrm>
          <a:prstGeom prst="rect">
            <a:avLst/>
          </a:prstGeom>
          <a:noFill/>
        </p:spPr>
        <p:txBody>
          <a:bodyPr wrap="square">
            <a:spAutoFit/>
          </a:bodyPr>
          <a:lstStyle/>
          <a:p>
            <a:pPr algn="ctr"/>
            <a:r>
              <a:rPr lang="en-US" sz="1200" b="1" u="none" strike="noStrike" baseline="0" dirty="0">
                <a:solidFill>
                  <a:schemeClr val="bg1"/>
                </a:solidFill>
                <a:latin typeface="Trade Gothic LT Pro Bold" panose="020B0503040303020004"/>
              </a:rPr>
              <a:t>Disruptions</a:t>
            </a:r>
          </a:p>
        </p:txBody>
      </p:sp>
      <p:sp>
        <p:nvSpPr>
          <p:cNvPr id="100" name="Rectangle 99">
            <a:extLst>
              <a:ext uri="{FF2B5EF4-FFF2-40B4-BE49-F238E27FC236}">
                <a16:creationId xmlns:a16="http://schemas.microsoft.com/office/drawing/2014/main" id="{B1012B21-1F42-44EE-A051-6B9894E01C31}"/>
              </a:ext>
            </a:extLst>
          </p:cNvPr>
          <p:cNvSpPr/>
          <p:nvPr/>
        </p:nvSpPr>
        <p:spPr>
          <a:xfrm>
            <a:off x="276447" y="861242"/>
            <a:ext cx="9526772" cy="6494246"/>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4" name="TextBox 13">
            <a:extLst>
              <a:ext uri="{FF2B5EF4-FFF2-40B4-BE49-F238E27FC236}">
                <a16:creationId xmlns:a16="http://schemas.microsoft.com/office/drawing/2014/main" id="{BB0AEC39-F54F-419D-8190-CEE213A627A5}"/>
              </a:ext>
            </a:extLst>
          </p:cNvPr>
          <p:cNvSpPr txBox="1"/>
          <p:nvPr/>
        </p:nvSpPr>
        <p:spPr>
          <a:xfrm>
            <a:off x="1259006" y="876742"/>
            <a:ext cx="3657850" cy="307777"/>
          </a:xfrm>
          <a:prstGeom prst="rect">
            <a:avLst/>
          </a:prstGeom>
          <a:noFill/>
        </p:spPr>
        <p:txBody>
          <a:bodyPr wrap="square">
            <a:spAutoFit/>
          </a:bodyPr>
          <a:lstStyle/>
          <a:p>
            <a:pPr algn="ctr"/>
            <a:r>
              <a:rPr lang="en-US" sz="1400" b="1" dirty="0">
                <a:solidFill>
                  <a:schemeClr val="bg1"/>
                </a:solidFill>
                <a:latin typeface="Trade Gothic LT Pro Bold" panose="020B0803040303020004" pitchFamily="34" charset="0"/>
              </a:rPr>
              <a:t>Mission Statement</a:t>
            </a:r>
          </a:p>
        </p:txBody>
      </p:sp>
      <p:cxnSp>
        <p:nvCxnSpPr>
          <p:cNvPr id="15" name="Straight Connector 14">
            <a:extLst>
              <a:ext uri="{FF2B5EF4-FFF2-40B4-BE49-F238E27FC236}">
                <a16:creationId xmlns:a16="http://schemas.microsoft.com/office/drawing/2014/main" id="{3E7162EC-A3EA-4F12-A3F9-9FF860492E9F}"/>
              </a:ext>
            </a:extLst>
          </p:cNvPr>
          <p:cNvCxnSpPr>
            <a:cxnSpLocks/>
          </p:cNvCxnSpPr>
          <p:nvPr/>
        </p:nvCxnSpPr>
        <p:spPr>
          <a:xfrm>
            <a:off x="6213345" y="861242"/>
            <a:ext cx="0" cy="6494246"/>
          </a:xfrm>
          <a:prstGeom prst="line">
            <a:avLst/>
          </a:prstGeom>
          <a:ln w="19050">
            <a:solidFill>
              <a:srgbClr val="0B2338"/>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5E0D18-F61F-4C2A-881B-3E1090BC1046}"/>
              </a:ext>
            </a:extLst>
          </p:cNvPr>
          <p:cNvSpPr txBox="1"/>
          <p:nvPr/>
        </p:nvSpPr>
        <p:spPr>
          <a:xfrm>
            <a:off x="910438" y="940244"/>
            <a:ext cx="2483906" cy="738664"/>
          </a:xfrm>
          <a:prstGeom prst="rect">
            <a:avLst/>
          </a:prstGeom>
          <a:noFill/>
        </p:spPr>
        <p:txBody>
          <a:bodyPr wrap="square">
            <a:spAutoFit/>
          </a:bodyPr>
          <a:lstStyle/>
          <a:p>
            <a:r>
              <a:rPr lang="en-US" sz="1400" b="1" dirty="0">
                <a:latin typeface="Trade Gothic LT Pro Bold" panose="020B0503040303020004" pitchFamily="34" charset="0"/>
              </a:rPr>
              <a:t>A mission statement describes </a:t>
            </a:r>
            <a:r>
              <a:rPr lang="en-US" sz="1400" b="1" i="1" dirty="0">
                <a:latin typeface="Trade Gothic LT Pro" panose="020B0503040303020004" pitchFamily="34" charset="0"/>
              </a:rPr>
              <a:t>present activities </a:t>
            </a:r>
            <a:r>
              <a:rPr lang="en-US" sz="1400" b="1" dirty="0">
                <a:latin typeface="Trade Gothic LT Pro Bold" panose="020B0503040303020004" pitchFamily="34" charset="0"/>
              </a:rPr>
              <a:t>in</a:t>
            </a:r>
            <a:r>
              <a:rPr lang="en-US" sz="1400" b="1" i="1" dirty="0">
                <a:latin typeface="Trade Gothic LT Pro" panose="020B0503040303020004" pitchFamily="34" charset="0"/>
              </a:rPr>
              <a:t> concrete terms…</a:t>
            </a:r>
            <a:endParaRPr lang="en-US" sz="1400" b="1" dirty="0">
              <a:latin typeface="Trade Gothic LT Pro Bold" panose="020B0503040303020004" pitchFamily="34" charset="0"/>
            </a:endParaRPr>
          </a:p>
        </p:txBody>
      </p:sp>
      <p:sp>
        <p:nvSpPr>
          <p:cNvPr id="19" name="TextBox 18">
            <a:extLst>
              <a:ext uri="{FF2B5EF4-FFF2-40B4-BE49-F238E27FC236}">
                <a16:creationId xmlns:a16="http://schemas.microsoft.com/office/drawing/2014/main" id="{FDC8FF9D-C188-4A1C-802E-C77B6F535183}"/>
              </a:ext>
            </a:extLst>
          </p:cNvPr>
          <p:cNvSpPr txBox="1"/>
          <p:nvPr/>
        </p:nvSpPr>
        <p:spPr>
          <a:xfrm>
            <a:off x="402138" y="1922524"/>
            <a:ext cx="2917167" cy="461665"/>
          </a:xfrm>
          <a:prstGeom prst="rect">
            <a:avLst/>
          </a:prstGeom>
          <a:noFill/>
        </p:spPr>
        <p:txBody>
          <a:bodyPr wrap="square">
            <a:spAutoFit/>
          </a:bodyPr>
          <a:lstStyle/>
          <a:p>
            <a:r>
              <a:rPr lang="en-US" sz="1200" i="1" dirty="0">
                <a:solidFill>
                  <a:schemeClr val="bg1">
                    <a:lumMod val="50000"/>
                  </a:schemeClr>
                </a:solidFill>
                <a:latin typeface="Trade Gothic LT Pro" panose="020B0503040303020004" pitchFamily="34" charset="0"/>
              </a:rPr>
              <a:t>1) Answer these questions about your team/project/organization:</a:t>
            </a:r>
          </a:p>
        </p:txBody>
      </p:sp>
      <p:sp>
        <p:nvSpPr>
          <p:cNvPr id="32" name="TextBox 31">
            <a:extLst>
              <a:ext uri="{FF2B5EF4-FFF2-40B4-BE49-F238E27FC236}">
                <a16:creationId xmlns:a16="http://schemas.microsoft.com/office/drawing/2014/main" id="{F42350AD-CF91-4AF3-B55E-75437AF7FD71}"/>
              </a:ext>
            </a:extLst>
          </p:cNvPr>
          <p:cNvSpPr txBox="1"/>
          <p:nvPr/>
        </p:nvSpPr>
        <p:spPr>
          <a:xfrm>
            <a:off x="6311200" y="889306"/>
            <a:ext cx="3421033" cy="830997"/>
          </a:xfrm>
          <a:prstGeom prst="rect">
            <a:avLst/>
          </a:prstGeom>
          <a:noFill/>
        </p:spPr>
        <p:txBody>
          <a:bodyPr wrap="square">
            <a:spAutoFit/>
          </a:bodyPr>
          <a:lstStyle/>
          <a:p>
            <a:r>
              <a:rPr lang="en-US" sz="1200" i="1" dirty="0">
                <a:solidFill>
                  <a:schemeClr val="bg1">
                    <a:lumMod val="50000"/>
                  </a:schemeClr>
                </a:solidFill>
                <a:latin typeface="Trade Gothic LT Pro" panose="020B0503040303020004" pitchFamily="34" charset="0"/>
              </a:rPr>
              <a:t>2) Highlight or circle your favorite words or phrases from the previous answers! </a:t>
            </a:r>
          </a:p>
          <a:p>
            <a:endParaRPr lang="en-US" sz="1200" i="1" dirty="0">
              <a:solidFill>
                <a:schemeClr val="bg1">
                  <a:lumMod val="50000"/>
                </a:schemeClr>
              </a:solidFill>
              <a:latin typeface="Trade Gothic LT Pro" panose="020B0503040303020004" pitchFamily="34" charset="0"/>
            </a:endParaRPr>
          </a:p>
          <a:p>
            <a:r>
              <a:rPr lang="en-US" sz="1200" i="1" dirty="0">
                <a:solidFill>
                  <a:schemeClr val="bg1">
                    <a:lumMod val="50000"/>
                  </a:schemeClr>
                </a:solidFill>
                <a:latin typeface="Trade Gothic LT Pro" panose="020B0503040303020004" pitchFamily="34" charset="0"/>
              </a:rPr>
              <a:t>3) Draft your mission statement:</a:t>
            </a:r>
          </a:p>
        </p:txBody>
      </p:sp>
      <p:sp>
        <p:nvSpPr>
          <p:cNvPr id="33" name="Rectangle 32">
            <a:extLst>
              <a:ext uri="{FF2B5EF4-FFF2-40B4-BE49-F238E27FC236}">
                <a16:creationId xmlns:a16="http://schemas.microsoft.com/office/drawing/2014/main" id="{5875C767-047D-4CE9-B131-FCF70EF44CE2}"/>
              </a:ext>
            </a:extLst>
          </p:cNvPr>
          <p:cNvSpPr/>
          <p:nvPr/>
        </p:nvSpPr>
        <p:spPr>
          <a:xfrm>
            <a:off x="6345492" y="1742851"/>
            <a:ext cx="3325420" cy="2862072"/>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5" name="TextBox 34">
            <a:extLst>
              <a:ext uri="{FF2B5EF4-FFF2-40B4-BE49-F238E27FC236}">
                <a16:creationId xmlns:a16="http://schemas.microsoft.com/office/drawing/2014/main" id="{890F4881-8644-47C6-9E61-52D782B353BC}"/>
              </a:ext>
            </a:extLst>
          </p:cNvPr>
          <p:cNvSpPr txBox="1"/>
          <p:nvPr/>
        </p:nvSpPr>
        <p:spPr>
          <a:xfrm>
            <a:off x="6231190" y="4644234"/>
            <a:ext cx="3593244" cy="600164"/>
          </a:xfrm>
          <a:prstGeom prst="rect">
            <a:avLst/>
          </a:prstGeom>
          <a:noFill/>
        </p:spPr>
        <p:txBody>
          <a:bodyPr wrap="square">
            <a:spAutoFit/>
          </a:bodyPr>
          <a:lstStyle/>
          <a:p>
            <a:r>
              <a:rPr lang="en-US" sz="1200" dirty="0">
                <a:solidFill>
                  <a:schemeClr val="bg1">
                    <a:lumMod val="50000"/>
                  </a:schemeClr>
                </a:solidFill>
                <a:latin typeface="Trade Gothic LT Pro" panose="020B0503040303020004" pitchFamily="34" charset="0"/>
              </a:rPr>
              <a:t>It should sound something like this… </a:t>
            </a:r>
          </a:p>
          <a:p>
            <a:r>
              <a:rPr lang="en-US" sz="1050" dirty="0">
                <a:latin typeface="Trade Gothic LT Pro" panose="020B0503040303020004" pitchFamily="34" charset="0"/>
              </a:rPr>
              <a:t>Our mission is to_____(A)_____ by/through ____(C)_____.</a:t>
            </a:r>
          </a:p>
          <a:p>
            <a:r>
              <a:rPr lang="en-US" sz="1050" dirty="0">
                <a:latin typeface="Trade Gothic LT Pro" panose="020B0503040303020004" pitchFamily="34" charset="0"/>
              </a:rPr>
              <a:t>We ____(E)____ so that ____(D)____ can ____(B)_______.</a:t>
            </a:r>
          </a:p>
        </p:txBody>
      </p:sp>
      <p:sp>
        <p:nvSpPr>
          <p:cNvPr id="36" name="TextBox 35">
            <a:extLst>
              <a:ext uri="{FF2B5EF4-FFF2-40B4-BE49-F238E27FC236}">
                <a16:creationId xmlns:a16="http://schemas.microsoft.com/office/drawing/2014/main" id="{F94D63E8-CC98-40E4-B75B-67295A0EA0C3}"/>
              </a:ext>
            </a:extLst>
          </p:cNvPr>
          <p:cNvSpPr txBox="1"/>
          <p:nvPr/>
        </p:nvSpPr>
        <p:spPr>
          <a:xfrm>
            <a:off x="6231190" y="5278018"/>
            <a:ext cx="3441455" cy="1592744"/>
          </a:xfrm>
          <a:prstGeom prst="rect">
            <a:avLst/>
          </a:prstGeom>
          <a:noFill/>
        </p:spPr>
        <p:txBody>
          <a:bodyPr wrap="square">
            <a:spAutoFit/>
          </a:bodyPr>
          <a:lstStyle/>
          <a:p>
            <a:r>
              <a:rPr lang="en-US" sz="1200" i="1" dirty="0">
                <a:solidFill>
                  <a:schemeClr val="bg1">
                    <a:lumMod val="50000"/>
                  </a:schemeClr>
                </a:solidFill>
                <a:latin typeface="Trade Gothic LT Pro" panose="020B0503040303020004" pitchFamily="34" charset="0"/>
              </a:rPr>
              <a:t>4) Quality Check </a:t>
            </a:r>
          </a:p>
          <a:p>
            <a:pPr marL="171450" indent="-171450">
              <a:buFont typeface="Wingdings" panose="05000000000000000000" pitchFamily="2" charset="2"/>
              <a:buChar char="q"/>
            </a:pPr>
            <a:r>
              <a:rPr lang="en-US" sz="1200" dirty="0">
                <a:latin typeface="Trade Gothic LT Pro" panose="020B0503040303020004" pitchFamily="34" charset="0"/>
              </a:rPr>
              <a:t> </a:t>
            </a:r>
            <a:r>
              <a:rPr lang="en-US" sz="1050" b="1" dirty="0">
                <a:latin typeface="Trade Gothic LT Pro Bold" panose="020B0503040303020004" pitchFamily="34" charset="0"/>
              </a:rPr>
              <a:t>Verb-based – </a:t>
            </a:r>
            <a:r>
              <a:rPr lang="en-US" sz="1050" dirty="0">
                <a:latin typeface="Trade Gothic LT Pro" panose="020B0503040303020004" pitchFamily="34" charset="0"/>
              </a:rPr>
              <a:t>what your organization </a:t>
            </a:r>
            <a:r>
              <a:rPr lang="en-US" sz="1050" b="1" dirty="0">
                <a:latin typeface="Trade Gothic LT Pro Bold" panose="020B0503040303020004" pitchFamily="34" charset="0"/>
              </a:rPr>
              <a:t>does</a:t>
            </a:r>
            <a:r>
              <a:rPr lang="en-US" sz="1050" dirty="0">
                <a:latin typeface="Trade Gothic LT Pro" panose="020B0503040303020004" pitchFamily="34" charset="0"/>
              </a:rPr>
              <a:t> and </a:t>
            </a:r>
            <a:r>
              <a:rPr lang="en-US" sz="1050" b="1" dirty="0">
                <a:latin typeface="Trade Gothic LT Pro Bold" panose="020B0503040303020004" pitchFamily="34" charset="0"/>
              </a:rPr>
              <a:t>why</a:t>
            </a:r>
            <a:r>
              <a:rPr lang="en-US" sz="1050" dirty="0">
                <a:latin typeface="Trade Gothic LT Pro" panose="020B0503040303020004" pitchFamily="34" charset="0"/>
              </a:rPr>
              <a:t> it does it</a:t>
            </a:r>
          </a:p>
          <a:p>
            <a:pPr marL="171450" indent="-171450">
              <a:buFont typeface="Wingdings" panose="05000000000000000000" pitchFamily="2" charset="2"/>
              <a:buChar char="q"/>
            </a:pPr>
            <a:r>
              <a:rPr lang="en-US" sz="1050" b="1" dirty="0">
                <a:latin typeface="Trade Gothic LT Pro Bold" panose="020B0503040303020004" pitchFamily="34" charset="0"/>
              </a:rPr>
              <a:t>Concise and specific </a:t>
            </a:r>
            <a:r>
              <a:rPr lang="en-US" sz="1050" dirty="0">
                <a:latin typeface="Trade Gothic LT Pro" panose="020B0503040303020004" pitchFamily="34" charset="0"/>
              </a:rPr>
              <a:t>– one sentence</a:t>
            </a:r>
          </a:p>
          <a:p>
            <a:pPr marL="171450" indent="-171450">
              <a:buFont typeface="Wingdings" panose="05000000000000000000" pitchFamily="2" charset="2"/>
              <a:buChar char="q"/>
            </a:pPr>
            <a:r>
              <a:rPr lang="en-US" sz="1050" b="1" dirty="0">
                <a:latin typeface="Trade Gothic LT Pro Bold" panose="020B0503040303020004" pitchFamily="34" charset="0"/>
              </a:rPr>
              <a:t>Outcome-oriented</a:t>
            </a:r>
            <a:r>
              <a:rPr lang="en-US" sz="1050" dirty="0">
                <a:latin typeface="Trade Gothic LT Pro" panose="020B0503040303020004" pitchFamily="34" charset="0"/>
              </a:rPr>
              <a:t> – what you’re working to achieve</a:t>
            </a:r>
          </a:p>
          <a:p>
            <a:pPr marL="171450" indent="-171450">
              <a:buFont typeface="Wingdings" panose="05000000000000000000" pitchFamily="2" charset="2"/>
              <a:buChar char="q"/>
            </a:pPr>
            <a:r>
              <a:rPr lang="en-US" sz="1050" b="1" dirty="0">
                <a:latin typeface="Trade Gothic LT Pro Bold" panose="020B0503040303020004" pitchFamily="34" charset="0"/>
              </a:rPr>
              <a:t>Inclusive</a:t>
            </a:r>
            <a:r>
              <a:rPr lang="en-US" sz="1050" dirty="0">
                <a:latin typeface="Trade Gothic LT Pro" panose="020B0503040303020004" pitchFamily="34" charset="0"/>
              </a:rPr>
              <a:t> – broad statements about groups goals, not too limiting</a:t>
            </a:r>
          </a:p>
          <a:p>
            <a:pPr marL="171450" indent="-171450">
              <a:buFont typeface="Wingdings" panose="05000000000000000000" pitchFamily="2" charset="2"/>
              <a:buChar char="q"/>
            </a:pPr>
            <a:r>
              <a:rPr lang="en-US" sz="1050" b="1" dirty="0">
                <a:latin typeface="Trade Gothic LT Pro Bold" panose="020B0503040303020004" pitchFamily="34" charset="0"/>
              </a:rPr>
              <a:t>Meaningful</a:t>
            </a:r>
            <a:r>
              <a:rPr lang="en-US" sz="1050" dirty="0">
                <a:latin typeface="Trade Gothic LT Pro" panose="020B0503040303020004" pitchFamily="34" charset="0"/>
              </a:rPr>
              <a:t> – does it convey the why?</a:t>
            </a:r>
          </a:p>
          <a:p>
            <a:pPr marL="171450" indent="-171450">
              <a:buFont typeface="Wingdings" panose="05000000000000000000" pitchFamily="2" charset="2"/>
              <a:buChar char="q"/>
            </a:pPr>
            <a:r>
              <a:rPr lang="en-US" sz="1050" b="1" dirty="0">
                <a:latin typeface="Trade Gothic LT Pro Bold" panose="020B0503040303020004" pitchFamily="34" charset="0"/>
              </a:rPr>
              <a:t>Plain English </a:t>
            </a:r>
            <a:r>
              <a:rPr lang="en-US" sz="1050" dirty="0">
                <a:latin typeface="Trade Gothic LT Pro" panose="020B0503040303020004" pitchFamily="34" charset="0"/>
              </a:rPr>
              <a:t>– remove buzz words and jargon</a:t>
            </a:r>
          </a:p>
        </p:txBody>
      </p:sp>
      <p:grpSp>
        <p:nvGrpSpPr>
          <p:cNvPr id="6" name="Group 5">
            <a:extLst>
              <a:ext uri="{FF2B5EF4-FFF2-40B4-BE49-F238E27FC236}">
                <a16:creationId xmlns:a16="http://schemas.microsoft.com/office/drawing/2014/main" id="{9AD5C69D-2E9D-4B80-8942-FECB0D74ACB4}"/>
              </a:ext>
            </a:extLst>
          </p:cNvPr>
          <p:cNvGrpSpPr/>
          <p:nvPr/>
        </p:nvGrpSpPr>
        <p:grpSpPr>
          <a:xfrm>
            <a:off x="3444337" y="950133"/>
            <a:ext cx="2662682" cy="1467773"/>
            <a:chOff x="3138497" y="1297134"/>
            <a:chExt cx="2662682" cy="1467773"/>
          </a:xfrm>
        </p:grpSpPr>
        <p:sp>
          <p:nvSpPr>
            <p:cNvPr id="29" name="Rectangle 28">
              <a:extLst>
                <a:ext uri="{FF2B5EF4-FFF2-40B4-BE49-F238E27FC236}">
                  <a16:creationId xmlns:a16="http://schemas.microsoft.com/office/drawing/2014/main" id="{1A328BA3-2C23-4859-8C54-FF02A961A734}"/>
                </a:ext>
              </a:extLst>
            </p:cNvPr>
            <p:cNvSpPr/>
            <p:nvPr/>
          </p:nvSpPr>
          <p:spPr>
            <a:xfrm>
              <a:off x="3138498" y="1297134"/>
              <a:ext cx="2662681" cy="1467773"/>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1" name="TextBox 50">
              <a:extLst>
                <a:ext uri="{FF2B5EF4-FFF2-40B4-BE49-F238E27FC236}">
                  <a16:creationId xmlns:a16="http://schemas.microsoft.com/office/drawing/2014/main" id="{F85310BC-2DBF-499D-AF67-C29A70FD9E0B}"/>
                </a:ext>
              </a:extLst>
            </p:cNvPr>
            <p:cNvSpPr txBox="1"/>
            <p:nvPr/>
          </p:nvSpPr>
          <p:spPr>
            <a:xfrm>
              <a:off x="3138497" y="1309289"/>
              <a:ext cx="2659695" cy="253916"/>
            </a:xfrm>
            <a:prstGeom prst="rect">
              <a:avLst/>
            </a:prstGeom>
            <a:noFill/>
          </p:spPr>
          <p:txBody>
            <a:bodyPr wrap="square">
              <a:spAutoFit/>
            </a:bodyPr>
            <a:lstStyle/>
            <a:p>
              <a:r>
                <a:rPr lang="en-US" sz="1050" dirty="0">
                  <a:latin typeface="Trade Gothic LT Pro" panose="020B0503040303020004" pitchFamily="34" charset="0"/>
                </a:rPr>
                <a:t>C. How do we do what we do?</a:t>
              </a:r>
            </a:p>
          </p:txBody>
        </p:sp>
      </p:grpSp>
      <p:grpSp>
        <p:nvGrpSpPr>
          <p:cNvPr id="9" name="Group 8">
            <a:extLst>
              <a:ext uri="{FF2B5EF4-FFF2-40B4-BE49-F238E27FC236}">
                <a16:creationId xmlns:a16="http://schemas.microsoft.com/office/drawing/2014/main" id="{F17EB1F2-9538-4880-862C-0A9CF82ED8B1}"/>
              </a:ext>
            </a:extLst>
          </p:cNvPr>
          <p:cNvGrpSpPr/>
          <p:nvPr/>
        </p:nvGrpSpPr>
        <p:grpSpPr>
          <a:xfrm>
            <a:off x="402138" y="4962527"/>
            <a:ext cx="2917168" cy="2296175"/>
            <a:chOff x="402138" y="4962528"/>
            <a:chExt cx="2614808" cy="2234484"/>
          </a:xfrm>
        </p:grpSpPr>
        <p:sp>
          <p:nvSpPr>
            <p:cNvPr id="48" name="Rectangle 47">
              <a:extLst>
                <a:ext uri="{FF2B5EF4-FFF2-40B4-BE49-F238E27FC236}">
                  <a16:creationId xmlns:a16="http://schemas.microsoft.com/office/drawing/2014/main" id="{027492CF-E564-46FB-A573-9E4E43E5FDAB}"/>
                </a:ext>
              </a:extLst>
            </p:cNvPr>
            <p:cNvSpPr/>
            <p:nvPr/>
          </p:nvSpPr>
          <p:spPr>
            <a:xfrm>
              <a:off x="402138" y="4962528"/>
              <a:ext cx="2614808" cy="2234484"/>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0" name="TextBox 49">
              <a:extLst>
                <a:ext uri="{FF2B5EF4-FFF2-40B4-BE49-F238E27FC236}">
                  <a16:creationId xmlns:a16="http://schemas.microsoft.com/office/drawing/2014/main" id="{CF7DD43A-5AAF-4D59-99E8-C15FD2D33B2D}"/>
                </a:ext>
              </a:extLst>
            </p:cNvPr>
            <p:cNvSpPr txBox="1"/>
            <p:nvPr/>
          </p:nvSpPr>
          <p:spPr>
            <a:xfrm>
              <a:off x="442580" y="5001742"/>
              <a:ext cx="2391485" cy="253916"/>
            </a:xfrm>
            <a:prstGeom prst="rect">
              <a:avLst/>
            </a:prstGeom>
            <a:noFill/>
          </p:spPr>
          <p:txBody>
            <a:bodyPr wrap="square">
              <a:spAutoFit/>
            </a:bodyPr>
            <a:lstStyle/>
            <a:p>
              <a:r>
                <a:rPr lang="en-US" sz="1050" dirty="0">
                  <a:latin typeface="Trade Gothic LT Pro" panose="020B0503040303020004" pitchFamily="34" charset="0"/>
                </a:rPr>
                <a:t>B. Why do we exist?</a:t>
              </a:r>
            </a:p>
          </p:txBody>
        </p:sp>
        <p:sp>
          <p:nvSpPr>
            <p:cNvPr id="56" name="TextBox 55">
              <a:extLst>
                <a:ext uri="{FF2B5EF4-FFF2-40B4-BE49-F238E27FC236}">
                  <a16:creationId xmlns:a16="http://schemas.microsoft.com/office/drawing/2014/main" id="{E4DEA958-6721-4C24-84B1-F76132FC15A8}"/>
                </a:ext>
              </a:extLst>
            </p:cNvPr>
            <p:cNvSpPr txBox="1"/>
            <p:nvPr/>
          </p:nvSpPr>
          <p:spPr>
            <a:xfrm>
              <a:off x="451855" y="6113271"/>
              <a:ext cx="2168306" cy="253916"/>
            </a:xfrm>
            <a:prstGeom prst="rect">
              <a:avLst/>
            </a:prstGeom>
            <a:noFill/>
          </p:spPr>
          <p:txBody>
            <a:bodyPr wrap="square">
              <a:spAutoFit/>
            </a:bodyPr>
            <a:lstStyle/>
            <a:p>
              <a:r>
                <a:rPr lang="en-US" sz="1050" dirty="0">
                  <a:latin typeface="Trade Gothic LT Pro" panose="020B0503040303020004" pitchFamily="34" charset="0"/>
                </a:rPr>
                <a:t>What is unique about us?</a:t>
              </a:r>
            </a:p>
          </p:txBody>
        </p:sp>
      </p:grpSp>
      <p:grpSp>
        <p:nvGrpSpPr>
          <p:cNvPr id="10" name="Group 9">
            <a:extLst>
              <a:ext uri="{FF2B5EF4-FFF2-40B4-BE49-F238E27FC236}">
                <a16:creationId xmlns:a16="http://schemas.microsoft.com/office/drawing/2014/main" id="{1CC07D4A-25B3-4AD1-B37B-093CEDA08A67}"/>
              </a:ext>
            </a:extLst>
          </p:cNvPr>
          <p:cNvGrpSpPr/>
          <p:nvPr/>
        </p:nvGrpSpPr>
        <p:grpSpPr>
          <a:xfrm>
            <a:off x="402139" y="2526428"/>
            <a:ext cx="2921494" cy="2325051"/>
            <a:chOff x="402138" y="2516554"/>
            <a:chExt cx="2623907" cy="2325051"/>
          </a:xfrm>
        </p:grpSpPr>
        <p:sp>
          <p:nvSpPr>
            <p:cNvPr id="30" name="Rectangle 29">
              <a:extLst>
                <a:ext uri="{FF2B5EF4-FFF2-40B4-BE49-F238E27FC236}">
                  <a16:creationId xmlns:a16="http://schemas.microsoft.com/office/drawing/2014/main" id="{20139F0A-B4BF-4166-BDB8-E1565D5E943E}"/>
                </a:ext>
              </a:extLst>
            </p:cNvPr>
            <p:cNvSpPr/>
            <p:nvPr/>
          </p:nvSpPr>
          <p:spPr>
            <a:xfrm>
              <a:off x="402138" y="2516554"/>
              <a:ext cx="2623907" cy="2325051"/>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9" name="TextBox 48">
              <a:extLst>
                <a:ext uri="{FF2B5EF4-FFF2-40B4-BE49-F238E27FC236}">
                  <a16:creationId xmlns:a16="http://schemas.microsoft.com/office/drawing/2014/main" id="{5151D4B7-D0B9-498E-AABD-FF91A2060295}"/>
                </a:ext>
              </a:extLst>
            </p:cNvPr>
            <p:cNvSpPr txBox="1"/>
            <p:nvPr/>
          </p:nvSpPr>
          <p:spPr>
            <a:xfrm>
              <a:off x="442581" y="2558905"/>
              <a:ext cx="2391485" cy="253916"/>
            </a:xfrm>
            <a:prstGeom prst="rect">
              <a:avLst/>
            </a:prstGeom>
            <a:noFill/>
          </p:spPr>
          <p:txBody>
            <a:bodyPr wrap="square">
              <a:spAutoFit/>
            </a:bodyPr>
            <a:lstStyle/>
            <a:p>
              <a:r>
                <a:rPr lang="en-US" sz="1050" dirty="0">
                  <a:latin typeface="Trade Gothic LT Pro" panose="020B0503040303020004" pitchFamily="34" charset="0"/>
                </a:rPr>
                <a:t>A. What do we do?</a:t>
              </a:r>
            </a:p>
          </p:txBody>
        </p:sp>
        <p:sp>
          <p:nvSpPr>
            <p:cNvPr id="57" name="TextBox 56">
              <a:extLst>
                <a:ext uri="{FF2B5EF4-FFF2-40B4-BE49-F238E27FC236}">
                  <a16:creationId xmlns:a16="http://schemas.microsoft.com/office/drawing/2014/main" id="{AA4F8A96-36A1-4105-8401-B5E24B0D3A12}"/>
                </a:ext>
              </a:extLst>
            </p:cNvPr>
            <p:cNvSpPr txBox="1"/>
            <p:nvPr/>
          </p:nvSpPr>
          <p:spPr>
            <a:xfrm>
              <a:off x="451855" y="3351693"/>
              <a:ext cx="2168306" cy="253916"/>
            </a:xfrm>
            <a:prstGeom prst="rect">
              <a:avLst/>
            </a:prstGeom>
            <a:noFill/>
          </p:spPr>
          <p:txBody>
            <a:bodyPr wrap="square">
              <a:spAutoFit/>
            </a:bodyPr>
            <a:lstStyle/>
            <a:p>
              <a:r>
                <a:rPr lang="en-US" sz="1050" dirty="0">
                  <a:latin typeface="Trade Gothic LT Pro" panose="020B0503040303020004" pitchFamily="34" charset="0"/>
                </a:rPr>
                <a:t>What do we </a:t>
              </a:r>
              <a:r>
                <a:rPr lang="en-US" sz="1050" i="1" dirty="0">
                  <a:latin typeface="Trade Gothic LT Pro" panose="020B0503040303020004" pitchFamily="34" charset="0"/>
                </a:rPr>
                <a:t>not </a:t>
              </a:r>
              <a:r>
                <a:rPr lang="en-US" sz="1050" dirty="0">
                  <a:latin typeface="Trade Gothic LT Pro" panose="020B0503040303020004" pitchFamily="34" charset="0"/>
                </a:rPr>
                <a:t>do?</a:t>
              </a:r>
            </a:p>
          </p:txBody>
        </p:sp>
        <p:sp>
          <p:nvSpPr>
            <p:cNvPr id="58" name="TextBox 57">
              <a:extLst>
                <a:ext uri="{FF2B5EF4-FFF2-40B4-BE49-F238E27FC236}">
                  <a16:creationId xmlns:a16="http://schemas.microsoft.com/office/drawing/2014/main" id="{457B4642-9AF1-46A2-8A21-E8B27B59C327}"/>
                </a:ext>
              </a:extLst>
            </p:cNvPr>
            <p:cNvSpPr txBox="1"/>
            <p:nvPr/>
          </p:nvSpPr>
          <p:spPr>
            <a:xfrm>
              <a:off x="447371" y="4133219"/>
              <a:ext cx="2265750" cy="415498"/>
            </a:xfrm>
            <a:prstGeom prst="rect">
              <a:avLst/>
            </a:prstGeom>
            <a:noFill/>
          </p:spPr>
          <p:txBody>
            <a:bodyPr wrap="square">
              <a:spAutoFit/>
            </a:bodyPr>
            <a:lstStyle/>
            <a:p>
              <a:r>
                <a:rPr lang="en-US" sz="1050" dirty="0">
                  <a:latin typeface="Trade Gothic LT Pro" panose="020B0503040303020004" pitchFamily="34" charset="0"/>
                </a:rPr>
                <a:t>How do these actions support the vision?</a:t>
              </a:r>
            </a:p>
          </p:txBody>
        </p:sp>
      </p:grpSp>
      <p:grpSp>
        <p:nvGrpSpPr>
          <p:cNvPr id="8" name="Group 7">
            <a:extLst>
              <a:ext uri="{FF2B5EF4-FFF2-40B4-BE49-F238E27FC236}">
                <a16:creationId xmlns:a16="http://schemas.microsoft.com/office/drawing/2014/main" id="{B9BF3554-5A6C-43AE-818E-9ACF002D9AFF}"/>
              </a:ext>
            </a:extLst>
          </p:cNvPr>
          <p:cNvGrpSpPr/>
          <p:nvPr/>
        </p:nvGrpSpPr>
        <p:grpSpPr>
          <a:xfrm>
            <a:off x="277251" y="911571"/>
            <a:ext cx="619068" cy="622105"/>
            <a:chOff x="277251" y="1231611"/>
            <a:chExt cx="619068" cy="622105"/>
          </a:xfrm>
        </p:grpSpPr>
        <p:sp>
          <p:nvSpPr>
            <p:cNvPr id="61" name="Flowchart: Delay 60">
              <a:extLst>
                <a:ext uri="{FF2B5EF4-FFF2-40B4-BE49-F238E27FC236}">
                  <a16:creationId xmlns:a16="http://schemas.microsoft.com/office/drawing/2014/main" id="{5A2E57F0-9C75-4BAB-93D1-1CAC9D03DDC1}"/>
                </a:ext>
              </a:extLst>
            </p:cNvPr>
            <p:cNvSpPr/>
            <p:nvPr/>
          </p:nvSpPr>
          <p:spPr>
            <a:xfrm>
              <a:off x="277251" y="1231611"/>
              <a:ext cx="619068" cy="622105"/>
            </a:xfrm>
            <a:prstGeom prst="flowChartDelay">
              <a:avLst/>
            </a:prstGeom>
            <a:solidFill>
              <a:srgbClr val="0B2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Bullseye with solid fill">
              <a:extLst>
                <a:ext uri="{FF2B5EF4-FFF2-40B4-BE49-F238E27FC236}">
                  <a16:creationId xmlns:a16="http://schemas.microsoft.com/office/drawing/2014/main" id="{A3270BCA-481E-4A0D-8D46-35B0D5D6C7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6165" y="1324632"/>
              <a:ext cx="457200" cy="457200"/>
            </a:xfrm>
            <a:prstGeom prst="rect">
              <a:avLst/>
            </a:prstGeom>
          </p:spPr>
        </p:pic>
      </p:grpSp>
      <p:grpSp>
        <p:nvGrpSpPr>
          <p:cNvPr id="5" name="Group 4">
            <a:extLst>
              <a:ext uri="{FF2B5EF4-FFF2-40B4-BE49-F238E27FC236}">
                <a16:creationId xmlns:a16="http://schemas.microsoft.com/office/drawing/2014/main" id="{D64E6E99-2BBB-466A-A311-73C637873A7C}"/>
              </a:ext>
            </a:extLst>
          </p:cNvPr>
          <p:cNvGrpSpPr/>
          <p:nvPr/>
        </p:nvGrpSpPr>
        <p:grpSpPr>
          <a:xfrm>
            <a:off x="3444338" y="2526428"/>
            <a:ext cx="2677677" cy="1511221"/>
            <a:chOff x="3138496" y="2866818"/>
            <a:chExt cx="2668797" cy="1375457"/>
          </a:xfrm>
        </p:grpSpPr>
        <p:sp>
          <p:nvSpPr>
            <p:cNvPr id="52" name="TextBox 51">
              <a:extLst>
                <a:ext uri="{FF2B5EF4-FFF2-40B4-BE49-F238E27FC236}">
                  <a16:creationId xmlns:a16="http://schemas.microsoft.com/office/drawing/2014/main" id="{3C977BEC-FC3E-470C-AB9D-C159B065E6EB}"/>
                </a:ext>
              </a:extLst>
            </p:cNvPr>
            <p:cNvSpPr txBox="1"/>
            <p:nvPr/>
          </p:nvSpPr>
          <p:spPr>
            <a:xfrm>
              <a:off x="3138496" y="2886020"/>
              <a:ext cx="2668797" cy="253916"/>
            </a:xfrm>
            <a:prstGeom prst="rect">
              <a:avLst/>
            </a:prstGeom>
            <a:noFill/>
          </p:spPr>
          <p:txBody>
            <a:bodyPr wrap="square">
              <a:spAutoFit/>
            </a:bodyPr>
            <a:lstStyle/>
            <a:p>
              <a:r>
                <a:rPr lang="en-US" sz="1050" dirty="0">
                  <a:latin typeface="Trade Gothic LT Pro" panose="020B0503040303020004" pitchFamily="34" charset="0"/>
                </a:rPr>
                <a:t>D. Who are customers/users?</a:t>
              </a:r>
            </a:p>
          </p:txBody>
        </p:sp>
        <p:sp>
          <p:nvSpPr>
            <p:cNvPr id="59" name="TextBox 58">
              <a:extLst>
                <a:ext uri="{FF2B5EF4-FFF2-40B4-BE49-F238E27FC236}">
                  <a16:creationId xmlns:a16="http://schemas.microsoft.com/office/drawing/2014/main" id="{E0BA6047-1865-45DB-93DB-FADD7441FB94}"/>
                </a:ext>
              </a:extLst>
            </p:cNvPr>
            <p:cNvSpPr txBox="1"/>
            <p:nvPr/>
          </p:nvSpPr>
          <p:spPr>
            <a:xfrm>
              <a:off x="3141478" y="2895892"/>
              <a:ext cx="2623905" cy="364165"/>
            </a:xfrm>
            <a:prstGeom prst="rect">
              <a:avLst/>
            </a:prstGeom>
            <a:noFill/>
          </p:spPr>
          <p:txBody>
            <a:bodyPr wrap="square">
              <a:spAutoFit/>
            </a:bodyPr>
            <a:lstStyle/>
            <a:p>
              <a:r>
                <a:rPr lang="en-US" sz="1000" i="1" dirty="0">
                  <a:solidFill>
                    <a:schemeClr val="bg1">
                      <a:lumMod val="50000"/>
                    </a:schemeClr>
                  </a:solidFill>
                  <a:latin typeface="Trade Gothic LT Pro" panose="020B0503040303020004" pitchFamily="34" charset="0"/>
                </a:rPr>
                <a:t>                                             If unsure use the Persona tool</a:t>
              </a:r>
              <a:endParaRPr lang="en-US" sz="1000" i="1" dirty="0"/>
            </a:p>
          </p:txBody>
        </p:sp>
        <p:sp>
          <p:nvSpPr>
            <p:cNvPr id="39" name="Rectangle 38">
              <a:extLst>
                <a:ext uri="{FF2B5EF4-FFF2-40B4-BE49-F238E27FC236}">
                  <a16:creationId xmlns:a16="http://schemas.microsoft.com/office/drawing/2014/main" id="{B304A0CD-6695-42AE-AF58-0B7BB1FA920B}"/>
                </a:ext>
              </a:extLst>
            </p:cNvPr>
            <p:cNvSpPr/>
            <p:nvPr/>
          </p:nvSpPr>
          <p:spPr>
            <a:xfrm>
              <a:off x="3138498" y="2866818"/>
              <a:ext cx="2662681" cy="1375457"/>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grpSp>
        <p:nvGrpSpPr>
          <p:cNvPr id="4" name="Group 3">
            <a:extLst>
              <a:ext uri="{FF2B5EF4-FFF2-40B4-BE49-F238E27FC236}">
                <a16:creationId xmlns:a16="http://schemas.microsoft.com/office/drawing/2014/main" id="{8BB62F19-34D0-4D90-AC1C-A14E4EBF7B30}"/>
              </a:ext>
            </a:extLst>
          </p:cNvPr>
          <p:cNvGrpSpPr/>
          <p:nvPr/>
        </p:nvGrpSpPr>
        <p:grpSpPr>
          <a:xfrm>
            <a:off x="3443737" y="4135066"/>
            <a:ext cx="2687860" cy="1511220"/>
            <a:chOff x="3112059" y="4344186"/>
            <a:chExt cx="2674907" cy="1375457"/>
          </a:xfrm>
        </p:grpSpPr>
        <p:sp>
          <p:nvSpPr>
            <p:cNvPr id="53" name="TextBox 52">
              <a:extLst>
                <a:ext uri="{FF2B5EF4-FFF2-40B4-BE49-F238E27FC236}">
                  <a16:creationId xmlns:a16="http://schemas.microsoft.com/office/drawing/2014/main" id="{C3DC0472-7992-42F8-B0C2-C760E5B6654E}"/>
                </a:ext>
              </a:extLst>
            </p:cNvPr>
            <p:cNvSpPr txBox="1"/>
            <p:nvPr/>
          </p:nvSpPr>
          <p:spPr>
            <a:xfrm>
              <a:off x="3138495" y="4364692"/>
              <a:ext cx="2648471" cy="253916"/>
            </a:xfrm>
            <a:prstGeom prst="rect">
              <a:avLst/>
            </a:prstGeom>
            <a:noFill/>
          </p:spPr>
          <p:txBody>
            <a:bodyPr wrap="square">
              <a:spAutoFit/>
            </a:bodyPr>
            <a:lstStyle/>
            <a:p>
              <a:r>
                <a:rPr lang="en-US" sz="1050" dirty="0">
                  <a:latin typeface="Trade Gothic LT Pro" panose="020B0503040303020004" pitchFamily="34" charset="0"/>
                </a:rPr>
                <a:t>E. What value do we bring?</a:t>
              </a:r>
            </a:p>
          </p:txBody>
        </p:sp>
        <p:sp>
          <p:nvSpPr>
            <p:cNvPr id="60" name="TextBox 59">
              <a:extLst>
                <a:ext uri="{FF2B5EF4-FFF2-40B4-BE49-F238E27FC236}">
                  <a16:creationId xmlns:a16="http://schemas.microsoft.com/office/drawing/2014/main" id="{5097DEB2-521E-43B2-AC18-D504EC6974DC}"/>
                </a:ext>
              </a:extLst>
            </p:cNvPr>
            <p:cNvSpPr txBox="1"/>
            <p:nvPr/>
          </p:nvSpPr>
          <p:spPr>
            <a:xfrm>
              <a:off x="3112059" y="4392603"/>
              <a:ext cx="2630716" cy="364165"/>
            </a:xfrm>
            <a:prstGeom prst="rect">
              <a:avLst/>
            </a:prstGeom>
            <a:noFill/>
          </p:spPr>
          <p:txBody>
            <a:bodyPr wrap="square">
              <a:spAutoFit/>
            </a:bodyPr>
            <a:lstStyle/>
            <a:p>
              <a:r>
                <a:rPr lang="en-US" sz="1000" dirty="0">
                  <a:solidFill>
                    <a:schemeClr val="bg1">
                      <a:lumMod val="50000"/>
                    </a:schemeClr>
                  </a:solidFill>
                  <a:latin typeface="Trade Gothic LT Pro" panose="020B0503040303020004" pitchFamily="34" charset="0"/>
                </a:rPr>
                <a:t>                                           </a:t>
              </a:r>
              <a:r>
                <a:rPr lang="en-US" sz="1000" i="1" dirty="0">
                  <a:solidFill>
                    <a:schemeClr val="bg1">
                      <a:lumMod val="50000"/>
                    </a:schemeClr>
                  </a:solidFill>
                  <a:latin typeface="Trade Gothic LT Pro" panose="020B0503040303020004" pitchFamily="34" charset="0"/>
                </a:rPr>
                <a:t>If unsure use the Value Prop tool</a:t>
              </a:r>
              <a:endParaRPr lang="en-US" sz="1000" i="1" dirty="0"/>
            </a:p>
          </p:txBody>
        </p:sp>
        <p:sp>
          <p:nvSpPr>
            <p:cNvPr id="40" name="Rectangle 39">
              <a:extLst>
                <a:ext uri="{FF2B5EF4-FFF2-40B4-BE49-F238E27FC236}">
                  <a16:creationId xmlns:a16="http://schemas.microsoft.com/office/drawing/2014/main" id="{37EF0DBE-B132-421D-900F-24F08B8E1167}"/>
                </a:ext>
              </a:extLst>
            </p:cNvPr>
            <p:cNvSpPr/>
            <p:nvPr/>
          </p:nvSpPr>
          <p:spPr>
            <a:xfrm>
              <a:off x="3118172" y="4344186"/>
              <a:ext cx="2662681" cy="1375457"/>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grpSp>
        <p:nvGrpSpPr>
          <p:cNvPr id="3" name="Group 2">
            <a:extLst>
              <a:ext uri="{FF2B5EF4-FFF2-40B4-BE49-F238E27FC236}">
                <a16:creationId xmlns:a16="http://schemas.microsoft.com/office/drawing/2014/main" id="{B20C8C37-51C7-4D72-8654-AA937C1012D2}"/>
              </a:ext>
            </a:extLst>
          </p:cNvPr>
          <p:cNvGrpSpPr/>
          <p:nvPr/>
        </p:nvGrpSpPr>
        <p:grpSpPr>
          <a:xfrm>
            <a:off x="3443737" y="5730285"/>
            <a:ext cx="2687860" cy="1528418"/>
            <a:chOff x="3112059" y="5821554"/>
            <a:chExt cx="2686133" cy="1375457"/>
          </a:xfrm>
        </p:grpSpPr>
        <p:sp>
          <p:nvSpPr>
            <p:cNvPr id="54" name="TextBox 53">
              <a:extLst>
                <a:ext uri="{FF2B5EF4-FFF2-40B4-BE49-F238E27FC236}">
                  <a16:creationId xmlns:a16="http://schemas.microsoft.com/office/drawing/2014/main" id="{F7AD5F22-A369-4714-AD7B-CA24E7A0D831}"/>
                </a:ext>
              </a:extLst>
            </p:cNvPr>
            <p:cNvSpPr txBox="1"/>
            <p:nvPr/>
          </p:nvSpPr>
          <p:spPr>
            <a:xfrm>
              <a:off x="3138495" y="5825446"/>
              <a:ext cx="2637616" cy="415498"/>
            </a:xfrm>
            <a:prstGeom prst="rect">
              <a:avLst/>
            </a:prstGeom>
            <a:noFill/>
          </p:spPr>
          <p:txBody>
            <a:bodyPr wrap="square">
              <a:spAutoFit/>
            </a:bodyPr>
            <a:lstStyle/>
            <a:p>
              <a:r>
                <a:rPr lang="en-US" sz="1050" b="1" dirty="0">
                  <a:latin typeface="Trade Gothic LT Pro Bold" panose="020B0503040303020004" pitchFamily="34" charset="0"/>
                </a:rPr>
                <a:t>Bonus! </a:t>
              </a:r>
              <a:r>
                <a:rPr lang="en-US" sz="1050" dirty="0">
                  <a:latin typeface="Trade Gothic LT Pro" panose="020B0503040303020004" pitchFamily="34" charset="0"/>
                </a:rPr>
                <a:t>Top 3 adjectives to describe your organization</a:t>
              </a:r>
              <a:endParaRPr lang="en-US" sz="1050" b="1" dirty="0">
                <a:latin typeface="Trade Gothic LT Pro Bold" panose="020B0503040303020004" pitchFamily="34" charset="0"/>
              </a:endParaRPr>
            </a:p>
          </p:txBody>
        </p:sp>
        <p:sp>
          <p:nvSpPr>
            <p:cNvPr id="55" name="TextBox 54">
              <a:extLst>
                <a:ext uri="{FF2B5EF4-FFF2-40B4-BE49-F238E27FC236}">
                  <a16:creationId xmlns:a16="http://schemas.microsoft.com/office/drawing/2014/main" id="{1C8BF519-A9D7-4200-B89E-38DBE206F91E}"/>
                </a:ext>
              </a:extLst>
            </p:cNvPr>
            <p:cNvSpPr txBox="1"/>
            <p:nvPr/>
          </p:nvSpPr>
          <p:spPr>
            <a:xfrm>
              <a:off x="3223260" y="6236382"/>
              <a:ext cx="2060584" cy="861774"/>
            </a:xfrm>
            <a:prstGeom prst="rect">
              <a:avLst/>
            </a:prstGeom>
            <a:noFill/>
          </p:spPr>
          <p:txBody>
            <a:bodyPr wrap="square">
              <a:spAutoFit/>
            </a:bodyPr>
            <a:lstStyle/>
            <a:p>
              <a:r>
                <a:rPr lang="en-US" sz="1000" dirty="0">
                  <a:latin typeface="Trade Gothic LT Pro" panose="020B0503040303020004" pitchFamily="34" charset="0"/>
                </a:rPr>
                <a:t>1. </a:t>
              </a:r>
            </a:p>
            <a:p>
              <a:endParaRPr lang="en-US" sz="1000" dirty="0">
                <a:latin typeface="Trade Gothic LT Pro" panose="020B0503040303020004" pitchFamily="34" charset="0"/>
              </a:endParaRPr>
            </a:p>
            <a:p>
              <a:r>
                <a:rPr lang="en-US" sz="1000" dirty="0">
                  <a:latin typeface="Trade Gothic LT Pro" panose="020B0503040303020004" pitchFamily="34" charset="0"/>
                </a:rPr>
                <a:t>2.</a:t>
              </a:r>
            </a:p>
            <a:p>
              <a:endParaRPr lang="en-US" sz="1000" dirty="0">
                <a:latin typeface="Trade Gothic LT Pro" panose="020B0503040303020004" pitchFamily="34" charset="0"/>
              </a:endParaRPr>
            </a:p>
            <a:p>
              <a:r>
                <a:rPr lang="en-US" sz="1000" dirty="0">
                  <a:latin typeface="Trade Gothic LT Pro" panose="020B0503040303020004" pitchFamily="34" charset="0"/>
                </a:rPr>
                <a:t>3.</a:t>
              </a:r>
            </a:p>
          </p:txBody>
        </p:sp>
        <p:sp>
          <p:nvSpPr>
            <p:cNvPr id="41" name="Rectangle 40">
              <a:extLst>
                <a:ext uri="{FF2B5EF4-FFF2-40B4-BE49-F238E27FC236}">
                  <a16:creationId xmlns:a16="http://schemas.microsoft.com/office/drawing/2014/main" id="{88318243-C38B-49EF-9A83-C62D65FF099A}"/>
                </a:ext>
              </a:extLst>
            </p:cNvPr>
            <p:cNvSpPr/>
            <p:nvPr/>
          </p:nvSpPr>
          <p:spPr>
            <a:xfrm>
              <a:off x="3112059" y="5821554"/>
              <a:ext cx="2686133" cy="1375457"/>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43" name="TextBox 42">
            <a:extLst>
              <a:ext uri="{FF2B5EF4-FFF2-40B4-BE49-F238E27FC236}">
                <a16:creationId xmlns:a16="http://schemas.microsoft.com/office/drawing/2014/main" id="{1B2D2A5C-1758-4492-A6EF-F2DF34A53624}"/>
              </a:ext>
            </a:extLst>
          </p:cNvPr>
          <p:cNvSpPr txBox="1"/>
          <p:nvPr/>
        </p:nvSpPr>
        <p:spPr>
          <a:xfrm>
            <a:off x="106162" y="7423572"/>
            <a:ext cx="1569660" cy="230832"/>
          </a:xfrm>
          <a:prstGeom prst="rect">
            <a:avLst/>
          </a:prstGeom>
          <a:noFill/>
        </p:spPr>
        <p:txBody>
          <a:bodyPr wrap="none" rtlCol="0">
            <a:spAutoFit/>
          </a:bodyPr>
          <a:lstStyle/>
          <a:p>
            <a:r>
              <a:rPr lang="en-US" sz="900" dirty="0" err="1">
                <a:latin typeface="Trade Gothic LT Pro" panose="020B0503040303020004" pitchFamily="34" charset="77"/>
                <a:cs typeface="Arial" panose="020B0604020202020204" pitchFamily="34" charset="0"/>
              </a:rPr>
              <a:t>itk.mitre.org</a:t>
            </a:r>
            <a:r>
              <a:rPr lang="en-US" sz="900" dirty="0">
                <a:latin typeface="Trade Gothic LT Pro" panose="020B0503040303020004" pitchFamily="34" charset="77"/>
                <a:cs typeface="Arial" panose="020B0604020202020204" pitchFamily="34" charset="0"/>
              </a:rPr>
              <a:t> | </a:t>
            </a:r>
            <a:r>
              <a:rPr lang="en-US" sz="900" dirty="0" err="1">
                <a:latin typeface="Trade Gothic LT Pro" panose="020B0503040303020004" pitchFamily="34" charset="77"/>
                <a:cs typeface="Arial" panose="020B0604020202020204" pitchFamily="34" charset="0"/>
              </a:rPr>
              <a:t>itk@mitre.org</a:t>
            </a:r>
            <a:endParaRPr lang="en-US" sz="900" dirty="0">
              <a:latin typeface="Trade Gothic LT Pro" panose="020B0503040303020004" pitchFamily="34" charset="77"/>
              <a:cs typeface="Arial" panose="020B0604020202020204" pitchFamily="34" charset="0"/>
            </a:endParaRPr>
          </a:p>
        </p:txBody>
      </p:sp>
      <p:sp>
        <p:nvSpPr>
          <p:cNvPr id="44" name="TextBox 43">
            <a:extLst>
              <a:ext uri="{FF2B5EF4-FFF2-40B4-BE49-F238E27FC236}">
                <a16:creationId xmlns:a16="http://schemas.microsoft.com/office/drawing/2014/main" id="{C3A7D6E1-65F4-4AB0-9702-8C4D5AAD185A}"/>
              </a:ext>
            </a:extLst>
          </p:cNvPr>
          <p:cNvSpPr txBox="1"/>
          <p:nvPr/>
        </p:nvSpPr>
        <p:spPr>
          <a:xfrm>
            <a:off x="3720705" y="7433621"/>
            <a:ext cx="5833648" cy="230832"/>
          </a:xfrm>
          <a:prstGeom prst="rect">
            <a:avLst/>
          </a:prstGeom>
          <a:noFill/>
        </p:spPr>
        <p:txBody>
          <a:bodyPr wrap="none" rtlCol="0">
            <a:spAutoFit/>
          </a:bodyPr>
          <a:lstStyle/>
          <a:p>
            <a:pPr lvl="0">
              <a:defRPr/>
            </a:pPr>
            <a:r>
              <a:rPr lang="en-US" sz="900" dirty="0">
                <a:latin typeface="Trade Gothic LT Pro" panose="020B0503040303020004" pitchFamily="34" charset="77"/>
                <a:cs typeface="Arial" panose="020B0604020202020204" pitchFamily="34" charset="0"/>
              </a:rPr>
              <a:t>© 2021 The MITRE Corporation. All rights reserved. Approved for public release. Distribution unlimited PR_20-01469-11.</a:t>
            </a:r>
          </a:p>
        </p:txBody>
      </p:sp>
      <p:sp>
        <p:nvSpPr>
          <p:cNvPr id="45" name="TextBox 44">
            <a:extLst>
              <a:ext uri="{FF2B5EF4-FFF2-40B4-BE49-F238E27FC236}">
                <a16:creationId xmlns:a16="http://schemas.microsoft.com/office/drawing/2014/main" id="{55CD4BFC-BF82-49D6-8D21-17F0192F4FC1}"/>
              </a:ext>
            </a:extLst>
          </p:cNvPr>
          <p:cNvSpPr txBox="1"/>
          <p:nvPr/>
        </p:nvSpPr>
        <p:spPr>
          <a:xfrm>
            <a:off x="1969057" y="7433621"/>
            <a:ext cx="1524777" cy="230832"/>
          </a:xfrm>
          <a:prstGeom prst="rect">
            <a:avLst/>
          </a:prstGeom>
          <a:noFill/>
        </p:spPr>
        <p:txBody>
          <a:bodyPr wrap="none" rtlCol="0">
            <a:spAutoFit/>
          </a:bodyPr>
          <a:lstStyle/>
          <a:p>
            <a:pPr algn="ctr"/>
            <a:r>
              <a:rPr lang="en-US" sz="900" dirty="0">
                <a:latin typeface="Trade Gothic LT Pro" panose="020B0503040303020004" pitchFamily="34" charset="77"/>
                <a:cs typeface="Arial" panose="020B0604020202020204" pitchFamily="34" charset="0"/>
              </a:rPr>
              <a:t>Mission &amp; Vision Canva V1</a:t>
            </a:r>
          </a:p>
        </p:txBody>
      </p:sp>
    </p:spTree>
    <p:extLst>
      <p:ext uri="{BB962C8B-B14F-4D97-AF65-F5344CB8AC3E}">
        <p14:creationId xmlns:p14="http://schemas.microsoft.com/office/powerpoint/2010/main" val="620879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lowchart: Delay 43">
            <a:extLst>
              <a:ext uri="{FF2B5EF4-FFF2-40B4-BE49-F238E27FC236}">
                <a16:creationId xmlns:a16="http://schemas.microsoft.com/office/drawing/2014/main" id="{A3486BA9-9760-4C82-AF57-3C4268D2C7E6}"/>
              </a:ext>
            </a:extLst>
          </p:cNvPr>
          <p:cNvSpPr/>
          <p:nvPr/>
        </p:nvSpPr>
        <p:spPr>
          <a:xfrm>
            <a:off x="284315" y="1567145"/>
            <a:ext cx="703082" cy="622105"/>
          </a:xfrm>
          <a:prstGeom prst="flowChartDelay">
            <a:avLst/>
          </a:prstGeom>
          <a:solidFill>
            <a:srgbClr val="0B2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5C30DF5-EA82-804F-B290-E191C0017C5E}"/>
              </a:ext>
            </a:extLst>
          </p:cNvPr>
          <p:cNvSpPr txBox="1"/>
          <p:nvPr/>
        </p:nvSpPr>
        <p:spPr>
          <a:xfrm>
            <a:off x="169876" y="382737"/>
            <a:ext cx="774919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solidFill>
                  <a:srgbClr val="00B0F0"/>
                </a:solidFill>
                <a:latin typeface="Trade Gothic LT Pro Bold" panose="020B0803040303020004" pitchFamily="34" charset="0"/>
              </a:rPr>
              <a:t>MISSION &amp; VISION CANVAS: </a:t>
            </a:r>
            <a:r>
              <a:rPr lang="en-US" dirty="0">
                <a:solidFill>
                  <a:srgbClr val="0B2338"/>
                </a:solidFill>
                <a:latin typeface="Trade Gothic LT Pro Bold" panose="020B0803040303020004" pitchFamily="34" charset="0"/>
              </a:rPr>
              <a:t>TOOL TIPS</a:t>
            </a:r>
            <a:endParaRPr kumimoji="0" lang="en-US" sz="1800" i="0" u="none" strike="noStrike" kern="1200" cap="none" spc="0" normalizeH="0" baseline="0" noProof="0" dirty="0">
              <a:ln>
                <a:noFill/>
              </a:ln>
              <a:solidFill>
                <a:srgbClr val="0B2338"/>
              </a:solidFill>
              <a:effectLst/>
              <a:uLnTx/>
              <a:uFillTx/>
              <a:latin typeface="Trade Gothic LT Pro Bold" panose="020B0803040303020004" pitchFamily="34" charset="0"/>
            </a:endParaRPr>
          </a:p>
        </p:txBody>
      </p:sp>
      <p:sp>
        <p:nvSpPr>
          <p:cNvPr id="71" name="TextBox 70">
            <a:extLst>
              <a:ext uri="{FF2B5EF4-FFF2-40B4-BE49-F238E27FC236}">
                <a16:creationId xmlns:a16="http://schemas.microsoft.com/office/drawing/2014/main" id="{4E9591C7-E102-4B6F-9806-298A05C64698}"/>
              </a:ext>
            </a:extLst>
          </p:cNvPr>
          <p:cNvSpPr txBox="1"/>
          <p:nvPr/>
        </p:nvSpPr>
        <p:spPr>
          <a:xfrm>
            <a:off x="8125534" y="2771240"/>
            <a:ext cx="490840" cy="276999"/>
          </a:xfrm>
          <a:prstGeom prst="rect">
            <a:avLst/>
          </a:prstGeom>
          <a:noFill/>
        </p:spPr>
        <p:txBody>
          <a:bodyPr wrap="none" rtlCol="0">
            <a:spAutoFit/>
          </a:bodyPr>
          <a:lstStyle/>
          <a:p>
            <a:r>
              <a:rPr lang="en-US" sz="1200" b="1" dirty="0">
                <a:solidFill>
                  <a:schemeClr val="bg1"/>
                </a:solidFill>
                <a:latin typeface="Trade Gothic LT Pro Bold" panose="020B0503040303020004" pitchFamily="34" charset="77"/>
              </a:rPr>
              <a:t>Who</a:t>
            </a:r>
          </a:p>
        </p:txBody>
      </p:sp>
      <p:sp>
        <p:nvSpPr>
          <p:cNvPr id="79" name="TextBox 78">
            <a:extLst>
              <a:ext uri="{FF2B5EF4-FFF2-40B4-BE49-F238E27FC236}">
                <a16:creationId xmlns:a16="http://schemas.microsoft.com/office/drawing/2014/main" id="{5723865B-690F-4255-B4A6-4A082B23D4B6}"/>
              </a:ext>
            </a:extLst>
          </p:cNvPr>
          <p:cNvSpPr txBox="1"/>
          <p:nvPr/>
        </p:nvSpPr>
        <p:spPr>
          <a:xfrm>
            <a:off x="5641413" y="2516554"/>
            <a:ext cx="1245662" cy="276999"/>
          </a:xfrm>
          <a:prstGeom prst="rect">
            <a:avLst/>
          </a:prstGeom>
          <a:noFill/>
        </p:spPr>
        <p:txBody>
          <a:bodyPr wrap="square">
            <a:spAutoFit/>
          </a:bodyPr>
          <a:lstStyle/>
          <a:p>
            <a:pPr algn="ctr"/>
            <a:r>
              <a:rPr lang="en-US" sz="1200" b="1" u="none" strike="noStrike" baseline="0" dirty="0">
                <a:solidFill>
                  <a:schemeClr val="bg1"/>
                </a:solidFill>
                <a:latin typeface="Trade Gothic LT Pro Bold" panose="020B0503040303020004"/>
              </a:rPr>
              <a:t>Disruptions</a:t>
            </a:r>
          </a:p>
        </p:txBody>
      </p:sp>
      <p:sp>
        <p:nvSpPr>
          <p:cNvPr id="100" name="Rectangle 99">
            <a:extLst>
              <a:ext uri="{FF2B5EF4-FFF2-40B4-BE49-F238E27FC236}">
                <a16:creationId xmlns:a16="http://schemas.microsoft.com/office/drawing/2014/main" id="{B1012B21-1F42-44EE-A051-6B9894E01C31}"/>
              </a:ext>
            </a:extLst>
          </p:cNvPr>
          <p:cNvSpPr/>
          <p:nvPr/>
        </p:nvSpPr>
        <p:spPr>
          <a:xfrm>
            <a:off x="276447" y="861242"/>
            <a:ext cx="9526772" cy="6494246"/>
          </a:xfrm>
          <a:prstGeom prst="rect">
            <a:avLst/>
          </a:prstGeom>
          <a:noFill/>
          <a:ln w="19050">
            <a:solidFill>
              <a:srgbClr val="0B23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7" name="TextBox 16">
            <a:extLst>
              <a:ext uri="{FF2B5EF4-FFF2-40B4-BE49-F238E27FC236}">
                <a16:creationId xmlns:a16="http://schemas.microsoft.com/office/drawing/2014/main" id="{755E0D18-F61F-4C2A-881B-3E1090BC1046}"/>
              </a:ext>
            </a:extLst>
          </p:cNvPr>
          <p:cNvSpPr txBox="1"/>
          <p:nvPr/>
        </p:nvSpPr>
        <p:spPr>
          <a:xfrm>
            <a:off x="371926" y="926854"/>
            <a:ext cx="9431293" cy="523220"/>
          </a:xfrm>
          <a:prstGeom prst="rect">
            <a:avLst/>
          </a:prstGeom>
          <a:noFill/>
        </p:spPr>
        <p:txBody>
          <a:bodyPr wrap="square">
            <a:spAutoFit/>
          </a:bodyPr>
          <a:lstStyle/>
          <a:p>
            <a:r>
              <a:rPr lang="en-US" sz="1400" b="1" dirty="0">
                <a:latin typeface="Trade Gothic LT Pro Bold" panose="020B0503040303020004" pitchFamily="34" charset="0"/>
              </a:rPr>
              <a:t>Begin with a VISION statement </a:t>
            </a:r>
            <a:r>
              <a:rPr lang="en-US" sz="1400" dirty="0">
                <a:latin typeface="Trade Gothic LT Pro" panose="020B0503040303020004" pitchFamily="34" charset="0"/>
              </a:rPr>
              <a:t>if you are starting from scratch</a:t>
            </a:r>
            <a:endParaRPr lang="en-US" sz="1400" b="1" dirty="0">
              <a:latin typeface="Trade Gothic LT Pro Bold" panose="020B0503040303020004" pitchFamily="34" charset="0"/>
            </a:endParaRPr>
          </a:p>
          <a:p>
            <a:r>
              <a:rPr lang="en-US" sz="1400" b="1" dirty="0">
                <a:latin typeface="Trade Gothic LT Pro Bold" panose="020B0503040303020004" pitchFamily="34" charset="0"/>
              </a:rPr>
              <a:t>Begin with a MISSION statement </a:t>
            </a:r>
            <a:r>
              <a:rPr lang="en-US" sz="1400" dirty="0">
                <a:latin typeface="Trade Gothic LT Pro" panose="020B0503040303020004" pitchFamily="34" charset="0"/>
              </a:rPr>
              <a:t>if the organization has </a:t>
            </a:r>
            <a:r>
              <a:rPr lang="en-US" sz="1400" b="1" dirty="0">
                <a:latin typeface="Trade Gothic LT Pro Bold" panose="020B0503040303020004" pitchFamily="34" charset="0"/>
              </a:rPr>
              <a:t>already started or has general vision established </a:t>
            </a:r>
          </a:p>
        </p:txBody>
      </p:sp>
      <p:sp>
        <p:nvSpPr>
          <p:cNvPr id="40" name="TextBox 39">
            <a:extLst>
              <a:ext uri="{FF2B5EF4-FFF2-40B4-BE49-F238E27FC236}">
                <a16:creationId xmlns:a16="http://schemas.microsoft.com/office/drawing/2014/main" id="{7A17D91C-D130-4BAE-9AF5-F089B1E51394}"/>
              </a:ext>
            </a:extLst>
          </p:cNvPr>
          <p:cNvSpPr txBox="1"/>
          <p:nvPr/>
        </p:nvSpPr>
        <p:spPr>
          <a:xfrm>
            <a:off x="1046210" y="1649597"/>
            <a:ext cx="5157550" cy="276999"/>
          </a:xfrm>
          <a:prstGeom prst="rect">
            <a:avLst/>
          </a:prstGeom>
          <a:noFill/>
        </p:spPr>
        <p:txBody>
          <a:bodyPr wrap="square">
            <a:spAutoFit/>
          </a:bodyPr>
          <a:lstStyle/>
          <a:p>
            <a:r>
              <a:rPr lang="en-US" sz="1200" b="1" dirty="0">
                <a:latin typeface="Trade Gothic LT Pro Bold" panose="020B0503040303020004" pitchFamily="34" charset="0"/>
              </a:rPr>
              <a:t>A VISION STATEMENT describes future conditions in aspirational terms </a:t>
            </a:r>
          </a:p>
        </p:txBody>
      </p:sp>
      <p:sp>
        <p:nvSpPr>
          <p:cNvPr id="41" name="TextBox 40">
            <a:extLst>
              <a:ext uri="{FF2B5EF4-FFF2-40B4-BE49-F238E27FC236}">
                <a16:creationId xmlns:a16="http://schemas.microsoft.com/office/drawing/2014/main" id="{B489BA28-CF3D-4315-9953-FC36AA03F0C9}"/>
              </a:ext>
            </a:extLst>
          </p:cNvPr>
          <p:cNvSpPr txBox="1"/>
          <p:nvPr/>
        </p:nvSpPr>
        <p:spPr>
          <a:xfrm>
            <a:off x="1046210" y="3090660"/>
            <a:ext cx="5157550" cy="276999"/>
          </a:xfrm>
          <a:prstGeom prst="rect">
            <a:avLst/>
          </a:prstGeom>
          <a:noFill/>
        </p:spPr>
        <p:txBody>
          <a:bodyPr wrap="square">
            <a:spAutoFit/>
          </a:bodyPr>
          <a:lstStyle/>
          <a:p>
            <a:r>
              <a:rPr lang="en-US" sz="1200" b="1" dirty="0">
                <a:latin typeface="Trade Gothic LT Pro Bold" panose="020B0503040303020004" pitchFamily="34" charset="0"/>
              </a:rPr>
              <a:t>A MISSION STATEMENT describes present activities in concrete terms</a:t>
            </a:r>
          </a:p>
        </p:txBody>
      </p:sp>
      <p:pic>
        <p:nvPicPr>
          <p:cNvPr id="45" name="Graphic 44" descr="Telescope with solid fill">
            <a:extLst>
              <a:ext uri="{FF2B5EF4-FFF2-40B4-BE49-F238E27FC236}">
                <a16:creationId xmlns:a16="http://schemas.microsoft.com/office/drawing/2014/main" id="{C52DE252-38F4-4109-B734-5AE2A9DF3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128" y="1649597"/>
            <a:ext cx="514797" cy="457200"/>
          </a:xfrm>
          <a:prstGeom prst="rect">
            <a:avLst/>
          </a:prstGeom>
        </p:spPr>
      </p:pic>
      <p:sp>
        <p:nvSpPr>
          <p:cNvPr id="46" name="Flowchart: Delay 45">
            <a:extLst>
              <a:ext uri="{FF2B5EF4-FFF2-40B4-BE49-F238E27FC236}">
                <a16:creationId xmlns:a16="http://schemas.microsoft.com/office/drawing/2014/main" id="{2FA18AAD-C060-483A-B3EE-CB9CFC447427}"/>
              </a:ext>
            </a:extLst>
          </p:cNvPr>
          <p:cNvSpPr/>
          <p:nvPr/>
        </p:nvSpPr>
        <p:spPr>
          <a:xfrm>
            <a:off x="284315" y="2984990"/>
            <a:ext cx="703082" cy="622105"/>
          </a:xfrm>
          <a:prstGeom prst="flowChartDelay">
            <a:avLst/>
          </a:prstGeom>
          <a:solidFill>
            <a:srgbClr val="005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 name="Graphic 60" descr="Bullseye with solid fill">
            <a:extLst>
              <a:ext uri="{FF2B5EF4-FFF2-40B4-BE49-F238E27FC236}">
                <a16:creationId xmlns:a16="http://schemas.microsoft.com/office/drawing/2014/main" id="{6C046091-9938-4047-AD3A-5239FFAB43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1926" y="3084384"/>
            <a:ext cx="457200" cy="457200"/>
          </a:xfrm>
          <a:prstGeom prst="rect">
            <a:avLst/>
          </a:prstGeom>
        </p:spPr>
      </p:pic>
      <p:sp>
        <p:nvSpPr>
          <p:cNvPr id="62" name="TextBox 61">
            <a:extLst>
              <a:ext uri="{FF2B5EF4-FFF2-40B4-BE49-F238E27FC236}">
                <a16:creationId xmlns:a16="http://schemas.microsoft.com/office/drawing/2014/main" id="{95F315EF-0685-4255-9578-1CD6265E927D}"/>
              </a:ext>
            </a:extLst>
          </p:cNvPr>
          <p:cNvSpPr txBox="1"/>
          <p:nvPr/>
        </p:nvSpPr>
        <p:spPr>
          <a:xfrm>
            <a:off x="1046210" y="1878197"/>
            <a:ext cx="5157550" cy="1015663"/>
          </a:xfrm>
          <a:prstGeom prst="rect">
            <a:avLst/>
          </a:prstGeom>
          <a:noFill/>
        </p:spPr>
        <p:txBody>
          <a:bodyPr wrap="square">
            <a:spAutoFit/>
          </a:bodyPr>
          <a:lstStyle/>
          <a:p>
            <a:r>
              <a:rPr lang="en-US" sz="1200" i="1" dirty="0">
                <a:latin typeface="Trade Gothic LT Pro" panose="020B0503040303020004" pitchFamily="34" charset="0"/>
              </a:rPr>
              <a:t>It focuses on:</a:t>
            </a:r>
          </a:p>
          <a:p>
            <a:pPr marL="171450" indent="-171450">
              <a:buFont typeface="Arial" panose="020B0604020202020204" pitchFamily="34" charset="0"/>
              <a:buChar char="•"/>
            </a:pPr>
            <a:r>
              <a:rPr lang="en-US" sz="1200" dirty="0">
                <a:latin typeface="Trade Gothic LT Pro" panose="020B0503040303020004" pitchFamily="34" charset="0"/>
              </a:rPr>
              <a:t>The benefit you aim to provide </a:t>
            </a:r>
          </a:p>
          <a:p>
            <a:pPr marL="171450" indent="-171450">
              <a:buFont typeface="Arial" panose="020B0604020202020204" pitchFamily="34" charset="0"/>
              <a:buChar char="•"/>
            </a:pPr>
            <a:r>
              <a:rPr lang="en-US" sz="1200" dirty="0">
                <a:latin typeface="Trade Gothic LT Pro" panose="020B0503040303020004" pitchFamily="34" charset="0"/>
              </a:rPr>
              <a:t>The change you aim to make </a:t>
            </a:r>
          </a:p>
          <a:p>
            <a:pPr marL="171450" indent="-171450">
              <a:buFont typeface="Arial" panose="020B0604020202020204" pitchFamily="34" charset="0"/>
              <a:buChar char="•"/>
            </a:pPr>
            <a:r>
              <a:rPr lang="en-US" sz="1200" dirty="0">
                <a:latin typeface="Trade Gothic LT Pro" panose="020B0503040303020004" pitchFamily="34" charset="0"/>
              </a:rPr>
              <a:t>The desired end-state</a:t>
            </a:r>
          </a:p>
          <a:p>
            <a:r>
              <a:rPr lang="en-US" sz="1200" dirty="0">
                <a:latin typeface="Trade Gothic LT Pro" panose="020B0503040303020004" pitchFamily="34" charset="0"/>
              </a:rPr>
              <a:t>Vision statements should be evergreen</a:t>
            </a:r>
          </a:p>
        </p:txBody>
      </p:sp>
      <p:sp>
        <p:nvSpPr>
          <p:cNvPr id="63" name="TextBox 62">
            <a:extLst>
              <a:ext uri="{FF2B5EF4-FFF2-40B4-BE49-F238E27FC236}">
                <a16:creationId xmlns:a16="http://schemas.microsoft.com/office/drawing/2014/main" id="{7AD5AD70-305A-40B9-9D73-E47F2E7C93F5}"/>
              </a:ext>
            </a:extLst>
          </p:cNvPr>
          <p:cNvSpPr txBox="1"/>
          <p:nvPr/>
        </p:nvSpPr>
        <p:spPr>
          <a:xfrm>
            <a:off x="1064471" y="3301522"/>
            <a:ext cx="5157550" cy="1015663"/>
          </a:xfrm>
          <a:prstGeom prst="rect">
            <a:avLst/>
          </a:prstGeom>
          <a:noFill/>
        </p:spPr>
        <p:txBody>
          <a:bodyPr wrap="square">
            <a:spAutoFit/>
          </a:bodyPr>
          <a:lstStyle/>
          <a:p>
            <a:r>
              <a:rPr lang="en-US" sz="1200" i="1" dirty="0">
                <a:latin typeface="Trade Gothic LT Pro" panose="020B0503040303020004" pitchFamily="34" charset="0"/>
              </a:rPr>
              <a:t>It focuses on:</a:t>
            </a:r>
          </a:p>
          <a:p>
            <a:pPr marL="171450" indent="-171450">
              <a:buFont typeface="Arial" panose="020B0604020202020204" pitchFamily="34" charset="0"/>
              <a:buChar char="•"/>
            </a:pPr>
            <a:r>
              <a:rPr lang="en-US" sz="1200" dirty="0">
                <a:latin typeface="Trade Gothic LT Pro" panose="020B0503040303020004" pitchFamily="34" charset="0"/>
              </a:rPr>
              <a:t>What you do</a:t>
            </a:r>
          </a:p>
          <a:p>
            <a:pPr marL="171450" indent="-171450">
              <a:buFont typeface="Arial" panose="020B0604020202020204" pitchFamily="34" charset="0"/>
              <a:buChar char="•"/>
            </a:pPr>
            <a:r>
              <a:rPr lang="en-US" sz="1200" dirty="0">
                <a:latin typeface="Trade Gothic LT Pro" panose="020B0503040303020004" pitchFamily="34" charset="0"/>
              </a:rPr>
              <a:t>How you do it</a:t>
            </a:r>
          </a:p>
          <a:p>
            <a:pPr marL="171450" indent="-171450">
              <a:buFont typeface="Arial" panose="020B0604020202020204" pitchFamily="34" charset="0"/>
              <a:buChar char="•"/>
            </a:pPr>
            <a:r>
              <a:rPr lang="en-US" sz="1200" dirty="0">
                <a:latin typeface="Trade Gothic LT Pro" panose="020B0503040303020004" pitchFamily="34" charset="0"/>
              </a:rPr>
              <a:t>Why you do it (supports the vision)</a:t>
            </a:r>
          </a:p>
          <a:p>
            <a:r>
              <a:rPr lang="en-US" sz="1200" dirty="0">
                <a:latin typeface="Trade Gothic LT Pro" panose="020B0503040303020004" pitchFamily="34" charset="0"/>
              </a:rPr>
              <a:t>Mission statements should be visited regularly</a:t>
            </a:r>
          </a:p>
        </p:txBody>
      </p:sp>
      <p:sp>
        <p:nvSpPr>
          <p:cNvPr id="3" name="Oval 2">
            <a:extLst>
              <a:ext uri="{FF2B5EF4-FFF2-40B4-BE49-F238E27FC236}">
                <a16:creationId xmlns:a16="http://schemas.microsoft.com/office/drawing/2014/main" id="{3B12FA0B-C8AC-4752-894A-51D4D2CC4E72}"/>
              </a:ext>
            </a:extLst>
          </p:cNvPr>
          <p:cNvSpPr/>
          <p:nvPr/>
        </p:nvSpPr>
        <p:spPr>
          <a:xfrm>
            <a:off x="7437372" y="1996638"/>
            <a:ext cx="1815549" cy="1729473"/>
          </a:xfrm>
          <a:prstGeom prst="ellipse">
            <a:avLst/>
          </a:prstGeom>
          <a:solidFill>
            <a:srgbClr val="87DE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Eye with solid fill">
            <a:extLst>
              <a:ext uri="{FF2B5EF4-FFF2-40B4-BE49-F238E27FC236}">
                <a16:creationId xmlns:a16="http://schemas.microsoft.com/office/drawing/2014/main" id="{849BF0FB-5289-4058-B8E2-EB3694D9B6C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913754" y="2295758"/>
            <a:ext cx="914400" cy="914400"/>
          </a:xfrm>
          <a:prstGeom prst="rect">
            <a:avLst/>
          </a:prstGeom>
        </p:spPr>
      </p:pic>
      <p:pic>
        <p:nvPicPr>
          <p:cNvPr id="8" name="Graphic 7" descr="Open hand with solid fill">
            <a:extLst>
              <a:ext uri="{FF2B5EF4-FFF2-40B4-BE49-F238E27FC236}">
                <a16:creationId xmlns:a16="http://schemas.microsoft.com/office/drawing/2014/main" id="{125EE54A-8C75-4F2D-BCA3-463D5BE5B05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580243" y="2792950"/>
            <a:ext cx="1162471" cy="1162471"/>
          </a:xfrm>
          <a:prstGeom prst="rect">
            <a:avLst/>
          </a:prstGeom>
        </p:spPr>
      </p:pic>
      <p:sp>
        <p:nvSpPr>
          <p:cNvPr id="65" name="TextBox 64">
            <a:extLst>
              <a:ext uri="{FF2B5EF4-FFF2-40B4-BE49-F238E27FC236}">
                <a16:creationId xmlns:a16="http://schemas.microsoft.com/office/drawing/2014/main" id="{E1F34253-672B-4D63-9A9D-4812A46C524F}"/>
              </a:ext>
            </a:extLst>
          </p:cNvPr>
          <p:cNvSpPr txBox="1"/>
          <p:nvPr/>
        </p:nvSpPr>
        <p:spPr>
          <a:xfrm>
            <a:off x="7722315" y="1730700"/>
            <a:ext cx="1245662" cy="276999"/>
          </a:xfrm>
          <a:prstGeom prst="rect">
            <a:avLst/>
          </a:prstGeom>
          <a:noFill/>
        </p:spPr>
        <p:txBody>
          <a:bodyPr wrap="square">
            <a:spAutoFit/>
          </a:bodyPr>
          <a:lstStyle/>
          <a:p>
            <a:pPr algn="ctr"/>
            <a:r>
              <a:rPr lang="en-US" sz="1200" b="1" dirty="0">
                <a:latin typeface="Trade Gothic LT Pro Bold" panose="020B0503040303020004" pitchFamily="34" charset="0"/>
              </a:rPr>
              <a:t>The MISSION</a:t>
            </a:r>
          </a:p>
        </p:txBody>
      </p:sp>
      <p:sp>
        <p:nvSpPr>
          <p:cNvPr id="66" name="TextBox 65">
            <a:extLst>
              <a:ext uri="{FF2B5EF4-FFF2-40B4-BE49-F238E27FC236}">
                <a16:creationId xmlns:a16="http://schemas.microsoft.com/office/drawing/2014/main" id="{693BA2E9-53D1-4CDE-AD7C-66A34729898A}"/>
              </a:ext>
            </a:extLst>
          </p:cNvPr>
          <p:cNvSpPr txBox="1"/>
          <p:nvPr/>
        </p:nvSpPr>
        <p:spPr>
          <a:xfrm>
            <a:off x="7722315" y="3724491"/>
            <a:ext cx="1245662" cy="461665"/>
          </a:xfrm>
          <a:prstGeom prst="rect">
            <a:avLst/>
          </a:prstGeom>
          <a:noFill/>
        </p:spPr>
        <p:txBody>
          <a:bodyPr wrap="square">
            <a:spAutoFit/>
          </a:bodyPr>
          <a:lstStyle/>
          <a:p>
            <a:pPr algn="ctr"/>
            <a:r>
              <a:rPr lang="en-US" sz="1200" b="1" dirty="0">
                <a:latin typeface="Trade Gothic LT Pro Bold" panose="020B0503040303020004" pitchFamily="34" charset="0"/>
              </a:rPr>
              <a:t>Supports the VISION</a:t>
            </a:r>
          </a:p>
        </p:txBody>
      </p:sp>
      <p:sp>
        <p:nvSpPr>
          <p:cNvPr id="67" name="TextBox 66">
            <a:extLst>
              <a:ext uri="{FF2B5EF4-FFF2-40B4-BE49-F238E27FC236}">
                <a16:creationId xmlns:a16="http://schemas.microsoft.com/office/drawing/2014/main" id="{4152593C-0ACB-472A-891A-2F94ECBD0A30}"/>
              </a:ext>
            </a:extLst>
          </p:cNvPr>
          <p:cNvSpPr txBox="1"/>
          <p:nvPr/>
        </p:nvSpPr>
        <p:spPr>
          <a:xfrm>
            <a:off x="320930" y="4800770"/>
            <a:ext cx="4431824" cy="2446824"/>
          </a:xfrm>
          <a:prstGeom prst="rect">
            <a:avLst/>
          </a:prstGeom>
          <a:noFill/>
        </p:spPr>
        <p:txBody>
          <a:bodyPr wrap="square">
            <a:spAutoFit/>
          </a:bodyPr>
          <a:lstStyle/>
          <a:p>
            <a:r>
              <a:rPr lang="en-US" sz="1300" b="1" i="1" dirty="0">
                <a:latin typeface="Trade Gothic LT Pro" panose="020B0503040303020004" pitchFamily="34" charset="0"/>
              </a:rPr>
              <a:t>Feeding America:</a:t>
            </a:r>
          </a:p>
          <a:p>
            <a:r>
              <a:rPr lang="en-US" sz="1100" b="1" dirty="0">
                <a:solidFill>
                  <a:schemeClr val="bg1">
                    <a:lumMod val="50000"/>
                  </a:schemeClr>
                </a:solidFill>
                <a:latin typeface="Trade Gothic LT Pro Bold" panose="020B0503040303020004" pitchFamily="34" charset="0"/>
              </a:rPr>
              <a:t>Vision: </a:t>
            </a:r>
            <a:r>
              <a:rPr lang="en-US" sz="1100" dirty="0">
                <a:solidFill>
                  <a:schemeClr val="bg1">
                    <a:lumMod val="50000"/>
                  </a:schemeClr>
                </a:solidFill>
                <a:latin typeface="Trade Gothic LT Pro" panose="020B0503040303020004" pitchFamily="34" charset="0"/>
              </a:rPr>
              <a:t>A hunger-free America</a:t>
            </a:r>
          </a:p>
          <a:p>
            <a:endParaRPr lang="en-US" sz="1100" dirty="0">
              <a:solidFill>
                <a:schemeClr val="bg1">
                  <a:lumMod val="50000"/>
                </a:schemeClr>
              </a:solidFill>
              <a:latin typeface="Trade Gothic LT Pro" panose="020B0503040303020004" pitchFamily="34" charset="0"/>
            </a:endParaRPr>
          </a:p>
          <a:p>
            <a:r>
              <a:rPr lang="en-US" sz="1100" b="1" dirty="0">
                <a:solidFill>
                  <a:schemeClr val="bg1">
                    <a:lumMod val="50000"/>
                  </a:schemeClr>
                </a:solidFill>
                <a:latin typeface="Trade Gothic LT Pro Bold" panose="020B0503040303020004" pitchFamily="34" charset="0"/>
              </a:rPr>
              <a:t>Mission</a:t>
            </a:r>
            <a:r>
              <a:rPr lang="en-US" sz="1100" dirty="0">
                <a:solidFill>
                  <a:schemeClr val="bg1">
                    <a:lumMod val="50000"/>
                  </a:schemeClr>
                </a:solidFill>
                <a:latin typeface="Trade Gothic LT Pro" panose="020B0503040303020004" pitchFamily="34" charset="0"/>
              </a:rPr>
              <a:t>: To feed America’s hungry through a nationwide network of member food banks and engage our country in the fight to end hunger</a:t>
            </a:r>
          </a:p>
          <a:p>
            <a:endParaRPr lang="en-US" sz="1200" dirty="0">
              <a:latin typeface="Trade Gothic LT Pro" panose="020B0503040303020004" pitchFamily="34" charset="0"/>
            </a:endParaRPr>
          </a:p>
          <a:p>
            <a:r>
              <a:rPr lang="en-US" sz="1300" b="1" i="1" dirty="0">
                <a:latin typeface="Trade Gothic LT Pro" panose="020B0503040303020004" pitchFamily="34" charset="0"/>
              </a:rPr>
              <a:t>Nike: </a:t>
            </a:r>
          </a:p>
          <a:p>
            <a:r>
              <a:rPr lang="en-US" sz="1100" b="1" dirty="0">
                <a:solidFill>
                  <a:schemeClr val="bg1">
                    <a:lumMod val="50000"/>
                  </a:schemeClr>
                </a:solidFill>
                <a:latin typeface="Trade Gothic LT Pro Bold" panose="020B0503040303020004" pitchFamily="34" charset="0"/>
              </a:rPr>
              <a:t>Vision: </a:t>
            </a:r>
            <a:r>
              <a:rPr lang="en-US" sz="1100" dirty="0">
                <a:solidFill>
                  <a:schemeClr val="bg1">
                    <a:lumMod val="50000"/>
                  </a:schemeClr>
                </a:solidFill>
                <a:latin typeface="Trade Gothic LT Pro" panose="020B0503040303020004" pitchFamily="34" charset="0"/>
              </a:rPr>
              <a:t>Bring inspiration and innovation to every athlete* in the world</a:t>
            </a:r>
          </a:p>
          <a:p>
            <a:endParaRPr lang="en-US" sz="1100" dirty="0">
              <a:solidFill>
                <a:schemeClr val="bg1">
                  <a:lumMod val="50000"/>
                </a:schemeClr>
              </a:solidFill>
              <a:latin typeface="Trade Gothic LT Pro" panose="020B0503040303020004" pitchFamily="34" charset="0"/>
            </a:endParaRPr>
          </a:p>
          <a:p>
            <a:r>
              <a:rPr lang="en-US" sz="1100" b="1" dirty="0">
                <a:solidFill>
                  <a:schemeClr val="bg1">
                    <a:lumMod val="50000"/>
                  </a:schemeClr>
                </a:solidFill>
                <a:latin typeface="Trade Gothic LT Pro Bold" panose="020B0503040303020004" pitchFamily="34" charset="0"/>
              </a:rPr>
              <a:t>Mission: </a:t>
            </a:r>
            <a:r>
              <a:rPr lang="en-US" sz="1100" dirty="0">
                <a:solidFill>
                  <a:schemeClr val="bg1">
                    <a:lumMod val="50000"/>
                  </a:schemeClr>
                </a:solidFill>
                <a:latin typeface="Trade Gothic LT Pro" panose="020B0503040303020004" pitchFamily="34" charset="0"/>
              </a:rPr>
              <a:t>Create groundbreaking sports innovations, make our products sustainable, build a creative and diverse global team, and make a positive impact in communities where we live and work</a:t>
            </a:r>
          </a:p>
        </p:txBody>
      </p:sp>
      <p:sp>
        <p:nvSpPr>
          <p:cNvPr id="68" name="TextBox 67">
            <a:extLst>
              <a:ext uri="{FF2B5EF4-FFF2-40B4-BE49-F238E27FC236}">
                <a16:creationId xmlns:a16="http://schemas.microsoft.com/office/drawing/2014/main" id="{D9F4BAFF-BDFD-4191-96FD-2153BEC5C646}"/>
              </a:ext>
            </a:extLst>
          </p:cNvPr>
          <p:cNvSpPr txBox="1"/>
          <p:nvPr/>
        </p:nvSpPr>
        <p:spPr>
          <a:xfrm>
            <a:off x="5212080" y="4748646"/>
            <a:ext cx="4635622" cy="2539157"/>
          </a:xfrm>
          <a:prstGeom prst="rect">
            <a:avLst/>
          </a:prstGeom>
          <a:noFill/>
        </p:spPr>
        <p:txBody>
          <a:bodyPr wrap="square">
            <a:spAutoFit/>
          </a:bodyPr>
          <a:lstStyle/>
          <a:p>
            <a:r>
              <a:rPr lang="en-US" sz="1300" b="1" i="1" dirty="0">
                <a:latin typeface="Trade Gothic LT Pro" panose="020B0503040303020004" pitchFamily="34" charset="0"/>
              </a:rPr>
              <a:t>Tesla: </a:t>
            </a:r>
          </a:p>
          <a:p>
            <a:r>
              <a:rPr lang="en-US" sz="1100" b="1" dirty="0">
                <a:solidFill>
                  <a:schemeClr val="bg1">
                    <a:lumMod val="50000"/>
                  </a:schemeClr>
                </a:solidFill>
                <a:latin typeface="Trade Gothic LT Pro Bold" panose="020B0503040303020004" pitchFamily="34" charset="0"/>
              </a:rPr>
              <a:t>Vision: </a:t>
            </a:r>
            <a:r>
              <a:rPr lang="en-US" sz="1100" dirty="0">
                <a:solidFill>
                  <a:schemeClr val="bg1">
                    <a:lumMod val="50000"/>
                  </a:schemeClr>
                </a:solidFill>
                <a:latin typeface="Trade Gothic LT Pro" panose="020B0503040303020004" pitchFamily="34" charset="0"/>
              </a:rPr>
              <a:t>To accelerate the world’s transition to sustainable energy</a:t>
            </a:r>
          </a:p>
          <a:p>
            <a:endParaRPr lang="en-US" sz="1100" dirty="0">
              <a:solidFill>
                <a:schemeClr val="bg1">
                  <a:lumMod val="50000"/>
                </a:schemeClr>
              </a:solidFill>
              <a:latin typeface="Trade Gothic LT Pro" panose="020B0503040303020004" pitchFamily="34" charset="0"/>
            </a:endParaRPr>
          </a:p>
          <a:p>
            <a:r>
              <a:rPr lang="en-US" sz="1100" b="1" dirty="0">
                <a:solidFill>
                  <a:schemeClr val="bg1">
                    <a:lumMod val="50000"/>
                  </a:schemeClr>
                </a:solidFill>
                <a:latin typeface="Trade Gothic LT Pro Bold" panose="020B0503040303020004" pitchFamily="34" charset="0"/>
              </a:rPr>
              <a:t>Mission: </a:t>
            </a:r>
            <a:r>
              <a:rPr lang="en-US" sz="1100" dirty="0">
                <a:solidFill>
                  <a:schemeClr val="bg1">
                    <a:lumMod val="50000"/>
                  </a:schemeClr>
                </a:solidFill>
                <a:latin typeface="Trade Gothic LT Pro" panose="020B0503040303020004" pitchFamily="34" charset="0"/>
              </a:rPr>
              <a:t>To create the most compelling car company of the 21st century by driving the world’s transition to electric vehicles</a:t>
            </a:r>
          </a:p>
          <a:p>
            <a:endParaRPr lang="en-US" sz="1200" dirty="0">
              <a:latin typeface="Trade Gothic LT Pro" panose="020B0503040303020004" pitchFamily="34" charset="0"/>
            </a:endParaRPr>
          </a:p>
          <a:p>
            <a:r>
              <a:rPr lang="en-US" sz="1300" b="1" i="1" dirty="0">
                <a:latin typeface="Trade Gothic LT Pro" panose="020B0503040303020004" pitchFamily="34" charset="0"/>
              </a:rPr>
              <a:t>Goodwill:</a:t>
            </a:r>
          </a:p>
          <a:p>
            <a:r>
              <a:rPr lang="en-US" sz="1100" b="1" dirty="0">
                <a:solidFill>
                  <a:schemeClr val="bg1">
                    <a:lumMod val="50000"/>
                  </a:schemeClr>
                </a:solidFill>
                <a:latin typeface="Trade Gothic LT Pro Bold" panose="020B0503040303020004" pitchFamily="34" charset="0"/>
              </a:rPr>
              <a:t>Vision: </a:t>
            </a:r>
            <a:r>
              <a:rPr lang="en-US" sz="1100" dirty="0">
                <a:solidFill>
                  <a:schemeClr val="bg1">
                    <a:lumMod val="50000"/>
                  </a:schemeClr>
                </a:solidFill>
                <a:latin typeface="Trade Gothic LT Pro" panose="020B0503040303020004" pitchFamily="34" charset="0"/>
              </a:rPr>
              <a:t>Every person can achieve his/her fullest potential and participate in and contribute to all aspects of life</a:t>
            </a:r>
          </a:p>
          <a:p>
            <a:endParaRPr lang="en-US" sz="1100" dirty="0">
              <a:solidFill>
                <a:schemeClr val="bg1">
                  <a:lumMod val="50000"/>
                </a:schemeClr>
              </a:solidFill>
              <a:latin typeface="Trade Gothic LT Pro" panose="020B0503040303020004" pitchFamily="34" charset="0"/>
            </a:endParaRPr>
          </a:p>
          <a:p>
            <a:r>
              <a:rPr lang="en-US" sz="1100" b="1" dirty="0">
                <a:solidFill>
                  <a:schemeClr val="bg1">
                    <a:lumMod val="50000"/>
                  </a:schemeClr>
                </a:solidFill>
                <a:latin typeface="Trade Gothic LT Pro Bold" panose="020B0503040303020004" pitchFamily="34" charset="0"/>
              </a:rPr>
              <a:t>Mission: </a:t>
            </a:r>
            <a:r>
              <a:rPr lang="en-US" sz="1100" dirty="0">
                <a:solidFill>
                  <a:schemeClr val="bg1">
                    <a:lumMod val="50000"/>
                  </a:schemeClr>
                </a:solidFill>
                <a:latin typeface="Trade Gothic LT Pro" panose="020B0503040303020004" pitchFamily="34" charset="0"/>
              </a:rPr>
              <a:t>Goodwill works to enhance the dignity and quality of life of individuals and families by strengthening communities, eliminating barriers to opportunity, and helping people in need reach their full potential through learning and the power of work.</a:t>
            </a:r>
          </a:p>
        </p:txBody>
      </p:sp>
      <p:cxnSp>
        <p:nvCxnSpPr>
          <p:cNvPr id="6" name="Straight Connector 5">
            <a:extLst>
              <a:ext uri="{FF2B5EF4-FFF2-40B4-BE49-F238E27FC236}">
                <a16:creationId xmlns:a16="http://schemas.microsoft.com/office/drawing/2014/main" id="{8452F0A3-14F0-4A86-8644-9C3022C10A42}"/>
              </a:ext>
            </a:extLst>
          </p:cNvPr>
          <p:cNvCxnSpPr/>
          <p:nvPr/>
        </p:nvCxnSpPr>
        <p:spPr>
          <a:xfrm>
            <a:off x="284315" y="1567145"/>
            <a:ext cx="5919445" cy="0"/>
          </a:xfrm>
          <a:prstGeom prst="line">
            <a:avLst/>
          </a:prstGeom>
          <a:ln w="38100">
            <a:solidFill>
              <a:srgbClr val="0B2338"/>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70EDCCF-AA8D-4056-8D68-1ACB3F0B84C0}"/>
              </a:ext>
            </a:extLst>
          </p:cNvPr>
          <p:cNvCxnSpPr/>
          <p:nvPr/>
        </p:nvCxnSpPr>
        <p:spPr>
          <a:xfrm>
            <a:off x="320930" y="2996420"/>
            <a:ext cx="5919445" cy="0"/>
          </a:xfrm>
          <a:prstGeom prst="line">
            <a:avLst/>
          </a:prstGeom>
          <a:ln w="38100">
            <a:solidFill>
              <a:srgbClr val="005B93"/>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870C97F3-6177-445B-8D2E-072524C2C75E}"/>
              </a:ext>
            </a:extLst>
          </p:cNvPr>
          <p:cNvSpPr txBox="1"/>
          <p:nvPr/>
        </p:nvSpPr>
        <p:spPr>
          <a:xfrm>
            <a:off x="284315" y="4396045"/>
            <a:ext cx="9518904" cy="307777"/>
          </a:xfrm>
          <a:prstGeom prst="rect">
            <a:avLst/>
          </a:prstGeom>
          <a:noFill/>
        </p:spPr>
        <p:txBody>
          <a:bodyPr wrap="square">
            <a:spAutoFit/>
          </a:bodyPr>
          <a:lstStyle/>
          <a:p>
            <a:pPr algn="ctr"/>
            <a:r>
              <a:rPr lang="en-US" sz="1400" b="1" dirty="0">
                <a:latin typeface="Trade Gothic LT Pro Bold" panose="020B0503040303020004" pitchFamily="34" charset="0"/>
              </a:rPr>
              <a:t>MISSION &amp; VISION SAMPLES</a:t>
            </a:r>
          </a:p>
        </p:txBody>
      </p:sp>
      <p:cxnSp>
        <p:nvCxnSpPr>
          <p:cNvPr id="34" name="Straight Connector 33">
            <a:extLst>
              <a:ext uri="{FF2B5EF4-FFF2-40B4-BE49-F238E27FC236}">
                <a16:creationId xmlns:a16="http://schemas.microsoft.com/office/drawing/2014/main" id="{DEB82AEF-7B34-4204-9D34-208D2B9D6CD9}"/>
              </a:ext>
            </a:extLst>
          </p:cNvPr>
          <p:cNvCxnSpPr>
            <a:cxnSpLocks/>
          </p:cNvCxnSpPr>
          <p:nvPr/>
        </p:nvCxnSpPr>
        <p:spPr>
          <a:xfrm flipH="1">
            <a:off x="276447" y="4371255"/>
            <a:ext cx="9526772" cy="0"/>
          </a:xfrm>
          <a:prstGeom prst="line">
            <a:avLst/>
          </a:prstGeom>
          <a:ln w="9525">
            <a:solidFill>
              <a:srgbClr val="7E8284"/>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B2B854A-C977-4EB2-84B9-DC46746BBDBD}"/>
              </a:ext>
            </a:extLst>
          </p:cNvPr>
          <p:cNvSpPr txBox="1"/>
          <p:nvPr/>
        </p:nvSpPr>
        <p:spPr>
          <a:xfrm>
            <a:off x="106162" y="7423572"/>
            <a:ext cx="1569660" cy="230832"/>
          </a:xfrm>
          <a:prstGeom prst="rect">
            <a:avLst/>
          </a:prstGeom>
          <a:noFill/>
        </p:spPr>
        <p:txBody>
          <a:bodyPr wrap="none" rtlCol="0">
            <a:spAutoFit/>
          </a:bodyPr>
          <a:lstStyle/>
          <a:p>
            <a:r>
              <a:rPr lang="en-US" sz="900" dirty="0" err="1">
                <a:latin typeface="Trade Gothic LT Pro" panose="020B0503040303020004" pitchFamily="34" charset="77"/>
                <a:cs typeface="Arial" panose="020B0604020202020204" pitchFamily="34" charset="0"/>
              </a:rPr>
              <a:t>itk.mitre.org</a:t>
            </a:r>
            <a:r>
              <a:rPr lang="en-US" sz="900" dirty="0">
                <a:latin typeface="Trade Gothic LT Pro" panose="020B0503040303020004" pitchFamily="34" charset="77"/>
                <a:cs typeface="Arial" panose="020B0604020202020204" pitchFamily="34" charset="0"/>
              </a:rPr>
              <a:t> | </a:t>
            </a:r>
            <a:r>
              <a:rPr lang="en-US" sz="900" dirty="0" err="1">
                <a:latin typeface="Trade Gothic LT Pro" panose="020B0503040303020004" pitchFamily="34" charset="77"/>
                <a:cs typeface="Arial" panose="020B0604020202020204" pitchFamily="34" charset="0"/>
              </a:rPr>
              <a:t>itk@mitre.org</a:t>
            </a:r>
            <a:endParaRPr lang="en-US" sz="900" dirty="0">
              <a:latin typeface="Trade Gothic LT Pro" panose="020B0503040303020004" pitchFamily="34" charset="77"/>
              <a:cs typeface="Arial" panose="020B0604020202020204" pitchFamily="34" charset="0"/>
            </a:endParaRPr>
          </a:p>
        </p:txBody>
      </p:sp>
      <p:sp>
        <p:nvSpPr>
          <p:cNvPr id="27" name="TextBox 26">
            <a:extLst>
              <a:ext uri="{FF2B5EF4-FFF2-40B4-BE49-F238E27FC236}">
                <a16:creationId xmlns:a16="http://schemas.microsoft.com/office/drawing/2014/main" id="{5956FAA1-6CF6-4E5A-A259-51155815EE58}"/>
              </a:ext>
            </a:extLst>
          </p:cNvPr>
          <p:cNvSpPr txBox="1"/>
          <p:nvPr/>
        </p:nvSpPr>
        <p:spPr>
          <a:xfrm>
            <a:off x="3720705" y="7433621"/>
            <a:ext cx="5833648" cy="230832"/>
          </a:xfrm>
          <a:prstGeom prst="rect">
            <a:avLst/>
          </a:prstGeom>
          <a:noFill/>
        </p:spPr>
        <p:txBody>
          <a:bodyPr wrap="none" rtlCol="0">
            <a:spAutoFit/>
          </a:bodyPr>
          <a:lstStyle/>
          <a:p>
            <a:pPr lvl="0">
              <a:defRPr/>
            </a:pPr>
            <a:r>
              <a:rPr lang="en-US" sz="900" dirty="0">
                <a:latin typeface="Trade Gothic LT Pro" panose="020B0503040303020004" pitchFamily="34" charset="77"/>
                <a:cs typeface="Arial" panose="020B0604020202020204" pitchFamily="34" charset="0"/>
              </a:rPr>
              <a:t>© 2021 The MITRE Corporation. All rights reserved. Approved for public release. Distribution unlimited PR_20-01469-11.</a:t>
            </a:r>
          </a:p>
        </p:txBody>
      </p:sp>
      <p:sp>
        <p:nvSpPr>
          <p:cNvPr id="28" name="TextBox 27">
            <a:extLst>
              <a:ext uri="{FF2B5EF4-FFF2-40B4-BE49-F238E27FC236}">
                <a16:creationId xmlns:a16="http://schemas.microsoft.com/office/drawing/2014/main" id="{EFF83F59-52F0-4E53-84BB-9177BCD81E06}"/>
              </a:ext>
            </a:extLst>
          </p:cNvPr>
          <p:cNvSpPr txBox="1"/>
          <p:nvPr/>
        </p:nvSpPr>
        <p:spPr>
          <a:xfrm>
            <a:off x="1969057" y="7433621"/>
            <a:ext cx="1524777" cy="230832"/>
          </a:xfrm>
          <a:prstGeom prst="rect">
            <a:avLst/>
          </a:prstGeom>
          <a:noFill/>
        </p:spPr>
        <p:txBody>
          <a:bodyPr wrap="none" rtlCol="0">
            <a:spAutoFit/>
          </a:bodyPr>
          <a:lstStyle/>
          <a:p>
            <a:pPr algn="ctr"/>
            <a:r>
              <a:rPr lang="en-US" sz="900" dirty="0">
                <a:latin typeface="Trade Gothic LT Pro" panose="020B0503040303020004" pitchFamily="34" charset="77"/>
                <a:cs typeface="Arial" panose="020B0604020202020204" pitchFamily="34" charset="0"/>
              </a:rPr>
              <a:t>Mission &amp; Vision Canva V1</a:t>
            </a:r>
          </a:p>
        </p:txBody>
      </p:sp>
    </p:spTree>
    <p:extLst>
      <p:ext uri="{BB962C8B-B14F-4D97-AF65-F5344CB8AC3E}">
        <p14:creationId xmlns:p14="http://schemas.microsoft.com/office/powerpoint/2010/main" val="2386485811"/>
      </p:ext>
    </p:extLst>
  </p:cSld>
  <p:clrMapOvr>
    <a:masterClrMapping/>
  </p:clrMapOvr>
</p:sld>
</file>

<file path=ppt/theme/theme1.xml><?xml version="1.0" encoding="utf-8"?>
<a:theme xmlns:a="http://schemas.openxmlformats.org/drawingml/2006/main" name="1_Office Theme">
  <a:themeElements>
    <a:clrScheme name="Custom 2">
      <a:dk1>
        <a:srgbClr val="000000"/>
      </a:dk1>
      <a:lt1>
        <a:srgbClr val="FFFFFF"/>
      </a:lt1>
      <a:dk2>
        <a:srgbClr val="0B2338"/>
      </a:dk2>
      <a:lt2>
        <a:srgbClr val="E7E6E6"/>
      </a:lt2>
      <a:accent1>
        <a:srgbClr val="E51D3E"/>
      </a:accent1>
      <a:accent2>
        <a:srgbClr val="ED7D31"/>
      </a:accent2>
      <a:accent3>
        <a:srgbClr val="78C044"/>
      </a:accent3>
      <a:accent4>
        <a:srgbClr val="0DA8D9"/>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94E99C172A24489941E5861361F779" ma:contentTypeVersion="8" ma:contentTypeDescription="Create a new document." ma:contentTypeScope="" ma:versionID="771431e25d0fe5f94154fb889c3e9476">
  <xsd:schema xmlns:xsd="http://www.w3.org/2001/XMLSchema" xmlns:xs="http://www.w3.org/2001/XMLSchema" xmlns:p="http://schemas.microsoft.com/office/2006/metadata/properties" xmlns:ns2="754fbc98-762c-4a90-9774-edf41ff53b67" targetNamespace="http://schemas.microsoft.com/office/2006/metadata/properties" ma:root="true" ma:fieldsID="aec298c6dc5a8bb722e4e4f30310d181" ns2:_="">
    <xsd:import namespace="754fbc98-762c-4a90-9774-edf41ff53b6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4fbc98-762c-4a90-9774-edf41ff53b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16BBB1-1D72-424A-B5A0-2681626E6728}">
  <ds:schemaRefs>
    <ds:schemaRef ds:uri="http://schemas.microsoft.com/sharepoint/v3/contenttype/forms"/>
  </ds:schemaRefs>
</ds:datastoreItem>
</file>

<file path=customXml/itemProps2.xml><?xml version="1.0" encoding="utf-8"?>
<ds:datastoreItem xmlns:ds="http://schemas.openxmlformats.org/officeDocument/2006/customXml" ds:itemID="{97E9386B-B9D4-4DD2-A9A2-BB440542205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54fbc98-762c-4a90-9774-edf41ff53b67"/>
    <ds:schemaRef ds:uri="http://www.w3.org/XML/1998/namespace"/>
    <ds:schemaRef ds:uri="http://purl.org/dc/dcmitype/"/>
  </ds:schemaRefs>
</ds:datastoreItem>
</file>

<file path=customXml/itemProps3.xml><?xml version="1.0" encoding="utf-8"?>
<ds:datastoreItem xmlns:ds="http://schemas.openxmlformats.org/officeDocument/2006/customXml" ds:itemID="{6F09A9B2-11C0-4F68-986A-02670966B3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4fbc98-762c-4a90-9774-edf41ff53b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45206</TotalTime>
  <Words>873</Words>
  <Application>Microsoft Office PowerPoint</Application>
  <PresentationFormat>Custom</PresentationFormat>
  <Paragraphs>110</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1_Office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ITK Worksheet Updates</dc:title>
  <dc:creator>Moonisha Rahman</dc:creator>
  <cp:lastModifiedBy>Moonisha Rahman</cp:lastModifiedBy>
  <cp:revision>240</cp:revision>
  <dcterms:created xsi:type="dcterms:W3CDTF">2021-02-16T17:30:35Z</dcterms:created>
  <dcterms:modified xsi:type="dcterms:W3CDTF">2023-06-30T15:01:11Z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0x0101009894E99C172A24489941E5861361F779</vt:lpwstr>
  </property>
</Properties>
</file>