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7"/>
  </p:notesMasterIdLst>
  <p:handoutMasterIdLst>
    <p:handoutMasterId r:id="rId8"/>
  </p:handoutMasterIdLst>
  <p:sldIdLst>
    <p:sldId id="295" r:id="rId5"/>
    <p:sldId id="320" r:id="rId6"/>
  </p:sldIdLst>
  <p:sldSz cx="100584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 userDrawn="1">
          <p15:clr>
            <a:srgbClr val="A4A3A4"/>
          </p15:clr>
        </p15:guide>
        <p15:guide id="2" pos="31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oonisha Rahman" initials="MR" lastIdx="46" clrIdx="0">
    <p:extLst>
      <p:ext uri="{19B8F6BF-5375-455C-9EA6-DF929625EA0E}">
        <p15:presenceInfo xmlns:p15="http://schemas.microsoft.com/office/powerpoint/2012/main" userId="S::RAHMANM@MITRE.ORG::6cf91401-9094-4e8f-a695-42ee7077f7e9" providerId="AD"/>
      </p:ext>
    </p:extLst>
  </p:cmAuthor>
  <p:cmAuthor id="2" name="Rachel E Gregorio" initials="REG" lastIdx="9" clrIdx="1">
    <p:extLst>
      <p:ext uri="{19B8F6BF-5375-455C-9EA6-DF929625EA0E}">
        <p15:presenceInfo xmlns:p15="http://schemas.microsoft.com/office/powerpoint/2012/main" userId="S::rgregorio@mitre.org::8bffd36a-0092-49e2-a094-14b10b84ee1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7DEFF"/>
    <a:srgbClr val="0B2338"/>
    <a:srgbClr val="005B93"/>
    <a:srgbClr val="0A2237"/>
    <a:srgbClr val="C8DFF4"/>
    <a:srgbClr val="00B0F0"/>
    <a:srgbClr val="C9EAFF"/>
    <a:srgbClr val="FFFFFF"/>
    <a:srgbClr val="E1F6FF"/>
    <a:srgbClr val="E2F1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3A87968-3A10-DE43-A01F-B0CC1FEA376B}" v="4" dt="2022-04-18T17:29:33.05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7" autoAdjust="0"/>
    <p:restoredTop sz="93333" autoAdjust="0"/>
  </p:normalViewPr>
  <p:slideViewPr>
    <p:cSldViewPr snapToGrid="0">
      <p:cViewPr varScale="1">
        <p:scale>
          <a:sx n="101" d="100"/>
          <a:sy n="101" d="100"/>
        </p:scale>
        <p:origin x="2152" y="200"/>
      </p:cViewPr>
      <p:guideLst>
        <p:guide orient="horz" pos="2448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2692" y="6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chel G Warshawsky" userId="8bffd36a-0092-49e2-a094-14b10b84ee1b" providerId="ADAL" clId="{23A87968-3A10-DE43-A01F-B0CC1FEA376B}"/>
    <pc:docChg chg="custSel modSld">
      <pc:chgData name="Rachel G Warshawsky" userId="8bffd36a-0092-49e2-a094-14b10b84ee1b" providerId="ADAL" clId="{23A87968-3A10-DE43-A01F-B0CC1FEA376B}" dt="2022-04-18T17:29:43.453" v="15" actId="1076"/>
      <pc:docMkLst>
        <pc:docMk/>
      </pc:docMkLst>
      <pc:sldChg chg="addSp delSp modSp mod">
        <pc:chgData name="Rachel G Warshawsky" userId="8bffd36a-0092-49e2-a094-14b10b84ee1b" providerId="ADAL" clId="{23A87968-3A10-DE43-A01F-B0CC1FEA376B}" dt="2022-04-18T17:29:30.335" v="13" actId="122"/>
        <pc:sldMkLst>
          <pc:docMk/>
          <pc:sldMk cId="1843786119" sldId="295"/>
        </pc:sldMkLst>
        <pc:spChg chg="add del">
          <ac:chgData name="Rachel G Warshawsky" userId="8bffd36a-0092-49e2-a094-14b10b84ee1b" providerId="ADAL" clId="{23A87968-3A10-DE43-A01F-B0CC1FEA376B}" dt="2022-04-18T17:29:24.198" v="11" actId="478"/>
          <ac:spMkLst>
            <pc:docMk/>
            <pc:sldMk cId="1843786119" sldId="295"/>
            <ac:spMk id="34" creationId="{E8FB24E1-60FF-9847-955D-57CDECA3F7B3}"/>
          </ac:spMkLst>
        </pc:spChg>
        <pc:spChg chg="add mod">
          <ac:chgData name="Rachel G Warshawsky" userId="8bffd36a-0092-49e2-a094-14b10b84ee1b" providerId="ADAL" clId="{23A87968-3A10-DE43-A01F-B0CC1FEA376B}" dt="2022-04-18T17:29:30.335" v="13" actId="122"/>
          <ac:spMkLst>
            <pc:docMk/>
            <pc:sldMk cId="1843786119" sldId="295"/>
            <ac:spMk id="35" creationId="{E6736FD2-5E27-BB43-AF96-65FC1CB4396E}"/>
          </ac:spMkLst>
        </pc:spChg>
      </pc:sldChg>
      <pc:sldChg chg="addSp modSp mod">
        <pc:chgData name="Rachel G Warshawsky" userId="8bffd36a-0092-49e2-a094-14b10b84ee1b" providerId="ADAL" clId="{23A87968-3A10-DE43-A01F-B0CC1FEA376B}" dt="2022-04-18T17:29:43.453" v="15" actId="1076"/>
        <pc:sldMkLst>
          <pc:docMk/>
          <pc:sldMk cId="2995699655" sldId="320"/>
        </pc:sldMkLst>
        <pc:spChg chg="add mod">
          <ac:chgData name="Rachel G Warshawsky" userId="8bffd36a-0092-49e2-a094-14b10b84ee1b" providerId="ADAL" clId="{23A87968-3A10-DE43-A01F-B0CC1FEA376B}" dt="2022-04-18T17:29:43.453" v="15" actId="1076"/>
          <ac:spMkLst>
            <pc:docMk/>
            <pc:sldMk cId="2995699655" sldId="320"/>
            <ac:spMk id="49" creationId="{0BA53F1A-FF41-2947-AA57-8D2F799B681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5C3CCF0-20A0-4277-B884-FCDC13D4216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D9C8C52-E96C-4D62-9306-4F2B3D25D33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CFA0B8-05D5-4D03-BED0-5F9DB4E2AD1C}" type="datetimeFigureOut">
              <a:rPr lang="en-US" smtClean="0"/>
              <a:t>4/18/22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7160679-50D1-49D8-B7AD-A9CF1516F28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F18EA8-AA11-4184-9321-7F5274B1945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B1F5E2-A98F-40FE-8D42-344BEA5263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4712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A9B366-79F4-4B62-AF82-2B8B21D70C18}" type="datetimeFigureOut">
              <a:rPr lang="en-US" smtClean="0"/>
              <a:t>4/18/22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43000"/>
            <a:ext cx="3994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21AF85-23DB-4EF3-AEBB-2F7BA47FDD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4244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21AF85-23DB-4EF3-AEBB-2F7BA47FDD8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6316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A21AF85-23DB-4EF3-AEBB-2F7BA47FDD8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753436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25076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236CAA1B-F833-B74D-8E4B-3A6E9372A07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041064" y="269608"/>
            <a:ext cx="1826836" cy="159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1520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18" Type="http://schemas.openxmlformats.org/officeDocument/2006/relationships/image" Target="../media/image1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17" Type="http://schemas.openxmlformats.org/officeDocument/2006/relationships/image" Target="../media/image16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5.svg"/><Relationship Id="rId20" Type="http://schemas.openxmlformats.org/officeDocument/2006/relationships/image" Target="../media/image19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svg"/><Relationship Id="rId19" Type="http://schemas.openxmlformats.org/officeDocument/2006/relationships/image" Target="../media/image18.pn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svg"/><Relationship Id="rId13" Type="http://schemas.openxmlformats.org/officeDocument/2006/relationships/image" Target="../media/image8.png"/><Relationship Id="rId3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27.sv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29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2.svg"/><Relationship Id="rId11" Type="http://schemas.openxmlformats.org/officeDocument/2006/relationships/image" Target="../media/image26.png"/><Relationship Id="rId5" Type="http://schemas.openxmlformats.org/officeDocument/2006/relationships/image" Target="../media/image4.png"/><Relationship Id="rId15" Type="http://schemas.openxmlformats.org/officeDocument/2006/relationships/image" Target="../media/image10.png"/><Relationship Id="rId10" Type="http://schemas.openxmlformats.org/officeDocument/2006/relationships/image" Target="../media/image25.svg"/><Relationship Id="rId4" Type="http://schemas.openxmlformats.org/officeDocument/2006/relationships/image" Target="../media/image21.svg"/><Relationship Id="rId9" Type="http://schemas.openxmlformats.org/officeDocument/2006/relationships/image" Target="../media/image24.png"/><Relationship Id="rId14" Type="http://schemas.openxmlformats.org/officeDocument/2006/relationships/image" Target="../media/image28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5C30DF5-EA82-804F-B290-E191C0017C5E}"/>
              </a:ext>
            </a:extLst>
          </p:cNvPr>
          <p:cNvSpPr txBox="1"/>
          <p:nvPr/>
        </p:nvSpPr>
        <p:spPr>
          <a:xfrm>
            <a:off x="205305" y="394264"/>
            <a:ext cx="95250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rade Gothic LT Pro Bold" panose="020B0803040303020004" pitchFamily="34" charset="0"/>
              </a:rPr>
              <a:t>VALUE PROPOSITION CANVAS: </a:t>
            </a:r>
            <a:r>
              <a:rPr lang="en-US" dirty="0">
                <a:solidFill>
                  <a:srgbClr val="0B2338"/>
                </a:solidFill>
                <a:latin typeface="Trade Gothic LT Pro Bold" panose="020B0803040303020004" pitchFamily="34" charset="0"/>
              </a:rPr>
              <a:t>Ensure the products meet user </a:t>
            </a:r>
            <a:r>
              <a:rPr lang="en-US" b="1" dirty="0">
                <a:solidFill>
                  <a:srgbClr val="0B2338"/>
                </a:solidFill>
                <a:latin typeface="Trade Gothic LT Pro Bold" panose="020B0803040303020004" pitchFamily="34" charset="0"/>
              </a:rPr>
              <a:t>needs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0B2338"/>
              </a:solidFill>
              <a:effectLst/>
              <a:uLnTx/>
              <a:uFillTx/>
              <a:latin typeface="Trade Gothic LT Pro Bold" panose="020B0803040303020004" pitchFamily="34" charset="0"/>
            </a:endParaRPr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B1012B21-1F42-44EE-A051-6B9894E01C31}"/>
              </a:ext>
            </a:extLst>
          </p:cNvPr>
          <p:cNvSpPr/>
          <p:nvPr/>
        </p:nvSpPr>
        <p:spPr>
          <a:xfrm>
            <a:off x="211941" y="855929"/>
            <a:ext cx="9641154" cy="6076499"/>
          </a:xfrm>
          <a:prstGeom prst="rect">
            <a:avLst/>
          </a:prstGeom>
          <a:noFill/>
          <a:ln w="19050">
            <a:solidFill>
              <a:srgbClr val="0B23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672AFADC-3A23-4939-B85B-AFF1E3F77E67}"/>
              </a:ext>
            </a:extLst>
          </p:cNvPr>
          <p:cNvSpPr/>
          <p:nvPr/>
        </p:nvSpPr>
        <p:spPr>
          <a:xfrm>
            <a:off x="381000" y="2038349"/>
            <a:ext cx="4203700" cy="3695701"/>
          </a:xfrm>
          <a:prstGeom prst="rect">
            <a:avLst/>
          </a:prstGeom>
          <a:noFill/>
          <a:ln w="19050">
            <a:solidFill>
              <a:srgbClr val="0B23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DAF12DFD-1F7E-4DA8-AB9F-F65F3919F77B}"/>
              </a:ext>
            </a:extLst>
          </p:cNvPr>
          <p:cNvSpPr/>
          <p:nvPr/>
        </p:nvSpPr>
        <p:spPr>
          <a:xfrm>
            <a:off x="5742528" y="1972048"/>
            <a:ext cx="3987800" cy="3762002"/>
          </a:xfrm>
          <a:prstGeom prst="ellipse">
            <a:avLst/>
          </a:prstGeom>
          <a:noFill/>
          <a:ln w="19050">
            <a:solidFill>
              <a:srgbClr val="0B23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  <a:latin typeface="Arial" panose="020B0604020202020204"/>
            </a:endParaRP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78608742-6B0D-492A-854A-07CA65F06549}"/>
              </a:ext>
            </a:extLst>
          </p:cNvPr>
          <p:cNvCxnSpPr>
            <a:cxnSpLocks/>
          </p:cNvCxnSpPr>
          <p:nvPr/>
        </p:nvCxnSpPr>
        <p:spPr>
          <a:xfrm>
            <a:off x="381000" y="2038349"/>
            <a:ext cx="1854200" cy="1720851"/>
          </a:xfrm>
          <a:prstGeom prst="line">
            <a:avLst/>
          </a:prstGeom>
          <a:ln w="9525">
            <a:solidFill>
              <a:srgbClr val="7E82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6A4DF2D3-99BA-4706-8EBC-5E28BD0A47B3}"/>
              </a:ext>
            </a:extLst>
          </p:cNvPr>
          <p:cNvCxnSpPr>
            <a:cxnSpLocks/>
          </p:cNvCxnSpPr>
          <p:nvPr/>
        </p:nvCxnSpPr>
        <p:spPr>
          <a:xfrm flipV="1">
            <a:off x="381000" y="4140200"/>
            <a:ext cx="1854200" cy="1593850"/>
          </a:xfrm>
          <a:prstGeom prst="line">
            <a:avLst/>
          </a:prstGeom>
          <a:ln w="9525">
            <a:solidFill>
              <a:srgbClr val="7E82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4A4967E6-F6CC-4DEB-965F-19FB4970374F}"/>
              </a:ext>
            </a:extLst>
          </p:cNvPr>
          <p:cNvCxnSpPr>
            <a:cxnSpLocks/>
          </p:cNvCxnSpPr>
          <p:nvPr/>
        </p:nvCxnSpPr>
        <p:spPr>
          <a:xfrm>
            <a:off x="2717799" y="3921122"/>
            <a:ext cx="2262717" cy="0"/>
          </a:xfrm>
          <a:prstGeom prst="line">
            <a:avLst/>
          </a:prstGeom>
          <a:ln w="9525">
            <a:solidFill>
              <a:srgbClr val="7E8284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Graphic 5" descr="Present with solid fill">
            <a:extLst>
              <a:ext uri="{FF2B5EF4-FFF2-40B4-BE49-F238E27FC236}">
                <a16:creationId xmlns:a16="http://schemas.microsoft.com/office/drawing/2014/main" id="{0670CA08-19B3-480D-AAF8-A5200A1F2D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2133599" y="3536948"/>
            <a:ext cx="698501" cy="698501"/>
          </a:xfrm>
          <a:prstGeom prst="rect">
            <a:avLst/>
          </a:prstGeom>
        </p:spPr>
      </p:pic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640BB18A-A3A9-44E2-8CF6-67E367D65837}"/>
              </a:ext>
            </a:extLst>
          </p:cNvPr>
          <p:cNvCxnSpPr>
            <a:cxnSpLocks/>
            <a:stCxn id="3" idx="7"/>
          </p:cNvCxnSpPr>
          <p:nvPr/>
        </p:nvCxnSpPr>
        <p:spPr>
          <a:xfrm flipH="1">
            <a:off x="7762542" y="2522980"/>
            <a:ext cx="1383786" cy="1328676"/>
          </a:xfrm>
          <a:prstGeom prst="line">
            <a:avLst/>
          </a:prstGeom>
          <a:ln w="9525">
            <a:solidFill>
              <a:srgbClr val="7E82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9537494D-C3E5-4872-9869-D48D2947106B}"/>
              </a:ext>
            </a:extLst>
          </p:cNvPr>
          <p:cNvCxnSpPr>
            <a:cxnSpLocks/>
            <a:stCxn id="3" idx="5"/>
          </p:cNvCxnSpPr>
          <p:nvPr/>
        </p:nvCxnSpPr>
        <p:spPr>
          <a:xfrm flipH="1" flipV="1">
            <a:off x="7807342" y="3920746"/>
            <a:ext cx="1338986" cy="1262372"/>
          </a:xfrm>
          <a:prstGeom prst="line">
            <a:avLst/>
          </a:prstGeom>
          <a:ln w="9525">
            <a:solidFill>
              <a:srgbClr val="7E82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C63DCC29-7DE4-43FF-9198-7D08283EAB4D}"/>
              </a:ext>
            </a:extLst>
          </p:cNvPr>
          <p:cNvCxnSpPr>
            <a:cxnSpLocks/>
          </p:cNvCxnSpPr>
          <p:nvPr/>
        </p:nvCxnSpPr>
        <p:spPr>
          <a:xfrm>
            <a:off x="5270499" y="3920745"/>
            <a:ext cx="2262717" cy="0"/>
          </a:xfrm>
          <a:prstGeom prst="line">
            <a:avLst/>
          </a:prstGeom>
          <a:ln w="9525">
            <a:solidFill>
              <a:srgbClr val="7E8284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Graphic 20" descr="Barcode with solid fill">
            <a:extLst>
              <a:ext uri="{FF2B5EF4-FFF2-40B4-BE49-F238E27FC236}">
                <a16:creationId xmlns:a16="http://schemas.microsoft.com/office/drawing/2014/main" id="{C5E2ABE6-F294-46B8-BAAE-AAD69F59E17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37191" y="3678921"/>
            <a:ext cx="523880" cy="523880"/>
          </a:xfrm>
          <a:prstGeom prst="rect">
            <a:avLst/>
          </a:prstGeom>
        </p:spPr>
      </p:pic>
      <p:pic>
        <p:nvPicPr>
          <p:cNvPr id="24" name="Graphic 23" descr="Covered plate with solid fill">
            <a:extLst>
              <a:ext uri="{FF2B5EF4-FFF2-40B4-BE49-F238E27FC236}">
                <a16:creationId xmlns:a16="http://schemas.microsoft.com/office/drawing/2014/main" id="{C6472DE7-2A42-493F-9879-EF215E3A0B8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200760" y="3660019"/>
            <a:ext cx="521208" cy="521208"/>
          </a:xfrm>
          <a:prstGeom prst="rect">
            <a:avLst/>
          </a:prstGeom>
        </p:spPr>
      </p:pic>
      <p:sp>
        <p:nvSpPr>
          <p:cNvPr id="58" name="TextBox 57">
            <a:extLst>
              <a:ext uri="{FF2B5EF4-FFF2-40B4-BE49-F238E27FC236}">
                <a16:creationId xmlns:a16="http://schemas.microsoft.com/office/drawing/2014/main" id="{CFC0D00C-92DE-447E-B268-65B9ECEBC18E}"/>
              </a:ext>
            </a:extLst>
          </p:cNvPr>
          <p:cNvSpPr txBox="1"/>
          <p:nvPr/>
        </p:nvSpPr>
        <p:spPr>
          <a:xfrm>
            <a:off x="628759" y="3257203"/>
            <a:ext cx="98966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200" b="1" u="none" strike="noStrike" baseline="0" dirty="0">
                <a:latin typeface="Trade Gothic LT Pro Bold" panose="020B0503040303020004"/>
              </a:rPr>
              <a:t>Products &amp; services</a:t>
            </a:r>
          </a:p>
        </p:txBody>
      </p:sp>
      <p:pic>
        <p:nvPicPr>
          <p:cNvPr id="39" name="Graphic 38" descr="Upward trend with solid fill">
            <a:extLst>
              <a:ext uri="{FF2B5EF4-FFF2-40B4-BE49-F238E27FC236}">
                <a16:creationId xmlns:a16="http://schemas.microsoft.com/office/drawing/2014/main" id="{3A93C8E8-3354-453D-B95E-297B0198DB9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832100" y="2784908"/>
            <a:ext cx="521208" cy="521208"/>
          </a:xfrm>
          <a:prstGeom prst="rect">
            <a:avLst/>
          </a:prstGeom>
        </p:spPr>
      </p:pic>
      <p:sp>
        <p:nvSpPr>
          <p:cNvPr id="59" name="TextBox 58">
            <a:extLst>
              <a:ext uri="{FF2B5EF4-FFF2-40B4-BE49-F238E27FC236}">
                <a16:creationId xmlns:a16="http://schemas.microsoft.com/office/drawing/2014/main" id="{E0C21D2E-509E-484F-844B-C3F1854E38A8}"/>
              </a:ext>
            </a:extLst>
          </p:cNvPr>
          <p:cNvSpPr txBox="1"/>
          <p:nvPr/>
        </p:nvSpPr>
        <p:spPr>
          <a:xfrm>
            <a:off x="2545475" y="2530993"/>
            <a:ext cx="126154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200" b="1" u="none" strike="noStrike" baseline="0" dirty="0">
                <a:latin typeface="Trade Gothic LT Pro Bold" panose="020B0503040303020004"/>
              </a:rPr>
              <a:t>Gain creators</a:t>
            </a:r>
          </a:p>
        </p:txBody>
      </p:sp>
      <p:pic>
        <p:nvPicPr>
          <p:cNvPr id="41" name="Graphic 40" descr="Medicine with solid fill">
            <a:extLst>
              <a:ext uri="{FF2B5EF4-FFF2-40B4-BE49-F238E27FC236}">
                <a16:creationId xmlns:a16="http://schemas.microsoft.com/office/drawing/2014/main" id="{B1BDED9E-CC2D-4944-BF15-2A40F1068880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2832100" y="4727031"/>
            <a:ext cx="521208" cy="521208"/>
          </a:xfrm>
          <a:prstGeom prst="rect">
            <a:avLst/>
          </a:prstGeom>
        </p:spPr>
      </p:pic>
      <p:sp>
        <p:nvSpPr>
          <p:cNvPr id="62" name="TextBox 61">
            <a:extLst>
              <a:ext uri="{FF2B5EF4-FFF2-40B4-BE49-F238E27FC236}">
                <a16:creationId xmlns:a16="http://schemas.microsoft.com/office/drawing/2014/main" id="{682BA0E1-FBA1-43B1-864A-B51B5FB970B7}"/>
              </a:ext>
            </a:extLst>
          </p:cNvPr>
          <p:cNvSpPr txBox="1"/>
          <p:nvPr/>
        </p:nvSpPr>
        <p:spPr>
          <a:xfrm>
            <a:off x="2545475" y="4436441"/>
            <a:ext cx="126154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200" b="1" u="none" strike="noStrike" baseline="0" dirty="0">
                <a:latin typeface="Trade Gothic LT Pro Bold" panose="020B0503040303020004"/>
              </a:rPr>
              <a:t>Pain relievers</a:t>
            </a:r>
          </a:p>
        </p:txBody>
      </p:sp>
      <p:pic>
        <p:nvPicPr>
          <p:cNvPr id="16" name="Graphic 15" descr="Head with gears with solid fill">
            <a:extLst>
              <a:ext uri="{FF2B5EF4-FFF2-40B4-BE49-F238E27FC236}">
                <a16:creationId xmlns:a16="http://schemas.microsoft.com/office/drawing/2014/main" id="{C0F8AE50-5619-431E-84F9-AA240F3463C6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rcRect/>
          <a:stretch/>
        </p:blipFill>
        <p:spPr>
          <a:xfrm flipH="1">
            <a:off x="7388956" y="3540505"/>
            <a:ext cx="694944" cy="694944"/>
          </a:xfrm>
          <a:prstGeom prst="rect">
            <a:avLst/>
          </a:prstGeom>
        </p:spPr>
      </p:pic>
      <p:sp>
        <p:nvSpPr>
          <p:cNvPr id="61" name="Oval 60">
            <a:extLst>
              <a:ext uri="{FF2B5EF4-FFF2-40B4-BE49-F238E27FC236}">
                <a16:creationId xmlns:a16="http://schemas.microsoft.com/office/drawing/2014/main" id="{72CCF757-9325-421A-B564-F6F09FCF8E86}"/>
              </a:ext>
            </a:extLst>
          </p:cNvPr>
          <p:cNvSpPr/>
          <p:nvPr/>
        </p:nvSpPr>
        <p:spPr>
          <a:xfrm>
            <a:off x="7539853" y="3612167"/>
            <a:ext cx="411750" cy="385676"/>
          </a:xfrm>
          <a:prstGeom prst="ellipse">
            <a:avLst/>
          </a:prstGeom>
          <a:solidFill>
            <a:srgbClr val="005B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4" name="Graphic 63" descr="Smiling face with solid fill with solid fill">
            <a:extLst>
              <a:ext uri="{FF2B5EF4-FFF2-40B4-BE49-F238E27FC236}">
                <a16:creationId xmlns:a16="http://schemas.microsoft.com/office/drawing/2014/main" id="{6A1D8341-BC83-4F06-8448-7B1401462565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7128352" y="2742298"/>
            <a:ext cx="521208" cy="521208"/>
          </a:xfrm>
          <a:prstGeom prst="rect">
            <a:avLst/>
          </a:prstGeom>
        </p:spPr>
      </p:pic>
      <p:sp>
        <p:nvSpPr>
          <p:cNvPr id="68" name="TextBox 67">
            <a:extLst>
              <a:ext uri="{FF2B5EF4-FFF2-40B4-BE49-F238E27FC236}">
                <a16:creationId xmlns:a16="http://schemas.microsoft.com/office/drawing/2014/main" id="{DA8C415F-8F62-42BA-A99B-C6B419A0BEC5}"/>
              </a:ext>
            </a:extLst>
          </p:cNvPr>
          <p:cNvSpPr txBox="1"/>
          <p:nvPr/>
        </p:nvSpPr>
        <p:spPr>
          <a:xfrm>
            <a:off x="6781387" y="2530993"/>
            <a:ext cx="126154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200" b="1" u="none" strike="noStrike" baseline="0" dirty="0">
                <a:latin typeface="Trade Gothic LT Pro Bold" panose="020B0503040303020004"/>
              </a:rPr>
              <a:t>Gains</a:t>
            </a:r>
          </a:p>
        </p:txBody>
      </p:sp>
      <p:pic>
        <p:nvPicPr>
          <p:cNvPr id="69" name="Graphic 68" descr="Sad face with solid fill with solid fill">
            <a:extLst>
              <a:ext uri="{FF2B5EF4-FFF2-40B4-BE49-F238E27FC236}">
                <a16:creationId xmlns:a16="http://schemas.microsoft.com/office/drawing/2014/main" id="{85E8EEE8-FD69-4DA7-BA7F-C7D0145A8655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rcRect/>
          <a:stretch/>
        </p:blipFill>
        <p:spPr>
          <a:xfrm>
            <a:off x="7133162" y="4663983"/>
            <a:ext cx="521208" cy="521208"/>
          </a:xfrm>
          <a:prstGeom prst="rect">
            <a:avLst/>
          </a:prstGeom>
        </p:spPr>
      </p:pic>
      <p:sp>
        <p:nvSpPr>
          <p:cNvPr id="70" name="TextBox 69">
            <a:extLst>
              <a:ext uri="{FF2B5EF4-FFF2-40B4-BE49-F238E27FC236}">
                <a16:creationId xmlns:a16="http://schemas.microsoft.com/office/drawing/2014/main" id="{1B089634-5BB4-49DA-81D1-F3E94E89C989}"/>
              </a:ext>
            </a:extLst>
          </p:cNvPr>
          <p:cNvSpPr txBox="1"/>
          <p:nvPr/>
        </p:nvSpPr>
        <p:spPr>
          <a:xfrm>
            <a:off x="6786197" y="4452678"/>
            <a:ext cx="126154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200" b="1" u="none" strike="noStrike" baseline="0" dirty="0">
                <a:latin typeface="Trade Gothic LT Pro Bold" panose="020B0503040303020004"/>
              </a:rPr>
              <a:t>Pains</a:t>
            </a:r>
          </a:p>
        </p:txBody>
      </p:sp>
      <p:pic>
        <p:nvPicPr>
          <p:cNvPr id="66" name="Graphic 65" descr="Clipboard Checked with solid fill">
            <a:extLst>
              <a:ext uri="{FF2B5EF4-FFF2-40B4-BE49-F238E27FC236}">
                <a16:creationId xmlns:a16="http://schemas.microsoft.com/office/drawing/2014/main" id="{05956604-24EA-4677-BF1C-DBBC957EEE47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8656516" y="3686654"/>
            <a:ext cx="521208" cy="521208"/>
          </a:xfrm>
          <a:prstGeom prst="rect">
            <a:avLst/>
          </a:prstGeom>
        </p:spPr>
      </p:pic>
      <p:sp>
        <p:nvSpPr>
          <p:cNvPr id="73" name="TextBox 72">
            <a:extLst>
              <a:ext uri="{FF2B5EF4-FFF2-40B4-BE49-F238E27FC236}">
                <a16:creationId xmlns:a16="http://schemas.microsoft.com/office/drawing/2014/main" id="{7680C4D9-A26C-4DAF-91EA-C7189A2BCF4A}"/>
              </a:ext>
            </a:extLst>
          </p:cNvPr>
          <p:cNvSpPr txBox="1"/>
          <p:nvPr/>
        </p:nvSpPr>
        <p:spPr>
          <a:xfrm>
            <a:off x="8301059" y="3257798"/>
            <a:ext cx="126154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200" b="1" u="none" strike="noStrike" baseline="0" dirty="0">
                <a:latin typeface="Trade Gothic LT Pro Bold" panose="020B0503040303020004"/>
              </a:rPr>
              <a:t>Customer job(s)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5AAE8B30-7B40-4C02-B377-70C8CE9F5855}"/>
              </a:ext>
            </a:extLst>
          </p:cNvPr>
          <p:cNvSpPr txBox="1"/>
          <p:nvPr/>
        </p:nvSpPr>
        <p:spPr>
          <a:xfrm>
            <a:off x="205305" y="1141051"/>
            <a:ext cx="4379395" cy="369332"/>
          </a:xfrm>
          <a:prstGeom prst="rect">
            <a:avLst/>
          </a:prstGeom>
          <a:solidFill>
            <a:srgbClr val="0B2338"/>
          </a:solidFill>
        </p:spPr>
        <p:txBody>
          <a:bodyPr wrap="square">
            <a:spAutoFit/>
          </a:bodyPr>
          <a:lstStyle>
            <a:defPPr>
              <a:defRPr lang="en-US"/>
            </a:defPPr>
            <a:lvl1pPr algn="ctr">
              <a:defRPr sz="1200" b="1" u="none" strike="noStrike" baseline="0">
                <a:latin typeface="Trade Gothic LT Pro Bold" panose="020B0503040303020004"/>
              </a:defRPr>
            </a:lvl1pPr>
          </a:lstStyle>
          <a:p>
            <a:r>
              <a:rPr lang="en-US" sz="1800" dirty="0">
                <a:solidFill>
                  <a:schemeClr val="bg1"/>
                </a:solidFill>
                <a:latin typeface="Trade Gothic LT Pro Bold" panose="020B0803040303020004" pitchFamily="34" charset="0"/>
              </a:rPr>
              <a:t>Value Proposition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AF153F1E-54F9-4350-80BD-EC5CEB063697}"/>
              </a:ext>
            </a:extLst>
          </p:cNvPr>
          <p:cNvSpPr txBox="1"/>
          <p:nvPr/>
        </p:nvSpPr>
        <p:spPr>
          <a:xfrm>
            <a:off x="5488580" y="1141051"/>
            <a:ext cx="4372759" cy="369332"/>
          </a:xfrm>
          <a:prstGeom prst="rect">
            <a:avLst/>
          </a:prstGeom>
          <a:solidFill>
            <a:srgbClr val="005B93"/>
          </a:solidFill>
        </p:spPr>
        <p:txBody>
          <a:bodyPr wrap="square">
            <a:spAutoFit/>
          </a:bodyPr>
          <a:lstStyle>
            <a:defPPr>
              <a:defRPr lang="en-US"/>
            </a:defPPr>
            <a:lvl1pPr algn="ctr">
              <a:defRPr sz="1200" b="1" u="none" strike="noStrike" baseline="0">
                <a:latin typeface="Trade Gothic LT Pro Bold" panose="020B0503040303020004"/>
              </a:defRPr>
            </a:lvl1pPr>
          </a:lstStyle>
          <a:p>
            <a:r>
              <a:rPr lang="en-US" sz="1800" dirty="0">
                <a:solidFill>
                  <a:schemeClr val="bg1"/>
                </a:solidFill>
                <a:latin typeface="Trade Gothic LT Pro Bold" panose="020B0803040303020004" pitchFamily="34" charset="0"/>
              </a:rPr>
              <a:t>Customer Segment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86965B8-B675-4508-9D0D-6C63A0D9B6AA}"/>
              </a:ext>
            </a:extLst>
          </p:cNvPr>
          <p:cNvSpPr txBox="1"/>
          <p:nvPr/>
        </p:nvSpPr>
        <p:spPr>
          <a:xfrm>
            <a:off x="106162" y="7423572"/>
            <a:ext cx="156966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err="1">
                <a:latin typeface="Trade Gothic LT Pro" panose="020B0503040303020004" pitchFamily="34" charset="77"/>
                <a:cs typeface="Arial" panose="020B0604020202020204" pitchFamily="34" charset="0"/>
              </a:rPr>
              <a:t>itk.mitre.org</a:t>
            </a:r>
            <a:r>
              <a:rPr lang="en-US" sz="900" dirty="0">
                <a:latin typeface="Trade Gothic LT Pro" panose="020B0503040303020004" pitchFamily="34" charset="77"/>
                <a:cs typeface="Arial" panose="020B0604020202020204" pitchFamily="34" charset="0"/>
              </a:rPr>
              <a:t> | </a:t>
            </a:r>
            <a:r>
              <a:rPr lang="en-US" sz="900" dirty="0" err="1">
                <a:latin typeface="Trade Gothic LT Pro" panose="020B0503040303020004" pitchFamily="34" charset="77"/>
                <a:cs typeface="Arial" panose="020B0604020202020204" pitchFamily="34" charset="0"/>
              </a:rPr>
              <a:t>itk@mitre.org</a:t>
            </a:r>
            <a:endParaRPr lang="en-US" sz="900" dirty="0">
              <a:latin typeface="Trade Gothic LT Pro" panose="020B0503040303020004" pitchFamily="34" charset="77"/>
              <a:cs typeface="Arial" panose="020B0604020202020204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40B24DB-5DB5-4139-91C6-E614E4D61DFB}"/>
              </a:ext>
            </a:extLst>
          </p:cNvPr>
          <p:cNvSpPr txBox="1"/>
          <p:nvPr/>
        </p:nvSpPr>
        <p:spPr>
          <a:xfrm>
            <a:off x="3720705" y="7433621"/>
            <a:ext cx="583364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en-US" sz="900" dirty="0">
                <a:latin typeface="Trade Gothic LT Pro" panose="020B0503040303020004" pitchFamily="34" charset="77"/>
                <a:cs typeface="Arial" panose="020B0604020202020204" pitchFamily="34" charset="0"/>
              </a:rPr>
              <a:t>© 2021 The MITRE Corporation. All rights reserved. Approved for public release. Distribution unlimited PR_20-01469-11.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80760837-15A2-4D82-8C62-1EAF9A0FF552}"/>
              </a:ext>
            </a:extLst>
          </p:cNvPr>
          <p:cNvSpPr txBox="1"/>
          <p:nvPr/>
        </p:nvSpPr>
        <p:spPr>
          <a:xfrm>
            <a:off x="1922570" y="7433621"/>
            <a:ext cx="161775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latin typeface="Trade Gothic LT Pro" panose="020B0503040303020004" pitchFamily="34" charset="77"/>
                <a:cs typeface="Arial" panose="020B0604020202020204" pitchFamily="34" charset="0"/>
              </a:rPr>
              <a:t>Value Proposition Canvas V1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E6736FD2-5E27-BB43-AF96-65FC1CB4396E}"/>
              </a:ext>
            </a:extLst>
          </p:cNvPr>
          <p:cNvSpPr txBox="1"/>
          <p:nvPr/>
        </p:nvSpPr>
        <p:spPr>
          <a:xfrm>
            <a:off x="2026662" y="6950658"/>
            <a:ext cx="648767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i="1" dirty="0">
                <a:latin typeface="Trade Gothic LT Pro" panose="020B0503040303020004" pitchFamily="34" charset="77"/>
                <a:cs typeface="Arial" panose="020B0604020202020204" pitchFamily="34" charset="0"/>
              </a:rPr>
              <a:t>Value Proposition Canvas was developed by </a:t>
            </a:r>
            <a:r>
              <a:rPr lang="en-US" sz="900" i="1" dirty="0" err="1">
                <a:latin typeface="Trade Gothic LT Pro" panose="020B0503040303020004" pitchFamily="34" charset="77"/>
                <a:cs typeface="Arial" panose="020B0604020202020204" pitchFamily="34" charset="0"/>
              </a:rPr>
              <a:t>Strategyzer.com</a:t>
            </a:r>
            <a:r>
              <a:rPr lang="en-US" sz="900" i="1" dirty="0">
                <a:latin typeface="Trade Gothic LT Pro" panose="020B0503040303020004" pitchFamily="34" charset="77"/>
                <a:cs typeface="Arial" panose="020B0604020202020204" pitchFamily="34" charset="0"/>
              </a:rPr>
              <a:t> and is used in accordance with their Creative Commons License.</a:t>
            </a:r>
          </a:p>
        </p:txBody>
      </p:sp>
    </p:spTree>
    <p:extLst>
      <p:ext uri="{BB962C8B-B14F-4D97-AF65-F5344CB8AC3E}">
        <p14:creationId xmlns:p14="http://schemas.microsoft.com/office/powerpoint/2010/main" val="18437861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BECD2ED1-40DD-4B7B-922D-CEFC9DF9C3F4}"/>
              </a:ext>
            </a:extLst>
          </p:cNvPr>
          <p:cNvCxnSpPr>
            <a:cxnSpLocks/>
          </p:cNvCxnSpPr>
          <p:nvPr/>
        </p:nvCxnSpPr>
        <p:spPr>
          <a:xfrm>
            <a:off x="436127" y="2650435"/>
            <a:ext cx="9416968" cy="0"/>
          </a:xfrm>
          <a:prstGeom prst="line">
            <a:avLst/>
          </a:prstGeom>
          <a:ln w="3175">
            <a:solidFill>
              <a:srgbClr val="7E828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Rectangle 63">
            <a:extLst>
              <a:ext uri="{FF2B5EF4-FFF2-40B4-BE49-F238E27FC236}">
                <a16:creationId xmlns:a16="http://schemas.microsoft.com/office/drawing/2014/main" id="{57C862E0-79EB-412C-84CC-15C0A0876526}"/>
              </a:ext>
            </a:extLst>
          </p:cNvPr>
          <p:cNvSpPr/>
          <p:nvPr/>
        </p:nvSpPr>
        <p:spPr>
          <a:xfrm rot="10800000">
            <a:off x="220287" y="2258638"/>
            <a:ext cx="246888" cy="2533020"/>
          </a:xfrm>
          <a:prstGeom prst="rect">
            <a:avLst/>
          </a:prstGeom>
          <a:solidFill>
            <a:srgbClr val="005B93"/>
          </a:solidFill>
          <a:ln w="19050">
            <a:solidFill>
              <a:srgbClr val="0B23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F21994AB-A04F-44EF-978F-85C700D1B6DE}"/>
              </a:ext>
            </a:extLst>
          </p:cNvPr>
          <p:cNvSpPr/>
          <p:nvPr/>
        </p:nvSpPr>
        <p:spPr>
          <a:xfrm rot="10800000">
            <a:off x="225336" y="561124"/>
            <a:ext cx="247256" cy="1704998"/>
          </a:xfrm>
          <a:prstGeom prst="rect">
            <a:avLst/>
          </a:prstGeom>
          <a:solidFill>
            <a:schemeClr val="tx2"/>
          </a:solidFill>
          <a:ln w="19050">
            <a:solidFill>
              <a:srgbClr val="0B23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DF9ADA0B-829F-4A40-AFDE-61657722C901}"/>
              </a:ext>
            </a:extLst>
          </p:cNvPr>
          <p:cNvSpPr/>
          <p:nvPr/>
        </p:nvSpPr>
        <p:spPr>
          <a:xfrm>
            <a:off x="504533" y="2745586"/>
            <a:ext cx="691662" cy="412121"/>
          </a:xfrm>
          <a:prstGeom prst="rect">
            <a:avLst/>
          </a:prstGeom>
          <a:solidFill>
            <a:srgbClr val="005B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3AB9443B-FD73-4FD5-8FF4-C5FA1806C4EA}"/>
              </a:ext>
            </a:extLst>
          </p:cNvPr>
          <p:cNvCxnSpPr>
            <a:cxnSpLocks/>
          </p:cNvCxnSpPr>
          <p:nvPr/>
        </p:nvCxnSpPr>
        <p:spPr>
          <a:xfrm>
            <a:off x="341166" y="4778408"/>
            <a:ext cx="3068792" cy="0"/>
          </a:xfrm>
          <a:prstGeom prst="line">
            <a:avLst/>
          </a:prstGeom>
          <a:ln w="3175">
            <a:solidFill>
              <a:srgbClr val="7E828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A5C30DF5-EA82-804F-B290-E191C0017C5E}"/>
              </a:ext>
            </a:extLst>
          </p:cNvPr>
          <p:cNvSpPr txBox="1"/>
          <p:nvPr/>
        </p:nvSpPr>
        <p:spPr>
          <a:xfrm>
            <a:off x="190478" y="99459"/>
            <a:ext cx="7749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rade Gothic LT Pro Bold" panose="020B0803040303020004" pitchFamily="34" charset="0"/>
              </a:rPr>
              <a:t>VALUE PROPOSITION CANVAS: </a:t>
            </a: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0B2338"/>
                </a:solidFill>
                <a:effectLst/>
                <a:uLnTx/>
                <a:uFillTx/>
                <a:latin typeface="Trade Gothic LT Pro Bold" panose="020B0803040303020004" pitchFamily="34" charset="0"/>
              </a:rPr>
              <a:t>Ensure that products meet user </a:t>
            </a:r>
            <a:r>
              <a:rPr lang="en-US" b="1" dirty="0">
                <a:solidFill>
                  <a:srgbClr val="0B2338"/>
                </a:solidFill>
                <a:latin typeface="Trade Gothic LT Pro Bold" panose="020B0803040303020004" pitchFamily="34" charset="0"/>
              </a:rPr>
              <a:t>ne</a:t>
            </a: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0B2338"/>
                </a:solidFill>
                <a:effectLst/>
                <a:uLnTx/>
                <a:uFillTx/>
                <a:latin typeface="Trade Gothic LT Pro Bold" panose="020B0803040303020004" pitchFamily="34" charset="0"/>
              </a:rPr>
              <a:t>eds</a:t>
            </a:r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B1012B21-1F42-44EE-A051-6B9894E01C31}"/>
              </a:ext>
            </a:extLst>
          </p:cNvPr>
          <p:cNvSpPr/>
          <p:nvPr/>
        </p:nvSpPr>
        <p:spPr>
          <a:xfrm>
            <a:off x="211941" y="564961"/>
            <a:ext cx="9641154" cy="6830249"/>
          </a:xfrm>
          <a:prstGeom prst="rect">
            <a:avLst/>
          </a:prstGeom>
          <a:noFill/>
          <a:ln w="19050">
            <a:solidFill>
              <a:srgbClr val="0B23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65AF00B1-E028-402D-A3CF-5D3C6F7B015A}"/>
              </a:ext>
            </a:extLst>
          </p:cNvPr>
          <p:cNvSpPr/>
          <p:nvPr/>
        </p:nvSpPr>
        <p:spPr>
          <a:xfrm rot="10800000">
            <a:off x="220195" y="4780080"/>
            <a:ext cx="246891" cy="2615095"/>
          </a:xfrm>
          <a:prstGeom prst="rect">
            <a:avLst/>
          </a:prstGeom>
          <a:solidFill>
            <a:srgbClr val="87DEFF"/>
          </a:solidFill>
          <a:ln w="19050">
            <a:solidFill>
              <a:srgbClr val="0B23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F58D8568-1590-45E1-AB2F-D89C1C3122C2}"/>
              </a:ext>
            </a:extLst>
          </p:cNvPr>
          <p:cNvSpPr/>
          <p:nvPr/>
        </p:nvSpPr>
        <p:spPr>
          <a:xfrm>
            <a:off x="226744" y="554663"/>
            <a:ext cx="9626351" cy="1722890"/>
          </a:xfrm>
          <a:prstGeom prst="rect">
            <a:avLst/>
          </a:prstGeom>
          <a:noFill/>
          <a:ln w="19050">
            <a:solidFill>
              <a:srgbClr val="0B23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48A8695C-D053-43D8-90EC-A8AB2DA213EF}"/>
              </a:ext>
            </a:extLst>
          </p:cNvPr>
          <p:cNvSpPr txBox="1"/>
          <p:nvPr/>
        </p:nvSpPr>
        <p:spPr>
          <a:xfrm>
            <a:off x="3395533" y="2320428"/>
            <a:ext cx="3498156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ade Gothic LT Pro Bold" panose="020B0503040303020004"/>
                <a:ea typeface="+mn-ea"/>
                <a:cs typeface="+mn-cs"/>
              </a:rPr>
              <a:t>Collect information on customer [</a:t>
            </a:r>
            <a:r>
              <a:rPr kumimoji="0" lang="en-US" sz="12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ade Gothic LT Pro Bold" panose="020B0503040303020004"/>
                <a:ea typeface="+mn-ea"/>
                <a:cs typeface="+mn-cs"/>
              </a:rPr>
              <a:t>rofile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ade Gothic LT Pro Bold" panose="020B0503040303020004"/>
                <a:ea typeface="+mn-ea"/>
                <a:cs typeface="+mn-cs"/>
              </a:rPr>
              <a:t> by…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2D00DA5A-B7E3-41C9-913E-B4C72B2EFEED}"/>
              </a:ext>
            </a:extLst>
          </p:cNvPr>
          <p:cNvCxnSpPr>
            <a:cxnSpLocks/>
          </p:cNvCxnSpPr>
          <p:nvPr/>
        </p:nvCxnSpPr>
        <p:spPr>
          <a:xfrm>
            <a:off x="3399641" y="2650435"/>
            <a:ext cx="10739" cy="4744740"/>
          </a:xfrm>
          <a:prstGeom prst="line">
            <a:avLst/>
          </a:prstGeom>
          <a:ln w="9525">
            <a:solidFill>
              <a:srgbClr val="7E82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4047AFC0-C407-4F80-A8A5-BE42321AC151}"/>
              </a:ext>
            </a:extLst>
          </p:cNvPr>
          <p:cNvCxnSpPr>
            <a:cxnSpLocks/>
          </p:cNvCxnSpPr>
          <p:nvPr/>
        </p:nvCxnSpPr>
        <p:spPr>
          <a:xfrm>
            <a:off x="3519222" y="2649634"/>
            <a:ext cx="10739" cy="4744740"/>
          </a:xfrm>
          <a:prstGeom prst="line">
            <a:avLst/>
          </a:prstGeom>
          <a:ln w="9525">
            <a:solidFill>
              <a:srgbClr val="7E82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TextBox 97">
            <a:extLst>
              <a:ext uri="{FF2B5EF4-FFF2-40B4-BE49-F238E27FC236}">
                <a16:creationId xmlns:a16="http://schemas.microsoft.com/office/drawing/2014/main" id="{B8B13346-3798-4938-B507-1667AFAB3AC8}"/>
              </a:ext>
            </a:extLst>
          </p:cNvPr>
          <p:cNvSpPr txBox="1"/>
          <p:nvPr/>
        </p:nvSpPr>
        <p:spPr>
          <a:xfrm>
            <a:off x="512555" y="603999"/>
            <a:ext cx="355251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ade Gothic LT Pro Bold" panose="020B0503040303020004"/>
                <a:ea typeface="+mn-ea"/>
                <a:cs typeface="+mn-cs"/>
              </a:rPr>
              <a:t>Identify users </a:t>
            </a: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ade Gothic LT Pro" panose="020B0503040303020004"/>
                <a:ea typeface="+mn-ea"/>
                <a:cs typeface="+mn-cs"/>
              </a:rPr>
              <a:t>To interview and/or observe </a:t>
            </a:r>
            <a:endParaRPr kumimoji="0" lang="en-US" sz="10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ade Gothic LT Pro" panose="020B0503040303020004"/>
              <a:ea typeface="+mn-ea"/>
              <a:cs typeface="+mn-cs"/>
            </a:endParaRP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95371F7F-5BD0-438B-8B9D-30AAE318075A}"/>
              </a:ext>
            </a:extLst>
          </p:cNvPr>
          <p:cNvSpPr txBox="1"/>
          <p:nvPr/>
        </p:nvSpPr>
        <p:spPr>
          <a:xfrm>
            <a:off x="1189975" y="2713057"/>
            <a:ext cx="198201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ade Gothic LT Pro Bold" panose="020B0503040303020004"/>
                <a:ea typeface="+mn-ea"/>
                <a:cs typeface="+mn-cs"/>
              </a:rPr>
              <a:t>Describing customer jobs 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1A495FA1-5AE7-4A23-8D8F-F7A563D7F742}"/>
              </a:ext>
            </a:extLst>
          </p:cNvPr>
          <p:cNvSpPr txBox="1"/>
          <p:nvPr/>
        </p:nvSpPr>
        <p:spPr>
          <a:xfrm>
            <a:off x="1436692" y="4879076"/>
            <a:ext cx="198201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ade Gothic LT Pro Bold" panose="020B0503040303020004"/>
                <a:ea typeface="+mn-ea"/>
                <a:cs typeface="+mn-cs"/>
              </a:rPr>
              <a:t>Products &amp; services </a:t>
            </a:r>
          </a:p>
        </p:txBody>
      </p:sp>
      <p:cxnSp>
        <p:nvCxnSpPr>
          <p:cNvPr id="105" name="Straight Connector 104">
            <a:extLst>
              <a:ext uri="{FF2B5EF4-FFF2-40B4-BE49-F238E27FC236}">
                <a16:creationId xmlns:a16="http://schemas.microsoft.com/office/drawing/2014/main" id="{8C4367A1-28B4-41C0-993D-7D56918817F9}"/>
              </a:ext>
            </a:extLst>
          </p:cNvPr>
          <p:cNvCxnSpPr>
            <a:cxnSpLocks/>
          </p:cNvCxnSpPr>
          <p:nvPr/>
        </p:nvCxnSpPr>
        <p:spPr>
          <a:xfrm>
            <a:off x="3525652" y="4791658"/>
            <a:ext cx="3068792" cy="0"/>
          </a:xfrm>
          <a:prstGeom prst="line">
            <a:avLst/>
          </a:prstGeom>
          <a:ln w="3175">
            <a:solidFill>
              <a:srgbClr val="7E828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>
            <a:extLst>
              <a:ext uri="{FF2B5EF4-FFF2-40B4-BE49-F238E27FC236}">
                <a16:creationId xmlns:a16="http://schemas.microsoft.com/office/drawing/2014/main" id="{5537D506-CC04-471D-A9B1-683C2C276174}"/>
              </a:ext>
            </a:extLst>
          </p:cNvPr>
          <p:cNvCxnSpPr>
            <a:cxnSpLocks/>
          </p:cNvCxnSpPr>
          <p:nvPr/>
        </p:nvCxnSpPr>
        <p:spPr>
          <a:xfrm>
            <a:off x="6594520" y="2648833"/>
            <a:ext cx="10762" cy="4754962"/>
          </a:xfrm>
          <a:prstGeom prst="line">
            <a:avLst/>
          </a:prstGeom>
          <a:ln w="9525">
            <a:solidFill>
              <a:srgbClr val="7E82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>
            <a:extLst>
              <a:ext uri="{FF2B5EF4-FFF2-40B4-BE49-F238E27FC236}">
                <a16:creationId xmlns:a16="http://schemas.microsoft.com/office/drawing/2014/main" id="{27B8449E-6E61-42DA-88DA-ACEBA577F645}"/>
              </a:ext>
            </a:extLst>
          </p:cNvPr>
          <p:cNvCxnSpPr>
            <a:cxnSpLocks/>
          </p:cNvCxnSpPr>
          <p:nvPr/>
        </p:nvCxnSpPr>
        <p:spPr>
          <a:xfrm>
            <a:off x="6714025" y="2648833"/>
            <a:ext cx="10738" cy="4744740"/>
          </a:xfrm>
          <a:prstGeom prst="line">
            <a:avLst/>
          </a:prstGeom>
          <a:ln w="9525">
            <a:solidFill>
              <a:srgbClr val="7E82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>
            <a:extLst>
              <a:ext uri="{FF2B5EF4-FFF2-40B4-BE49-F238E27FC236}">
                <a16:creationId xmlns:a16="http://schemas.microsoft.com/office/drawing/2014/main" id="{882CC98A-75CA-42F7-AEFA-5DD896182CF9}"/>
              </a:ext>
            </a:extLst>
          </p:cNvPr>
          <p:cNvCxnSpPr>
            <a:cxnSpLocks/>
          </p:cNvCxnSpPr>
          <p:nvPr/>
        </p:nvCxnSpPr>
        <p:spPr>
          <a:xfrm>
            <a:off x="6714025" y="4791658"/>
            <a:ext cx="3068792" cy="0"/>
          </a:xfrm>
          <a:prstGeom prst="line">
            <a:avLst/>
          </a:prstGeom>
          <a:ln w="3175">
            <a:solidFill>
              <a:srgbClr val="7E828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0" name="Graphic 109" descr="Clipboard Checked with solid fill">
            <a:extLst>
              <a:ext uri="{FF2B5EF4-FFF2-40B4-BE49-F238E27FC236}">
                <a16:creationId xmlns:a16="http://schemas.microsoft.com/office/drawing/2014/main" id="{75CFD772-A7B5-4F34-AA13-F85237878C6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43612" y="2748058"/>
            <a:ext cx="365760" cy="365760"/>
          </a:xfrm>
          <a:prstGeom prst="rect">
            <a:avLst/>
          </a:prstGeom>
        </p:spPr>
      </p:pic>
      <p:sp>
        <p:nvSpPr>
          <p:cNvPr id="114" name="Rectangle: Diagonal Corners Rounded 113">
            <a:extLst>
              <a:ext uri="{FF2B5EF4-FFF2-40B4-BE49-F238E27FC236}">
                <a16:creationId xmlns:a16="http://schemas.microsoft.com/office/drawing/2014/main" id="{F7E601AA-93CE-4058-A545-5C619C2712B0}"/>
              </a:ext>
            </a:extLst>
          </p:cNvPr>
          <p:cNvSpPr/>
          <p:nvPr/>
        </p:nvSpPr>
        <p:spPr>
          <a:xfrm>
            <a:off x="504532" y="4873559"/>
            <a:ext cx="932160" cy="453542"/>
          </a:xfrm>
          <a:prstGeom prst="round2DiagRect">
            <a:avLst>
              <a:gd name="adj1" fmla="val 0"/>
              <a:gd name="adj2" fmla="val 0"/>
            </a:avLst>
          </a:prstGeom>
          <a:solidFill>
            <a:srgbClr val="87DE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15" name="Graphic 114" descr="Barcode with solid fill">
            <a:extLst>
              <a:ext uri="{FF2B5EF4-FFF2-40B4-BE49-F238E27FC236}">
                <a16:creationId xmlns:a16="http://schemas.microsoft.com/office/drawing/2014/main" id="{4C7B0C1C-0249-45D2-826C-DAE534103E5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67607" y="4917450"/>
            <a:ext cx="365760" cy="365760"/>
          </a:xfrm>
          <a:prstGeom prst="rect">
            <a:avLst/>
          </a:prstGeom>
        </p:spPr>
      </p:pic>
      <p:pic>
        <p:nvPicPr>
          <p:cNvPr id="116" name="Graphic 115" descr="Covered plate with solid fill">
            <a:extLst>
              <a:ext uri="{FF2B5EF4-FFF2-40B4-BE49-F238E27FC236}">
                <a16:creationId xmlns:a16="http://schemas.microsoft.com/office/drawing/2014/main" id="{AB9E1CCB-1CF1-4466-9941-FAAF9F0ACE9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951664" y="4917450"/>
            <a:ext cx="365760" cy="365760"/>
          </a:xfrm>
          <a:prstGeom prst="rect">
            <a:avLst/>
          </a:prstGeom>
        </p:spPr>
      </p:pic>
      <p:sp>
        <p:nvSpPr>
          <p:cNvPr id="117" name="Rectangle 116">
            <a:extLst>
              <a:ext uri="{FF2B5EF4-FFF2-40B4-BE49-F238E27FC236}">
                <a16:creationId xmlns:a16="http://schemas.microsoft.com/office/drawing/2014/main" id="{B604E667-5F1B-4BAC-BD9D-D76BA3D6C3B5}"/>
              </a:ext>
            </a:extLst>
          </p:cNvPr>
          <p:cNvSpPr/>
          <p:nvPr/>
        </p:nvSpPr>
        <p:spPr>
          <a:xfrm>
            <a:off x="3620613" y="2741217"/>
            <a:ext cx="691662" cy="412121"/>
          </a:xfrm>
          <a:prstGeom prst="rect">
            <a:avLst/>
          </a:prstGeom>
          <a:solidFill>
            <a:srgbClr val="005B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18" name="Graphic 117" descr="Sad face with solid fill with solid fill">
            <a:extLst>
              <a:ext uri="{FF2B5EF4-FFF2-40B4-BE49-F238E27FC236}">
                <a16:creationId xmlns:a16="http://schemas.microsoft.com/office/drawing/2014/main" id="{BA4B7369-8164-43D4-A554-4A6A0B860A8A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/>
        </p:blipFill>
        <p:spPr>
          <a:xfrm>
            <a:off x="3783564" y="2751135"/>
            <a:ext cx="365760" cy="365760"/>
          </a:xfrm>
          <a:prstGeom prst="rect">
            <a:avLst/>
          </a:prstGeom>
        </p:spPr>
      </p:pic>
      <p:sp>
        <p:nvSpPr>
          <p:cNvPr id="119" name="Rectangle 118">
            <a:extLst>
              <a:ext uri="{FF2B5EF4-FFF2-40B4-BE49-F238E27FC236}">
                <a16:creationId xmlns:a16="http://schemas.microsoft.com/office/drawing/2014/main" id="{C2E1F401-453B-4B3F-B788-B2A66AAA04A9}"/>
              </a:ext>
            </a:extLst>
          </p:cNvPr>
          <p:cNvSpPr/>
          <p:nvPr/>
        </p:nvSpPr>
        <p:spPr>
          <a:xfrm>
            <a:off x="6805099" y="2748058"/>
            <a:ext cx="691662" cy="412121"/>
          </a:xfrm>
          <a:prstGeom prst="rect">
            <a:avLst/>
          </a:prstGeom>
          <a:solidFill>
            <a:srgbClr val="005B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0" name="Graphic 119" descr="Smiling face with solid fill with solid fill">
            <a:extLst>
              <a:ext uri="{FF2B5EF4-FFF2-40B4-BE49-F238E27FC236}">
                <a16:creationId xmlns:a16="http://schemas.microsoft.com/office/drawing/2014/main" id="{14FA9850-B6D1-4A8C-B86A-D329CDBFAF73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968050" y="2777639"/>
            <a:ext cx="365760" cy="365760"/>
          </a:xfrm>
          <a:prstGeom prst="rect">
            <a:avLst/>
          </a:prstGeom>
        </p:spPr>
      </p:pic>
      <p:sp>
        <p:nvSpPr>
          <p:cNvPr id="121" name="Rectangle 120">
            <a:extLst>
              <a:ext uri="{FF2B5EF4-FFF2-40B4-BE49-F238E27FC236}">
                <a16:creationId xmlns:a16="http://schemas.microsoft.com/office/drawing/2014/main" id="{D7438A11-7AAC-4644-8EB0-B6B7A239E346}"/>
              </a:ext>
            </a:extLst>
          </p:cNvPr>
          <p:cNvSpPr/>
          <p:nvPr/>
        </p:nvSpPr>
        <p:spPr>
          <a:xfrm>
            <a:off x="3620613" y="4873559"/>
            <a:ext cx="691662" cy="453528"/>
          </a:xfrm>
          <a:prstGeom prst="rect">
            <a:avLst/>
          </a:prstGeom>
          <a:solidFill>
            <a:srgbClr val="87DE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0EA9107E-E339-4159-B4DE-0A7EEEED0250}"/>
              </a:ext>
            </a:extLst>
          </p:cNvPr>
          <p:cNvSpPr/>
          <p:nvPr/>
        </p:nvSpPr>
        <p:spPr>
          <a:xfrm>
            <a:off x="6805099" y="4873559"/>
            <a:ext cx="691662" cy="453529"/>
          </a:xfrm>
          <a:prstGeom prst="rect">
            <a:avLst/>
          </a:prstGeom>
          <a:solidFill>
            <a:srgbClr val="87DE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3" name="Graphic 122" descr="Upward trend with solid fill">
            <a:extLst>
              <a:ext uri="{FF2B5EF4-FFF2-40B4-BE49-F238E27FC236}">
                <a16:creationId xmlns:a16="http://schemas.microsoft.com/office/drawing/2014/main" id="{15DB94F2-1EDE-47E8-8507-1F8B9A439246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6968050" y="4917450"/>
            <a:ext cx="365760" cy="365760"/>
          </a:xfrm>
          <a:prstGeom prst="rect">
            <a:avLst/>
          </a:prstGeom>
        </p:spPr>
      </p:pic>
      <p:pic>
        <p:nvPicPr>
          <p:cNvPr id="124" name="Graphic 123" descr="Medicine with solid fill">
            <a:extLst>
              <a:ext uri="{FF2B5EF4-FFF2-40B4-BE49-F238E27FC236}">
                <a16:creationId xmlns:a16="http://schemas.microsoft.com/office/drawing/2014/main" id="{C8193E2C-95E2-47E4-B030-3E6049385ACB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3783564" y="4917450"/>
            <a:ext cx="365760" cy="365760"/>
          </a:xfrm>
          <a:prstGeom prst="rect">
            <a:avLst/>
          </a:prstGeom>
        </p:spPr>
      </p:pic>
      <p:sp>
        <p:nvSpPr>
          <p:cNvPr id="125" name="TextBox 124">
            <a:extLst>
              <a:ext uri="{FF2B5EF4-FFF2-40B4-BE49-F238E27FC236}">
                <a16:creationId xmlns:a16="http://schemas.microsoft.com/office/drawing/2014/main" id="{E55BB70B-A8D8-48E6-B984-B48FFB006D8F}"/>
              </a:ext>
            </a:extLst>
          </p:cNvPr>
          <p:cNvSpPr txBox="1"/>
          <p:nvPr/>
        </p:nvSpPr>
        <p:spPr>
          <a:xfrm>
            <a:off x="4312275" y="2747615"/>
            <a:ext cx="198201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ade Gothic LT Pro Bold" panose="020B0503040303020004"/>
                <a:ea typeface="+mn-ea"/>
                <a:cs typeface="+mn-cs"/>
              </a:rPr>
              <a:t>Pains</a:t>
            </a:r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D995D94C-BD16-4B64-A5E0-83E42B974FCB}"/>
              </a:ext>
            </a:extLst>
          </p:cNvPr>
          <p:cNvSpPr txBox="1"/>
          <p:nvPr/>
        </p:nvSpPr>
        <p:spPr>
          <a:xfrm>
            <a:off x="4312275" y="4873559"/>
            <a:ext cx="198201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ade Gothic LT Pro Bold" panose="020B0503040303020004"/>
                <a:ea typeface="+mn-ea"/>
                <a:cs typeface="+mn-cs"/>
              </a:rPr>
              <a:t>Pain relievers</a:t>
            </a:r>
          </a:p>
        </p:txBody>
      </p:sp>
      <p:sp>
        <p:nvSpPr>
          <p:cNvPr id="127" name="TextBox 126">
            <a:extLst>
              <a:ext uri="{FF2B5EF4-FFF2-40B4-BE49-F238E27FC236}">
                <a16:creationId xmlns:a16="http://schemas.microsoft.com/office/drawing/2014/main" id="{5EC22EB3-DD9B-47E5-AF67-40381E0AFBA6}"/>
              </a:ext>
            </a:extLst>
          </p:cNvPr>
          <p:cNvSpPr txBox="1"/>
          <p:nvPr/>
        </p:nvSpPr>
        <p:spPr>
          <a:xfrm>
            <a:off x="7518223" y="2747615"/>
            <a:ext cx="1917177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ade Gothic LT Pro Bold" panose="020B0503040303020004"/>
                <a:ea typeface="+mn-ea"/>
                <a:cs typeface="+mn-cs"/>
              </a:rPr>
              <a:t>Gains</a:t>
            </a:r>
          </a:p>
        </p:txBody>
      </p:sp>
      <p:sp>
        <p:nvSpPr>
          <p:cNvPr id="128" name="TextBox 127">
            <a:extLst>
              <a:ext uri="{FF2B5EF4-FFF2-40B4-BE49-F238E27FC236}">
                <a16:creationId xmlns:a16="http://schemas.microsoft.com/office/drawing/2014/main" id="{29957171-0EBC-45EA-AD39-D35B4193C2FD}"/>
              </a:ext>
            </a:extLst>
          </p:cNvPr>
          <p:cNvSpPr txBox="1"/>
          <p:nvPr/>
        </p:nvSpPr>
        <p:spPr>
          <a:xfrm>
            <a:off x="7523453" y="4873559"/>
            <a:ext cx="1917177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ade Gothic LT Pro Bold" panose="020B0503040303020004"/>
                <a:ea typeface="+mn-ea"/>
                <a:cs typeface="+mn-cs"/>
              </a:rPr>
              <a:t>Gain creators</a:t>
            </a:r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id="{C72192AE-7627-4CAA-BF5B-2D1ACC4AB057}"/>
              </a:ext>
            </a:extLst>
          </p:cNvPr>
          <p:cNvSpPr txBox="1"/>
          <p:nvPr/>
        </p:nvSpPr>
        <p:spPr>
          <a:xfrm rot="16200000">
            <a:off x="-364253" y="1240716"/>
            <a:ext cx="142913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rade Gothic LT Pro Bold" panose="020B0803040303020004" pitchFamily="34" charset="0"/>
              </a:rPr>
              <a:t>Step 1</a:t>
            </a:r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id="{7A01BA8B-E95A-4616-8EA4-B1CA1DA5DB76}"/>
              </a:ext>
            </a:extLst>
          </p:cNvPr>
          <p:cNvSpPr txBox="1"/>
          <p:nvPr/>
        </p:nvSpPr>
        <p:spPr>
          <a:xfrm rot="16200000">
            <a:off x="-532569" y="3371260"/>
            <a:ext cx="170613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rade Gothic LT Pro Bold" panose="020B0803040303020004" pitchFamily="34" charset="0"/>
              </a:rPr>
              <a:t>Step 2</a:t>
            </a:r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id="{1199449E-6893-4296-B6E1-A42B855C8F4E}"/>
              </a:ext>
            </a:extLst>
          </p:cNvPr>
          <p:cNvSpPr txBox="1"/>
          <p:nvPr/>
        </p:nvSpPr>
        <p:spPr>
          <a:xfrm rot="16200000">
            <a:off x="-511900" y="5855321"/>
            <a:ext cx="170613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B2338"/>
                </a:solidFill>
                <a:effectLst/>
                <a:uLnTx/>
                <a:uFillTx/>
                <a:latin typeface="Trade Gothic LT Pro Bold" panose="020B0803040303020004" pitchFamily="34" charset="0"/>
              </a:rPr>
              <a:t>Step </a:t>
            </a:r>
            <a:r>
              <a:rPr lang="en-US" sz="1400" b="1" dirty="0">
                <a:solidFill>
                  <a:srgbClr val="0B2338"/>
                </a:solidFill>
                <a:latin typeface="Trade Gothic LT Pro Bold" panose="020B0803040303020004" pitchFamily="34" charset="0"/>
              </a:rPr>
              <a:t>3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rgbClr val="0B2338"/>
              </a:solidFill>
              <a:effectLst/>
              <a:uLnTx/>
              <a:uFillTx/>
              <a:latin typeface="Trade Gothic LT Pro Bold" panose="020B0803040303020004" pitchFamily="34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29F4764E-104F-401D-A2B1-0BEABF6703D4}"/>
              </a:ext>
            </a:extLst>
          </p:cNvPr>
          <p:cNvSpPr txBox="1"/>
          <p:nvPr/>
        </p:nvSpPr>
        <p:spPr>
          <a:xfrm>
            <a:off x="1205470" y="2936396"/>
            <a:ext cx="204727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b="0" i="1" u="none" strike="noStrike" baseline="0" dirty="0">
                <a:latin typeface="Trade Gothic LT Pro" panose="020B0503040303020004"/>
              </a:rPr>
              <a:t>What is the customer trying to get done? </a:t>
            </a:r>
            <a:endParaRPr lang="en-US" sz="1000" i="1" dirty="0">
              <a:latin typeface="Trade Gothic LT Pro" panose="020B0503040303020004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3DDAF279-FE72-4131-AB95-E56B04925583}"/>
              </a:ext>
            </a:extLst>
          </p:cNvPr>
          <p:cNvSpPr txBox="1"/>
          <p:nvPr/>
        </p:nvSpPr>
        <p:spPr>
          <a:xfrm>
            <a:off x="4340132" y="2948868"/>
            <a:ext cx="221022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b="0" i="1" u="none" strike="noStrike" baseline="0" dirty="0">
                <a:latin typeface="Trade Gothic LT Pro" panose="020B0503040303020004"/>
              </a:rPr>
              <a:t>What are some areas of weaknes</a:t>
            </a:r>
            <a:r>
              <a:rPr lang="en-US" sz="1000" i="1" dirty="0">
                <a:latin typeface="Trade Gothic LT Pro" panose="020B0503040303020004"/>
              </a:rPr>
              <a:t>s or trouble?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3B72D4EF-D055-4377-9C7F-ECBDEC081F60}"/>
              </a:ext>
            </a:extLst>
          </p:cNvPr>
          <p:cNvSpPr txBox="1"/>
          <p:nvPr/>
        </p:nvSpPr>
        <p:spPr>
          <a:xfrm>
            <a:off x="7566165" y="2954118"/>
            <a:ext cx="221022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b="0" i="1" u="none" strike="noStrike" baseline="0" dirty="0">
                <a:latin typeface="Trade Gothic LT Pro" panose="020B0503040303020004"/>
              </a:rPr>
              <a:t>What are some areas of strength</a:t>
            </a:r>
            <a:r>
              <a:rPr lang="en-US" sz="1000" i="1" dirty="0">
                <a:latin typeface="Trade Gothic LT Pro" panose="020B0503040303020004"/>
              </a:rPr>
              <a:t> or benefits?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D1FB161C-BC8C-4DAC-AC79-E86DE331D6E8}"/>
              </a:ext>
            </a:extLst>
          </p:cNvPr>
          <p:cNvSpPr txBox="1"/>
          <p:nvPr/>
        </p:nvSpPr>
        <p:spPr>
          <a:xfrm>
            <a:off x="1441350" y="5096254"/>
            <a:ext cx="1873658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b="0" i="1" u="none" strike="noStrike" baseline="0" dirty="0">
                <a:latin typeface="Trade Gothic LT Pro" panose="020B0503040303020004"/>
              </a:rPr>
              <a:t>List </a:t>
            </a:r>
            <a:r>
              <a:rPr lang="en-US" sz="1000" i="1" dirty="0">
                <a:latin typeface="Trade Gothic LT Pro" panose="020B0503040303020004"/>
              </a:rPr>
              <a:t>what products &amp; services can be offered to get the job done: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DC85C071-FD4C-45F9-9DFB-67842C4A4095}"/>
              </a:ext>
            </a:extLst>
          </p:cNvPr>
          <p:cNvSpPr txBox="1"/>
          <p:nvPr/>
        </p:nvSpPr>
        <p:spPr>
          <a:xfrm>
            <a:off x="4291406" y="5090090"/>
            <a:ext cx="220774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b="0" i="1" u="none" strike="noStrike" baseline="0" dirty="0">
                <a:latin typeface="Trade Gothic LT Pro" panose="020B0503040303020004"/>
              </a:rPr>
              <a:t>List ways </a:t>
            </a:r>
            <a:r>
              <a:rPr lang="en-US" sz="1000" i="1" dirty="0">
                <a:latin typeface="Trade Gothic LT Pro" panose="020B0503040303020004"/>
              </a:rPr>
              <a:t>your products &amp; services </a:t>
            </a:r>
            <a:r>
              <a:rPr lang="en-US" sz="1000" b="0" i="1" u="none" strike="noStrike" baseline="0" dirty="0">
                <a:latin typeface="Trade Gothic LT Pro" panose="020B0503040303020004"/>
              </a:rPr>
              <a:t>relieve a customer’s pain(s):</a:t>
            </a:r>
            <a:endParaRPr lang="en-US" sz="1000" i="1" dirty="0">
              <a:latin typeface="Trade Gothic LT Pro" panose="020B0503040303020004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FE4305E8-44E4-42C6-AD1E-F758895995E1}"/>
              </a:ext>
            </a:extLst>
          </p:cNvPr>
          <p:cNvSpPr txBox="1"/>
          <p:nvPr/>
        </p:nvSpPr>
        <p:spPr>
          <a:xfrm>
            <a:off x="7495966" y="5090090"/>
            <a:ext cx="220774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b="0" i="1" u="none" strike="noStrike" baseline="0" dirty="0">
                <a:latin typeface="Trade Gothic LT Pro" panose="020B0503040303020004"/>
              </a:rPr>
              <a:t>List what gain(s) you can offer customers: </a:t>
            </a:r>
            <a:endParaRPr lang="en-US" sz="1000" i="1" dirty="0">
              <a:latin typeface="Trade Gothic LT Pro" panose="020B0503040303020004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611E48F8-2670-44C2-9FB0-7B8976746E58}"/>
              </a:ext>
            </a:extLst>
          </p:cNvPr>
          <p:cNvSpPr txBox="1"/>
          <p:nvPr/>
        </p:nvSpPr>
        <p:spPr>
          <a:xfrm>
            <a:off x="106162" y="7423572"/>
            <a:ext cx="156966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err="1">
                <a:latin typeface="Trade Gothic LT Pro" panose="020B0503040303020004" pitchFamily="34" charset="77"/>
                <a:cs typeface="Arial" panose="020B0604020202020204" pitchFamily="34" charset="0"/>
              </a:rPr>
              <a:t>itk.mitre.org</a:t>
            </a:r>
            <a:r>
              <a:rPr lang="en-US" sz="900" dirty="0">
                <a:latin typeface="Trade Gothic LT Pro" panose="020B0503040303020004" pitchFamily="34" charset="77"/>
                <a:cs typeface="Arial" panose="020B0604020202020204" pitchFamily="34" charset="0"/>
              </a:rPr>
              <a:t> | </a:t>
            </a:r>
            <a:r>
              <a:rPr lang="en-US" sz="900" dirty="0" err="1">
                <a:latin typeface="Trade Gothic LT Pro" panose="020B0503040303020004" pitchFamily="34" charset="77"/>
                <a:cs typeface="Arial" panose="020B0604020202020204" pitchFamily="34" charset="0"/>
              </a:rPr>
              <a:t>itk@mitre.org</a:t>
            </a:r>
            <a:endParaRPr lang="en-US" sz="900" dirty="0">
              <a:latin typeface="Trade Gothic LT Pro" panose="020B0503040303020004" pitchFamily="34" charset="77"/>
              <a:cs typeface="Arial" panose="020B0604020202020204" pitchFamily="34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476746BA-1C59-414D-AA4B-3D11F4815054}"/>
              </a:ext>
            </a:extLst>
          </p:cNvPr>
          <p:cNvSpPr txBox="1"/>
          <p:nvPr/>
        </p:nvSpPr>
        <p:spPr>
          <a:xfrm>
            <a:off x="3720705" y="7433621"/>
            <a:ext cx="583364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en-US" sz="900" dirty="0">
                <a:latin typeface="Trade Gothic LT Pro" panose="020B0503040303020004" pitchFamily="34" charset="77"/>
                <a:cs typeface="Arial" panose="020B0604020202020204" pitchFamily="34" charset="0"/>
              </a:rPr>
              <a:t>© 2021 The MITRE Corporation. All rights reserved. Approved for public release. Distribution unlimited PR_20-01469-11.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51486C9C-9437-4A8A-A200-5819FB0B33C8}"/>
              </a:ext>
            </a:extLst>
          </p:cNvPr>
          <p:cNvSpPr txBox="1"/>
          <p:nvPr/>
        </p:nvSpPr>
        <p:spPr>
          <a:xfrm>
            <a:off x="1922570" y="7433621"/>
            <a:ext cx="161775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latin typeface="Trade Gothic LT Pro" panose="020B0503040303020004" pitchFamily="34" charset="77"/>
                <a:cs typeface="Arial" panose="020B0604020202020204" pitchFamily="34" charset="0"/>
              </a:rPr>
              <a:t>Value Proposition Canvas V1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0BA53F1A-FF41-2947-AA57-8D2F799B6810}"/>
              </a:ext>
            </a:extLst>
          </p:cNvPr>
          <p:cNvSpPr txBox="1"/>
          <p:nvPr/>
        </p:nvSpPr>
        <p:spPr>
          <a:xfrm>
            <a:off x="1989137" y="7573157"/>
            <a:ext cx="648767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i="1" dirty="0">
                <a:latin typeface="Trade Gothic LT Pro" panose="020B0503040303020004" pitchFamily="34" charset="77"/>
                <a:cs typeface="Arial" panose="020B0604020202020204" pitchFamily="34" charset="0"/>
              </a:rPr>
              <a:t>Value Proposition Canvas was developed by </a:t>
            </a:r>
            <a:r>
              <a:rPr lang="en-US" sz="900" i="1" dirty="0" err="1">
                <a:latin typeface="Trade Gothic LT Pro" panose="020B0503040303020004" pitchFamily="34" charset="77"/>
                <a:cs typeface="Arial" panose="020B0604020202020204" pitchFamily="34" charset="0"/>
              </a:rPr>
              <a:t>Strategyzer.com</a:t>
            </a:r>
            <a:r>
              <a:rPr lang="en-US" sz="900" i="1" dirty="0">
                <a:latin typeface="Trade Gothic LT Pro" panose="020B0503040303020004" pitchFamily="34" charset="77"/>
                <a:cs typeface="Arial" panose="020B0604020202020204" pitchFamily="34" charset="0"/>
              </a:rPr>
              <a:t> and is used in accordance with their Creative Commons License.</a:t>
            </a:r>
          </a:p>
        </p:txBody>
      </p:sp>
    </p:spTree>
    <p:extLst>
      <p:ext uri="{BB962C8B-B14F-4D97-AF65-F5344CB8AC3E}">
        <p14:creationId xmlns:p14="http://schemas.microsoft.com/office/powerpoint/2010/main" val="299569965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Custom 2">
      <a:dk1>
        <a:srgbClr val="000000"/>
      </a:dk1>
      <a:lt1>
        <a:srgbClr val="FFFFFF"/>
      </a:lt1>
      <a:dk2>
        <a:srgbClr val="0B2338"/>
      </a:dk2>
      <a:lt2>
        <a:srgbClr val="E7E6E6"/>
      </a:lt2>
      <a:accent1>
        <a:srgbClr val="E51D3E"/>
      </a:accent1>
      <a:accent2>
        <a:srgbClr val="ED7D31"/>
      </a:accent2>
      <a:accent3>
        <a:srgbClr val="78C044"/>
      </a:accent3>
      <a:accent4>
        <a:srgbClr val="0DA8D9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894E99C172A24489941E5861361F779" ma:contentTypeVersion="8" ma:contentTypeDescription="Create a new document." ma:contentTypeScope="" ma:versionID="771431e25d0fe5f94154fb889c3e9476">
  <xsd:schema xmlns:xsd="http://www.w3.org/2001/XMLSchema" xmlns:xs="http://www.w3.org/2001/XMLSchema" xmlns:p="http://schemas.microsoft.com/office/2006/metadata/properties" xmlns:ns2="754fbc98-762c-4a90-9774-edf41ff53b67" targetNamespace="http://schemas.microsoft.com/office/2006/metadata/properties" ma:root="true" ma:fieldsID="aec298c6dc5a8bb722e4e4f30310d181" ns2:_="">
    <xsd:import namespace="754fbc98-762c-4a90-9774-edf41ff53b6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4fbc98-762c-4a90-9774-edf41ff53b6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7E9386B-B9D4-4DD2-A9A2-BB4405422051}">
  <ds:schemaRefs>
    <ds:schemaRef ds:uri="http://purl.org/dc/elements/1.1/"/>
    <ds:schemaRef ds:uri="http://purl.org/dc/dcmitype/"/>
    <ds:schemaRef ds:uri="http://purl.org/dc/terms/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754fbc98-762c-4a90-9774-edf41ff53b67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8516BBB1-1D72-424A-B5A0-2681626E672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F09A9B2-11C0-4F68-986A-02670966B32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54fbc98-762c-4a90-9774-edf41ff53b6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45200</TotalTime>
  <Words>251</Words>
  <Application>Microsoft Macintosh PowerPoint</Application>
  <PresentationFormat>Custom</PresentationFormat>
  <Paragraphs>37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Trade Gothic LT Pro</vt:lpstr>
      <vt:lpstr>Trade Gothic LT Pro Bold</vt:lpstr>
      <vt:lpstr>1_Office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ITK Worksheet Updates</dc:title>
  <dc:creator>Moonisha Rahman</dc:creator>
  <cp:lastModifiedBy>Rachel G Warshawsky</cp:lastModifiedBy>
  <cp:revision>238</cp:revision>
  <dcterms:created xsi:type="dcterms:W3CDTF">2021-02-16T17:30:35Z</dcterms:created>
  <dcterms:modified xsi:type="dcterms:W3CDTF">2022-04-18T17:29:43Z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0x0101009894E99C172A24489941E5861361F779</vt:lpwstr>
  </property>
</Properties>
</file>