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554" r:id="rId2"/>
    <p:sldId id="555" r:id="rId3"/>
    <p:sldId id="556" r:id="rId4"/>
    <p:sldId id="557" r:id="rId5"/>
    <p:sldId id="558" r:id="rId6"/>
    <p:sldId id="559" r:id="rId7"/>
    <p:sldId id="560" r:id="rId8"/>
    <p:sldId id="561" r:id="rId9"/>
    <p:sldId id="562" r:id="rId10"/>
    <p:sldId id="563" r:id="rId11"/>
    <p:sldId id="140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387" autoAdjust="0"/>
  </p:normalViewPr>
  <p:slideViewPr>
    <p:cSldViewPr snapToGrid="0">
      <p:cViewPr varScale="1">
        <p:scale>
          <a:sx n="63" d="100"/>
          <a:sy n="63" d="100"/>
        </p:scale>
        <p:origin x="138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ADDF4-1268-46BF-B046-E1F315D4158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8EFC0-E4F6-4F6F-A7F2-AB66FE336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38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FC2E8-C889-43BA-B1BA-B0F4A7615B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804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FC2E8-C889-43BA-B1BA-B0F4A7615BB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3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FC2E8-C889-43BA-B1BA-B0F4A7615B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45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FC2E8-C889-43BA-B1BA-B0F4A7615B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42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FC2E8-C889-43BA-B1BA-B0F4A7615B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77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FC2E8-C889-43BA-B1BA-B0F4A7615B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60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FC2E8-C889-43BA-B1BA-B0F4A7615B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63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FC2E8-C889-43BA-B1BA-B0F4A7615B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80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FC2E8-C889-43BA-B1BA-B0F4A7615B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07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FC2E8-C889-43BA-B1BA-B0F4A7615B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4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529DB-D2AF-4485-BDC4-682462AC7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41F3A0-EDE3-4EED-9865-11B8366D09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3F4E2-545C-43DD-855A-2ABCB6762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2775-F7B5-47D5-ACD5-7C89B979785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7AF37-3DD0-4E9E-98AF-A0BA3FB8E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473DD-FEE9-4138-B45A-BE5F1D89F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B870C-DF4D-43D2-8597-3E2406C9D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99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2E018-0078-488B-A9E4-645A948D9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C7D319-EF82-4977-927D-1B8EB4ADE8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A486E-29A7-4A43-81C3-54D6D371A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2775-F7B5-47D5-ACD5-7C89B979785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7D914-1CDD-472E-9602-B9405EBE9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23EE4-8B74-4630-9344-DD0B40740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B870C-DF4D-43D2-8597-3E2406C9D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3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C45DAE-C970-48BE-95FC-A3FFE14D14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00CD7F-83FD-483F-974D-2C2760E992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41C90-4CBA-4980-9787-8D93CFDBB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2775-F7B5-47D5-ACD5-7C89B979785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45607-9901-44CD-BABA-B80B30F99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B08E8-847A-4AD5-A34F-9C029AD95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B870C-DF4D-43D2-8597-3E2406C9D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9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3DDD2-59C9-4A48-BAFE-B05355D4E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BD835-DB3D-43E7-A63B-1BA60640E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A3BFE-2B9C-4930-AA40-C761B0701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2775-F7B5-47D5-ACD5-7C89B979785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CDDA0-7156-4578-89EC-4A9ED831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CBDAF-870C-43D8-92B0-6510B9D44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B870C-DF4D-43D2-8597-3E2406C9D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58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C2244-E5B0-4D8A-ACE2-BAB7444A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36553-D628-4048-A4DF-3924D63B8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548-ED04-4168-8A70-1A386F391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2775-F7B5-47D5-ACD5-7C89B979785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CF87F-303D-450B-A444-4FFD26F2C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7311D-7452-45DC-8F13-00CCAEC7E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B870C-DF4D-43D2-8597-3E2406C9D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5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FB6F4-8610-4E68-BBAA-38C064B73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79BC1-59CD-4977-A5AE-C597B6636E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269E93-E6E9-45A2-87CB-96933ED10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513B39-16F3-4413-B2E1-A43CDE287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2775-F7B5-47D5-ACD5-7C89B979785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3AE95A-2A22-47D4-B6EC-9B88B7921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4051F-543D-4DB5-8753-58FCAC392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B870C-DF4D-43D2-8597-3E2406C9D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0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6945D-177C-45F5-A1A9-73FDD601C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0F5275-17DA-4E62-91AF-4572B5D97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DAE3E-BAD3-43E4-B79E-597B55447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962330-A023-42B0-8FB1-E92370CEF8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10A44B-316D-4E84-8681-076B46C528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5793B6-5DFF-4831-B93B-E9FD8369A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2775-F7B5-47D5-ACD5-7C89B979785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03280A-7F8B-40EE-8635-5137E59AC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BAD48A-CB9A-45AC-9AFD-9FC43FECF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B870C-DF4D-43D2-8597-3E2406C9D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75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5B3F2-53FD-4AF1-82C1-67C94BF77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1C7F9E-C513-4A41-954D-92FED14E6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2775-F7B5-47D5-ACD5-7C89B979785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9190B8-F21B-4EC4-84A2-625EABA8E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096B00-71AC-4E53-8CE0-33A17EB88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B870C-DF4D-43D2-8597-3E2406C9D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5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9B9DAB-90A8-4B25-AE2C-60AC1DA18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2775-F7B5-47D5-ACD5-7C89B979785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D7F339-89CA-4A55-B3AE-94D06D27D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563BA8-4987-4DE6-A65D-D1C270FC8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B870C-DF4D-43D2-8597-3E2406C9D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44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9CE78-BD81-42E4-9C91-8331760CE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EAFBC-D065-4513-AF0C-F3C56851D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010C2F-8DDD-423D-8880-6F9D110AB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6CD1F2-3747-4460-8D45-DFF4D0326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2775-F7B5-47D5-ACD5-7C89B979785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4EB14B-85B9-4CAA-92CF-BDC3C7A28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DF785B-525A-4B00-9DAC-65A0FC653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B870C-DF4D-43D2-8597-3E2406C9D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8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9B806-D588-4D74-A886-D87C6F046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B01800-F45F-4CD6-AE50-9AD47DF598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480EB3-B231-48B0-95C7-0AAA58DF7B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C8F741-075C-46B5-86B8-BDDCF1A72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2775-F7B5-47D5-ACD5-7C89B979785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6F0BD9-F9C5-4C60-A99C-14259E913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D44984-99A9-4300-85C8-C2C2AC987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B870C-DF4D-43D2-8597-3E2406C9D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46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A8A787-586B-4DA0-AB22-6F5773FF5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62918C-0A71-4662-AF4B-6A49B8AEE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D8DA7-6EED-4AF0-B8C9-0300C41ACB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F2775-F7B5-47D5-ACD5-7C89B979785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66416-D10E-463F-B60E-59EFF89CB5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F630D-F354-4546-BF11-3B6DD72E4B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B870C-DF4D-43D2-8597-3E2406C9D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54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356307" y="959052"/>
            <a:ext cx="11421904" cy="5251427"/>
            <a:chOff x="356307" y="959052"/>
            <a:chExt cx="11421904" cy="5251427"/>
          </a:xfrm>
        </p:grpSpPr>
        <p:sp>
          <p:nvSpPr>
            <p:cNvPr id="5" name="TextBox 4"/>
            <p:cNvSpPr txBox="1"/>
            <p:nvPr/>
          </p:nvSpPr>
          <p:spPr>
            <a:xfrm>
              <a:off x="5566000" y="959052"/>
              <a:ext cx="1012200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u="sng" dirty="0"/>
                <a:t>START</a:t>
              </a:r>
            </a:p>
            <a:p>
              <a:pPr algn="ctr"/>
              <a:r>
                <a:rPr lang="en-US" dirty="0"/>
                <a:t>REMOVE</a:t>
              </a:r>
            </a:p>
            <a:p>
              <a:pPr algn="ctr"/>
              <a:r>
                <a:rPr lang="en-US" dirty="0"/>
                <a:t>ONE</a:t>
              </a:r>
            </a:p>
            <a:p>
              <a:pPr algn="ctr"/>
              <a:r>
                <a:rPr lang="en-US" dirty="0"/>
                <a:t>PIECE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79581" y="2984602"/>
              <a:ext cx="1015021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dirty="0"/>
                <a:t>DISCARD</a:t>
              </a:r>
            </a:p>
            <a:p>
              <a:pPr algn="ctr"/>
              <a:r>
                <a:rPr lang="en-US" dirty="0"/>
                <a:t>PIECE</a:t>
              </a:r>
            </a:p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949597" y="2984392"/>
              <a:ext cx="1005340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dirty="0"/>
                <a:t>REPLACE</a:t>
              </a:r>
            </a:p>
            <a:p>
              <a:pPr algn="ctr"/>
              <a:r>
                <a:rPr lang="en-US" dirty="0"/>
                <a:t>PIECE</a:t>
              </a:r>
            </a:p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24219" y="5010150"/>
              <a:ext cx="895759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dirty="0"/>
                <a:t>FINAL</a:t>
              </a:r>
            </a:p>
            <a:p>
              <a:pPr algn="ctr"/>
              <a:r>
                <a:rPr lang="en-US" dirty="0"/>
                <a:t>DESIGN</a:t>
              </a:r>
            </a:p>
            <a:p>
              <a:pPr algn="ctr"/>
              <a:endParaRPr lang="en-US" dirty="0"/>
            </a:p>
          </p:txBody>
        </p:sp>
        <p:sp>
          <p:nvSpPr>
            <p:cNvPr id="9" name="Flowchart: Decision 8"/>
            <p:cNvSpPr/>
            <p:nvPr/>
          </p:nvSpPr>
          <p:spPr>
            <a:xfrm>
              <a:off x="5126323" y="2984601"/>
              <a:ext cx="1891553" cy="1200329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DOES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SYSTEM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WORK?</a:t>
              </a:r>
            </a:p>
          </p:txBody>
        </p:sp>
        <p:sp>
          <p:nvSpPr>
            <p:cNvPr id="10" name="Flowchart: Decision 9"/>
            <p:cNvSpPr/>
            <p:nvPr/>
          </p:nvSpPr>
          <p:spPr>
            <a:xfrm>
              <a:off x="356307" y="2984392"/>
              <a:ext cx="1891553" cy="1200329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TRY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AGAIN?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9886658" y="2984392"/>
              <a:ext cx="1891553" cy="1200329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TRY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AGAIN?</a:t>
              </a:r>
            </a:p>
          </p:txBody>
        </p:sp>
        <p:cxnSp>
          <p:nvCxnSpPr>
            <p:cNvPr id="13" name="Straight Arrow Connector 12"/>
            <p:cNvCxnSpPr>
              <a:stCxn id="5" idx="2"/>
              <a:endCxn id="9" idx="0"/>
            </p:cNvCxnSpPr>
            <p:nvPr/>
          </p:nvCxnSpPr>
          <p:spPr>
            <a:xfrm>
              <a:off x="6072100" y="2159381"/>
              <a:ext cx="0" cy="82522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9" idx="1"/>
              <a:endCxn id="6" idx="3"/>
            </p:cNvCxnSpPr>
            <p:nvPr/>
          </p:nvCxnSpPr>
          <p:spPr>
            <a:xfrm flipH="1">
              <a:off x="4194602" y="3584766"/>
              <a:ext cx="931721" cy="1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3"/>
              <a:endCxn id="7" idx="1"/>
            </p:cNvCxnSpPr>
            <p:nvPr/>
          </p:nvCxnSpPr>
          <p:spPr>
            <a:xfrm flipV="1">
              <a:off x="7017876" y="3584557"/>
              <a:ext cx="931721" cy="209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7" idx="3"/>
              <a:endCxn id="11" idx="1"/>
            </p:cNvCxnSpPr>
            <p:nvPr/>
          </p:nvCxnSpPr>
          <p:spPr>
            <a:xfrm>
              <a:off x="8954937" y="3584557"/>
              <a:ext cx="931721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6" idx="1"/>
              <a:endCxn id="10" idx="3"/>
            </p:cNvCxnSpPr>
            <p:nvPr/>
          </p:nvCxnSpPr>
          <p:spPr>
            <a:xfrm flipH="1" flipV="1">
              <a:off x="2247860" y="3584557"/>
              <a:ext cx="931721" cy="21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0" idx="2"/>
              <a:endCxn id="8" idx="1"/>
            </p:cNvCxnSpPr>
            <p:nvPr/>
          </p:nvCxnSpPr>
          <p:spPr>
            <a:xfrm rot="16200000" flipH="1">
              <a:off x="2750354" y="2736450"/>
              <a:ext cx="1425594" cy="4322135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10" idx="0"/>
              <a:endCxn id="5" idx="1"/>
            </p:cNvCxnSpPr>
            <p:nvPr/>
          </p:nvCxnSpPr>
          <p:spPr>
            <a:xfrm rot="5400000" flipH="1" flipV="1">
              <a:off x="2721455" y="139847"/>
              <a:ext cx="1425175" cy="4263916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stCxn id="11" idx="0"/>
              <a:endCxn id="5" idx="3"/>
            </p:cNvCxnSpPr>
            <p:nvPr/>
          </p:nvCxnSpPr>
          <p:spPr>
            <a:xfrm rot="16200000" flipV="1">
              <a:off x="7992731" y="144687"/>
              <a:ext cx="1425175" cy="4254235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lbow Connector 34"/>
            <p:cNvCxnSpPr>
              <a:stCxn id="11" idx="2"/>
              <a:endCxn id="8" idx="3"/>
            </p:cNvCxnSpPr>
            <p:nvPr/>
          </p:nvCxnSpPr>
          <p:spPr>
            <a:xfrm rot="5400000">
              <a:off x="7963410" y="2741290"/>
              <a:ext cx="1425594" cy="4312457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799349" y="3122891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Y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76551" y="2621118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Y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953330" y="2621117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Y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78899" y="3122891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N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0953330" y="4046292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N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76551" y="4041562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N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58F8763-D81A-4037-82AB-5122520563D5}"/>
              </a:ext>
            </a:extLst>
          </p:cNvPr>
          <p:cNvSpPr txBox="1"/>
          <p:nvPr/>
        </p:nvSpPr>
        <p:spPr>
          <a:xfrm>
            <a:off x="3687091" y="87455"/>
            <a:ext cx="4850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TRIMMING FLOWCHART</a:t>
            </a:r>
          </a:p>
        </p:txBody>
      </p:sp>
    </p:spTree>
    <p:extLst>
      <p:ext uri="{BB962C8B-B14F-4D97-AF65-F5344CB8AC3E}">
        <p14:creationId xmlns:p14="http://schemas.microsoft.com/office/powerpoint/2010/main" val="2795393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356307" y="959052"/>
            <a:ext cx="11421904" cy="5251427"/>
            <a:chOff x="356307" y="959052"/>
            <a:chExt cx="11421904" cy="5251427"/>
          </a:xfrm>
        </p:grpSpPr>
        <p:sp>
          <p:nvSpPr>
            <p:cNvPr id="5" name="TextBox 4"/>
            <p:cNvSpPr txBox="1"/>
            <p:nvPr/>
          </p:nvSpPr>
          <p:spPr>
            <a:xfrm>
              <a:off x="5566000" y="959052"/>
              <a:ext cx="1012200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u="sng" dirty="0"/>
                <a:t>START</a:t>
              </a:r>
            </a:p>
            <a:p>
              <a:pPr algn="ctr"/>
              <a:r>
                <a:rPr lang="en-US" dirty="0"/>
                <a:t>REMOVE</a:t>
              </a:r>
            </a:p>
            <a:p>
              <a:pPr algn="ctr"/>
              <a:r>
                <a:rPr lang="en-US" dirty="0"/>
                <a:t>ONE</a:t>
              </a:r>
            </a:p>
            <a:p>
              <a:pPr algn="ctr"/>
              <a:r>
                <a:rPr lang="en-US" dirty="0"/>
                <a:t>PIECE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79581" y="2984602"/>
              <a:ext cx="1015021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dirty="0"/>
                <a:t>DISCARD</a:t>
              </a:r>
            </a:p>
            <a:p>
              <a:pPr algn="ctr"/>
              <a:r>
                <a:rPr lang="en-US" dirty="0"/>
                <a:t>PIECE</a:t>
              </a:r>
            </a:p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949597" y="2984392"/>
              <a:ext cx="1005340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dirty="0"/>
                <a:t>REPLACE</a:t>
              </a:r>
            </a:p>
            <a:p>
              <a:pPr algn="ctr"/>
              <a:r>
                <a:rPr lang="en-US" dirty="0"/>
                <a:t>PIECE</a:t>
              </a:r>
            </a:p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24219" y="5010150"/>
              <a:ext cx="895759" cy="120032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dirty="0"/>
                <a:t>FINAL</a:t>
              </a:r>
            </a:p>
            <a:p>
              <a:pPr algn="ctr"/>
              <a:r>
                <a:rPr lang="en-US" dirty="0"/>
                <a:t>DESIGN</a:t>
              </a:r>
            </a:p>
            <a:p>
              <a:pPr algn="ctr"/>
              <a:endParaRPr lang="en-US" dirty="0"/>
            </a:p>
          </p:txBody>
        </p:sp>
        <p:sp>
          <p:nvSpPr>
            <p:cNvPr id="9" name="Flowchart: Decision 8"/>
            <p:cNvSpPr/>
            <p:nvPr/>
          </p:nvSpPr>
          <p:spPr>
            <a:xfrm>
              <a:off x="5126323" y="2984601"/>
              <a:ext cx="1891553" cy="1200329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DOES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SYSTEM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WORK?</a:t>
              </a:r>
            </a:p>
          </p:txBody>
        </p:sp>
        <p:sp>
          <p:nvSpPr>
            <p:cNvPr id="10" name="Flowchart: Decision 9"/>
            <p:cNvSpPr/>
            <p:nvPr/>
          </p:nvSpPr>
          <p:spPr>
            <a:xfrm>
              <a:off x="356307" y="2984392"/>
              <a:ext cx="1891553" cy="1200329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TRY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AGAIN?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9886658" y="2984392"/>
              <a:ext cx="1891553" cy="1200329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TRY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AGAIN?</a:t>
              </a:r>
            </a:p>
          </p:txBody>
        </p:sp>
        <p:cxnSp>
          <p:nvCxnSpPr>
            <p:cNvPr id="13" name="Straight Arrow Connector 12"/>
            <p:cNvCxnSpPr>
              <a:stCxn id="5" idx="2"/>
              <a:endCxn id="9" idx="0"/>
            </p:cNvCxnSpPr>
            <p:nvPr/>
          </p:nvCxnSpPr>
          <p:spPr>
            <a:xfrm>
              <a:off x="6072100" y="2159381"/>
              <a:ext cx="0" cy="82522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9" idx="1"/>
              <a:endCxn id="6" idx="3"/>
            </p:cNvCxnSpPr>
            <p:nvPr/>
          </p:nvCxnSpPr>
          <p:spPr>
            <a:xfrm flipH="1">
              <a:off x="4194602" y="3584766"/>
              <a:ext cx="931721" cy="1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3"/>
              <a:endCxn id="7" idx="1"/>
            </p:cNvCxnSpPr>
            <p:nvPr/>
          </p:nvCxnSpPr>
          <p:spPr>
            <a:xfrm flipV="1">
              <a:off x="7017876" y="3584557"/>
              <a:ext cx="931721" cy="209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7" idx="3"/>
              <a:endCxn id="11" idx="1"/>
            </p:cNvCxnSpPr>
            <p:nvPr/>
          </p:nvCxnSpPr>
          <p:spPr>
            <a:xfrm>
              <a:off x="8954937" y="3584557"/>
              <a:ext cx="931721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6" idx="1"/>
              <a:endCxn id="10" idx="3"/>
            </p:cNvCxnSpPr>
            <p:nvPr/>
          </p:nvCxnSpPr>
          <p:spPr>
            <a:xfrm flipH="1" flipV="1">
              <a:off x="2247860" y="3584557"/>
              <a:ext cx="931721" cy="21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0" idx="2"/>
              <a:endCxn id="8" idx="1"/>
            </p:cNvCxnSpPr>
            <p:nvPr/>
          </p:nvCxnSpPr>
          <p:spPr>
            <a:xfrm rot="16200000" flipH="1">
              <a:off x="2750354" y="2736450"/>
              <a:ext cx="1425594" cy="4322135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10" idx="0"/>
              <a:endCxn id="5" idx="1"/>
            </p:cNvCxnSpPr>
            <p:nvPr/>
          </p:nvCxnSpPr>
          <p:spPr>
            <a:xfrm rot="5400000" flipH="1" flipV="1">
              <a:off x="2721455" y="139847"/>
              <a:ext cx="1425175" cy="4263916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stCxn id="11" idx="0"/>
              <a:endCxn id="5" idx="3"/>
            </p:cNvCxnSpPr>
            <p:nvPr/>
          </p:nvCxnSpPr>
          <p:spPr>
            <a:xfrm rot="16200000" flipV="1">
              <a:off x="7992731" y="144687"/>
              <a:ext cx="1425175" cy="4254235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lbow Connector 34"/>
            <p:cNvCxnSpPr>
              <a:stCxn id="11" idx="2"/>
              <a:endCxn id="8" idx="3"/>
            </p:cNvCxnSpPr>
            <p:nvPr/>
          </p:nvCxnSpPr>
          <p:spPr>
            <a:xfrm rot="5400000">
              <a:off x="7963410" y="2741290"/>
              <a:ext cx="1425594" cy="4312457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799349" y="3122891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Y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76551" y="2621118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Y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953330" y="2621117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Y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78899" y="3122891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N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0953330" y="4046292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N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76551" y="4041562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02524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9EAC1AF-1AAF-403F-BE00-2EA98208F335}"/>
              </a:ext>
            </a:extLst>
          </p:cNvPr>
          <p:cNvSpPr txBox="1"/>
          <p:nvPr/>
        </p:nvSpPr>
        <p:spPr>
          <a:xfrm>
            <a:off x="3906714" y="3978119"/>
            <a:ext cx="4300021" cy="3022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64" b="1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Does The System Work?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9AD16C6-59BD-4C33-8F35-0B53C83A3522}"/>
              </a:ext>
            </a:extLst>
          </p:cNvPr>
          <p:cNvSpPr/>
          <p:nvPr/>
        </p:nvSpPr>
        <p:spPr>
          <a:xfrm>
            <a:off x="3948596" y="681868"/>
            <a:ext cx="2894943" cy="763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4824" indent="-194824">
              <a:buFont typeface="Wingdings" panose="05000000000000000000" pitchFamily="2" charset="2"/>
              <a:buChar char="q"/>
            </a:pPr>
            <a:r>
              <a:rPr lang="en-US" sz="1091" b="1" dirty="0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Meet Threshold / Goal</a:t>
            </a:r>
            <a:endParaRPr lang="en-US" sz="1091" dirty="0">
              <a:solidFill>
                <a:prstClr val="black"/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194824" indent="-194824">
              <a:buFont typeface="Wingdings" panose="05000000000000000000" pitchFamily="2" charset="2"/>
              <a:buChar char="q"/>
            </a:pPr>
            <a:r>
              <a:rPr lang="en-US" sz="1091" b="1" dirty="0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At a Certain Time</a:t>
            </a:r>
            <a:endParaRPr lang="en-US" sz="1091" dirty="0">
              <a:solidFill>
                <a:prstClr val="black"/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194824" indent="-194824">
              <a:buFont typeface="Wingdings" panose="05000000000000000000" pitchFamily="2" charset="2"/>
              <a:buChar char="q"/>
            </a:pPr>
            <a:r>
              <a:rPr lang="en-US" sz="1091" b="1" dirty="0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After checking Every Piece</a:t>
            </a:r>
            <a:endParaRPr lang="en-US" sz="1091" dirty="0">
              <a:solidFill>
                <a:prstClr val="black"/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194824" indent="-194824">
              <a:buFont typeface="Wingdings" panose="05000000000000000000" pitchFamily="2" charset="2"/>
              <a:buChar char="q"/>
            </a:pPr>
            <a:r>
              <a:rPr lang="en-US" sz="1091" b="1" dirty="0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Other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1E5F107-CD56-4207-8B93-28F91785DA67}"/>
              </a:ext>
            </a:extLst>
          </p:cNvPr>
          <p:cNvSpPr txBox="1"/>
          <p:nvPr/>
        </p:nvSpPr>
        <p:spPr>
          <a:xfrm>
            <a:off x="3898682" y="1434408"/>
            <a:ext cx="4322038" cy="93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91" i="1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 am using the Trimming canvas in order to___________________</a:t>
            </a:r>
          </a:p>
          <a:p>
            <a:endParaRPr lang="en-US" sz="1091" i="1" dirty="0"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1091" i="1" dirty="0"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091" i="1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 can tell it is time to stop trimming when______________________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DDE3BE2-FFAC-784B-8828-3105BFE07C08}"/>
              </a:ext>
            </a:extLst>
          </p:cNvPr>
          <p:cNvSpPr/>
          <p:nvPr/>
        </p:nvSpPr>
        <p:spPr>
          <a:xfrm>
            <a:off x="3928874" y="4208426"/>
            <a:ext cx="4297465" cy="4280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US" sz="1091" i="1" dirty="0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How will you confirm the core function?</a:t>
            </a:r>
          </a:p>
          <a:p>
            <a:pPr lvl="0" algn="ctr"/>
            <a:r>
              <a:rPr lang="en-US" sz="1091" i="1" dirty="0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Describe an experiment &amp; data collection plan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FA58443-E091-5B4C-BF7C-F99CBCEB7A74}"/>
              </a:ext>
            </a:extLst>
          </p:cNvPr>
          <p:cNvSpPr/>
          <p:nvPr/>
        </p:nvSpPr>
        <p:spPr>
          <a:xfrm>
            <a:off x="3906714" y="2384431"/>
            <a:ext cx="4305974" cy="1566593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3">
              <a:solidFill>
                <a:schemeClr val="tx1"/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FD17BF1-F29F-EF46-BDB7-C0D778915A6A}"/>
              </a:ext>
            </a:extLst>
          </p:cNvPr>
          <p:cNvSpPr/>
          <p:nvPr/>
        </p:nvSpPr>
        <p:spPr>
          <a:xfrm>
            <a:off x="3909035" y="3951024"/>
            <a:ext cx="4311352" cy="2896748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3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FDA48CF-F569-BD48-A641-522CBBF43BE0}"/>
              </a:ext>
            </a:extLst>
          </p:cNvPr>
          <p:cNvSpPr/>
          <p:nvPr/>
        </p:nvSpPr>
        <p:spPr>
          <a:xfrm>
            <a:off x="8212688" y="2384431"/>
            <a:ext cx="3158221" cy="3148853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3">
              <a:solidFill>
                <a:schemeClr val="tx1"/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E222272-5DE1-F442-ADCA-A4A230AEC64B}"/>
              </a:ext>
            </a:extLst>
          </p:cNvPr>
          <p:cNvSpPr/>
          <p:nvPr/>
        </p:nvSpPr>
        <p:spPr>
          <a:xfrm>
            <a:off x="811603" y="2171223"/>
            <a:ext cx="3102306" cy="4686777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3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D265821-E6CE-964A-897D-D9C02F2D5750}"/>
              </a:ext>
            </a:extLst>
          </p:cNvPr>
          <p:cNvSpPr/>
          <p:nvPr/>
        </p:nvSpPr>
        <p:spPr>
          <a:xfrm>
            <a:off x="3913910" y="416704"/>
            <a:ext cx="4291079" cy="1967728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3">
              <a:solidFill>
                <a:schemeClr val="tx1"/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23B8AFA-EBC7-814D-9A9F-C6D627123D46}"/>
              </a:ext>
            </a:extLst>
          </p:cNvPr>
          <p:cNvSpPr/>
          <p:nvPr/>
        </p:nvSpPr>
        <p:spPr>
          <a:xfrm>
            <a:off x="8204989" y="409812"/>
            <a:ext cx="3171871" cy="1974618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3">
              <a:solidFill>
                <a:schemeClr val="tx1"/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36C920A-0232-7A45-A54D-D90C29FF103D}"/>
              </a:ext>
            </a:extLst>
          </p:cNvPr>
          <p:cNvSpPr txBox="1"/>
          <p:nvPr/>
        </p:nvSpPr>
        <p:spPr>
          <a:xfrm>
            <a:off x="3931202" y="447393"/>
            <a:ext cx="4245668" cy="3022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64" b="1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When Will We Stop?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6909D2A-C9AE-7941-B993-872BD5B7AEC5}"/>
              </a:ext>
            </a:extLst>
          </p:cNvPr>
          <p:cNvSpPr txBox="1"/>
          <p:nvPr/>
        </p:nvSpPr>
        <p:spPr>
          <a:xfrm>
            <a:off x="8226339" y="488360"/>
            <a:ext cx="3061377" cy="4280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91" b="1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How Do We Pick Which Pieces To Remove?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4FAADBB-063A-B94F-A572-E662764B58BE}"/>
              </a:ext>
            </a:extLst>
          </p:cNvPr>
          <p:cNvSpPr/>
          <p:nvPr/>
        </p:nvSpPr>
        <p:spPr>
          <a:xfrm>
            <a:off x="800777" y="10228"/>
            <a:ext cx="10594586" cy="388519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9" b="1" dirty="0">
                <a:solidFill>
                  <a:schemeClr val="tx1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TRIMMING CANVAS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6BAB865-8D99-4EE8-A8CF-5F3B452D0C78}"/>
              </a:ext>
            </a:extLst>
          </p:cNvPr>
          <p:cNvSpPr/>
          <p:nvPr/>
        </p:nvSpPr>
        <p:spPr>
          <a:xfrm>
            <a:off x="8291937" y="787122"/>
            <a:ext cx="2564789" cy="1267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4824" indent="-194824">
              <a:buFont typeface="Wingdings" panose="05000000000000000000" pitchFamily="2" charset="2"/>
              <a:buChar char="q"/>
            </a:pPr>
            <a:r>
              <a:rPr lang="en-US" sz="1091" dirty="0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Obviously Extraneous</a:t>
            </a:r>
          </a:p>
          <a:p>
            <a:pPr marL="194824" indent="-194824">
              <a:buFont typeface="Wingdings" panose="05000000000000000000" pitchFamily="2" charset="2"/>
              <a:buChar char="q"/>
            </a:pPr>
            <a:r>
              <a:rPr lang="en-US" sz="1091" dirty="0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Threshold Busters</a:t>
            </a:r>
          </a:p>
          <a:p>
            <a:pPr marL="194824" indent="-194824">
              <a:buFont typeface="Wingdings" panose="05000000000000000000" pitchFamily="2" charset="2"/>
              <a:buChar char="q"/>
            </a:pPr>
            <a:r>
              <a:rPr lang="en-US" sz="1091" dirty="0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Speedy Trim</a:t>
            </a:r>
          </a:p>
          <a:p>
            <a:pPr marL="194824" indent="-194824">
              <a:buFont typeface="Wingdings" panose="05000000000000000000" pitchFamily="2" charset="2"/>
              <a:buChar char="q"/>
            </a:pPr>
            <a:r>
              <a:rPr lang="en-US" sz="1091" dirty="0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Acceleration Trim</a:t>
            </a:r>
          </a:p>
          <a:p>
            <a:pPr marL="194824" indent="-194824">
              <a:buFont typeface="Wingdings" panose="05000000000000000000" pitchFamily="2" charset="2"/>
              <a:buChar char="q"/>
            </a:pPr>
            <a:r>
              <a:rPr lang="en-US" sz="1091" dirty="0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Random</a:t>
            </a:r>
          </a:p>
          <a:p>
            <a:pPr marL="194824" indent="-194824">
              <a:buFont typeface="Wingdings" panose="05000000000000000000" pitchFamily="2" charset="2"/>
              <a:buChar char="q"/>
            </a:pPr>
            <a:r>
              <a:rPr lang="en-US" sz="1091" dirty="0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Obviously Necessary</a:t>
            </a:r>
          </a:p>
          <a:p>
            <a:pPr marL="194824" indent="-194824">
              <a:buFont typeface="Wingdings" panose="05000000000000000000" pitchFamily="2" charset="2"/>
              <a:buChar char="q"/>
            </a:pPr>
            <a:r>
              <a:rPr lang="en-US" sz="1091" dirty="0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Other</a:t>
            </a:r>
          </a:p>
        </p:txBody>
      </p:sp>
      <p:pic>
        <p:nvPicPr>
          <p:cNvPr id="58" name="Picture 57" descr="A picture containing shirt&#10;&#10;Description automatically generated">
            <a:extLst>
              <a:ext uri="{FF2B5EF4-FFF2-40B4-BE49-F238E27FC236}">
                <a16:creationId xmlns:a16="http://schemas.microsoft.com/office/drawing/2014/main" id="{36CCF5AA-2564-44E3-AFEC-8AD1FF2253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923" y="2414962"/>
            <a:ext cx="3528155" cy="1497146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DFAF0A50-E01B-4ED1-8683-DAD33371E74E}"/>
              </a:ext>
            </a:extLst>
          </p:cNvPr>
          <p:cNvSpPr txBox="1"/>
          <p:nvPr/>
        </p:nvSpPr>
        <p:spPr>
          <a:xfrm>
            <a:off x="8261110" y="2539440"/>
            <a:ext cx="3061377" cy="3022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64" b="1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How Do We Remove Pieces?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C7390E0-A522-4A4B-A75F-DD4CBCA01DFA}"/>
              </a:ext>
            </a:extLst>
          </p:cNvPr>
          <p:cNvSpPr/>
          <p:nvPr/>
        </p:nvSpPr>
        <p:spPr>
          <a:xfrm>
            <a:off x="8331269" y="2916750"/>
            <a:ext cx="2887176" cy="1770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4824" indent="-194824">
              <a:buFont typeface="Wingdings" panose="05000000000000000000" pitchFamily="2" charset="2"/>
              <a:buChar char="q"/>
            </a:pPr>
            <a:r>
              <a:rPr lang="en-US" sz="1091" b="1" dirty="0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Delete</a:t>
            </a:r>
            <a:r>
              <a:rPr lang="en-US" sz="1091" dirty="0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– Remove entire piece</a:t>
            </a:r>
          </a:p>
          <a:p>
            <a:pPr marL="194824" indent="-194824">
              <a:buFont typeface="Wingdings" panose="05000000000000000000" pitchFamily="2" charset="2"/>
              <a:buChar char="q"/>
            </a:pPr>
            <a:r>
              <a:rPr lang="en-US" sz="1091" b="1" dirty="0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Trim</a:t>
            </a:r>
            <a:r>
              <a:rPr lang="en-US" sz="1091" dirty="0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- Remove portion of piece</a:t>
            </a:r>
          </a:p>
          <a:p>
            <a:pPr marL="194824" indent="-194824">
              <a:buFont typeface="Wingdings" panose="05000000000000000000" pitchFamily="2" charset="2"/>
              <a:buChar char="q"/>
            </a:pPr>
            <a:r>
              <a:rPr lang="en-US" sz="1091" b="1" dirty="0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Integrate</a:t>
            </a:r>
            <a:r>
              <a:rPr lang="en-US" sz="1091" dirty="0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- Combine multiple pieces</a:t>
            </a:r>
          </a:p>
          <a:p>
            <a:pPr marL="194824" indent="-194824">
              <a:buFont typeface="Wingdings" panose="05000000000000000000" pitchFamily="2" charset="2"/>
              <a:buChar char="q"/>
            </a:pPr>
            <a:r>
              <a:rPr lang="en-US" sz="1091" b="1" dirty="0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Shrink</a:t>
            </a:r>
            <a:r>
              <a:rPr lang="en-US" sz="1091" dirty="0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– Replace with smaller piece</a:t>
            </a:r>
          </a:p>
          <a:p>
            <a:pPr marL="194824" indent="-194824">
              <a:buFont typeface="Wingdings" panose="05000000000000000000" pitchFamily="2" charset="2"/>
              <a:buChar char="q"/>
            </a:pPr>
            <a:r>
              <a:rPr lang="en-US" sz="1091" b="1" dirty="0" err="1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UnCopy</a:t>
            </a:r>
            <a:r>
              <a:rPr lang="en-US" sz="1091" dirty="0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– Remove redundant piece</a:t>
            </a:r>
          </a:p>
          <a:p>
            <a:pPr marL="194824" indent="-194824">
              <a:buFont typeface="Wingdings" panose="05000000000000000000" pitchFamily="2" charset="2"/>
              <a:buChar char="q"/>
            </a:pPr>
            <a:r>
              <a:rPr lang="en-US" sz="1091" b="1" dirty="0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Trust</a:t>
            </a:r>
            <a:r>
              <a:rPr lang="en-US" sz="1091" dirty="0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– Remove a check function</a:t>
            </a:r>
          </a:p>
          <a:p>
            <a:pPr marL="194824" indent="-194824">
              <a:buFont typeface="Wingdings" panose="05000000000000000000" pitchFamily="2" charset="2"/>
              <a:buChar char="q"/>
            </a:pPr>
            <a:r>
              <a:rPr lang="en-US" sz="1091" b="1" dirty="0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Polish</a:t>
            </a:r>
            <a:r>
              <a:rPr lang="en-US" sz="1091" dirty="0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– Remove friction between pieces</a:t>
            </a:r>
          </a:p>
          <a:p>
            <a:pPr marL="194824" indent="-194824">
              <a:buFont typeface="Wingdings" panose="05000000000000000000" pitchFamily="2" charset="2"/>
              <a:buChar char="q"/>
            </a:pPr>
            <a:r>
              <a:rPr lang="en-US" sz="1091" b="1" dirty="0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Relocate</a:t>
            </a:r>
            <a:r>
              <a:rPr lang="en-US" sz="1091" dirty="0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– Move piece elsewhere</a:t>
            </a:r>
          </a:p>
          <a:p>
            <a:pPr marL="194824" indent="-194824">
              <a:buFont typeface="Wingdings" panose="05000000000000000000" pitchFamily="2" charset="2"/>
              <a:buChar char="q"/>
            </a:pPr>
            <a:r>
              <a:rPr lang="en-US" sz="1091" b="1" dirty="0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Other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E5DBF96-6B13-4F38-B068-ECC0DAE87D20}"/>
              </a:ext>
            </a:extLst>
          </p:cNvPr>
          <p:cNvSpPr txBox="1"/>
          <p:nvPr/>
        </p:nvSpPr>
        <p:spPr>
          <a:xfrm>
            <a:off x="9889402" y="131650"/>
            <a:ext cx="1526795" cy="47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27" b="1" dirty="0">
                <a:latin typeface="Helvetica" pitchFamily="2" charset="0"/>
              </a:rPr>
              <a:t>Date_____________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EE60583-F451-44C5-A79E-F6CEEB25967E}"/>
              </a:ext>
            </a:extLst>
          </p:cNvPr>
          <p:cNvSpPr txBox="1"/>
          <p:nvPr/>
        </p:nvSpPr>
        <p:spPr>
          <a:xfrm>
            <a:off x="8354821" y="5638618"/>
            <a:ext cx="3061377" cy="3022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64" b="1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Discard/Replace Mechanism(s)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57BC1D7-2B67-4942-BEB3-838A61B3CE62}"/>
              </a:ext>
            </a:extLst>
          </p:cNvPr>
          <p:cNvSpPr/>
          <p:nvPr/>
        </p:nvSpPr>
        <p:spPr>
          <a:xfrm>
            <a:off x="8424980" y="6015928"/>
            <a:ext cx="2887176" cy="59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4824" indent="-194824">
              <a:buFont typeface="Wingdings" panose="05000000000000000000" pitchFamily="2" charset="2"/>
              <a:buChar char="q"/>
            </a:pPr>
            <a:r>
              <a:rPr lang="en-US" sz="1091" dirty="0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Discard / Replace entire piece</a:t>
            </a:r>
          </a:p>
          <a:p>
            <a:pPr marL="194824" indent="-194824">
              <a:buFont typeface="Wingdings" panose="05000000000000000000" pitchFamily="2" charset="2"/>
              <a:buChar char="q"/>
            </a:pPr>
            <a:r>
              <a:rPr lang="en-US" sz="1091" dirty="0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Discard / Replace part of piece</a:t>
            </a:r>
          </a:p>
          <a:p>
            <a:pPr marL="194824" indent="-194824">
              <a:buFont typeface="Wingdings" panose="05000000000000000000" pitchFamily="2" charset="2"/>
              <a:buChar char="q"/>
            </a:pPr>
            <a:r>
              <a:rPr lang="en-US" sz="1091" dirty="0">
                <a:solidFill>
                  <a:prstClr val="black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Introduce alternative piece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319B666-BC6A-4789-911A-0B701FE392C4}"/>
              </a:ext>
            </a:extLst>
          </p:cNvPr>
          <p:cNvSpPr/>
          <p:nvPr/>
        </p:nvSpPr>
        <p:spPr>
          <a:xfrm>
            <a:off x="8227467" y="5543511"/>
            <a:ext cx="3149393" cy="1304261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3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87B3A17-2A19-44CA-AAA3-5B72E17FF398}"/>
              </a:ext>
            </a:extLst>
          </p:cNvPr>
          <p:cNvSpPr txBox="1"/>
          <p:nvPr/>
        </p:nvSpPr>
        <p:spPr>
          <a:xfrm>
            <a:off x="831325" y="60489"/>
            <a:ext cx="3067357" cy="30226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364" b="1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Project Name: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829E2A7-C2B3-4DDC-9B16-8056675CCB68}"/>
              </a:ext>
            </a:extLst>
          </p:cNvPr>
          <p:cNvSpPr/>
          <p:nvPr/>
        </p:nvSpPr>
        <p:spPr>
          <a:xfrm>
            <a:off x="808683" y="404784"/>
            <a:ext cx="3100353" cy="1764091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3">
              <a:solidFill>
                <a:schemeClr val="tx1"/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46F79F-C518-4545-8EF1-6B2BB7431D3D}"/>
              </a:ext>
            </a:extLst>
          </p:cNvPr>
          <p:cNvSpPr txBox="1"/>
          <p:nvPr/>
        </p:nvSpPr>
        <p:spPr>
          <a:xfrm>
            <a:off x="815139" y="774225"/>
            <a:ext cx="2892969" cy="1099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91" dirty="0">
                <a:latin typeface="Helvetica" pitchFamily="2" charset="0"/>
              </a:rPr>
              <a:t>If we trim __________________________</a:t>
            </a:r>
          </a:p>
          <a:p>
            <a:endParaRPr lang="en-US" sz="1091" dirty="0">
              <a:latin typeface="Helvetica" pitchFamily="2" charset="0"/>
            </a:endParaRPr>
          </a:p>
          <a:p>
            <a:r>
              <a:rPr lang="en-US" sz="1091" dirty="0">
                <a:latin typeface="Helvetica" pitchFamily="2" charset="0"/>
              </a:rPr>
              <a:t>out of _____________________________</a:t>
            </a:r>
          </a:p>
          <a:p>
            <a:endParaRPr lang="en-US" sz="1091" dirty="0">
              <a:latin typeface="Helvetica" pitchFamily="2" charset="0"/>
            </a:endParaRPr>
          </a:p>
          <a:p>
            <a:r>
              <a:rPr lang="en-US" sz="1091" dirty="0">
                <a:latin typeface="Helvetica" pitchFamily="2" charset="0"/>
              </a:rPr>
              <a:t>we can_____________________________.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4AE2A50-982A-44FA-A88A-E587B0F21814}"/>
              </a:ext>
            </a:extLst>
          </p:cNvPr>
          <p:cNvSpPr txBox="1"/>
          <p:nvPr/>
        </p:nvSpPr>
        <p:spPr>
          <a:xfrm>
            <a:off x="796636" y="440754"/>
            <a:ext cx="3083543" cy="30226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364" b="1" dirty="0"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HYPOTHESIS</a:t>
            </a:r>
            <a:endParaRPr lang="en-US" sz="1636" i="1" dirty="0">
              <a:solidFill>
                <a:schemeClr val="bg1">
                  <a:lumMod val="75000"/>
                </a:schemeClr>
              </a:solidFill>
              <a:latin typeface="Helvetica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0DE0821-44E6-45AE-A5A5-E83D1D838F4E}"/>
              </a:ext>
            </a:extLst>
          </p:cNvPr>
          <p:cNvSpPr txBox="1"/>
          <p:nvPr/>
        </p:nvSpPr>
        <p:spPr>
          <a:xfrm>
            <a:off x="3986770" y="5575662"/>
            <a:ext cx="4175993" cy="1603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91" dirty="0">
                <a:latin typeface="Helvetica" pitchFamily="2" charset="0"/>
              </a:rPr>
              <a:t>How might we _______________________________________</a:t>
            </a:r>
          </a:p>
          <a:p>
            <a:r>
              <a:rPr lang="en-US" sz="1091" i="1" dirty="0">
                <a:solidFill>
                  <a:schemeClr val="bg1">
                    <a:lumMod val="65000"/>
                  </a:schemeClr>
                </a:solidFill>
                <a:latin typeface="Helvetica" pitchFamily="2" charset="0"/>
              </a:rPr>
              <a:t>						</a:t>
            </a:r>
            <a:r>
              <a:rPr lang="en-US" sz="716" i="1" dirty="0">
                <a:solidFill>
                  <a:schemeClr val="bg1">
                    <a:lumMod val="65000"/>
                  </a:schemeClr>
                </a:solidFill>
                <a:latin typeface="Helvetica" pitchFamily="2" charset="0"/>
              </a:rPr>
              <a:t>(PERFORM KEY FUNCTION)</a:t>
            </a:r>
            <a:endParaRPr lang="en-US" sz="1091" i="1" dirty="0">
              <a:solidFill>
                <a:schemeClr val="bg1">
                  <a:lumMod val="65000"/>
                </a:schemeClr>
              </a:solidFill>
              <a:latin typeface="Helvetica" pitchFamily="2" charset="0"/>
            </a:endParaRPr>
          </a:p>
          <a:p>
            <a:r>
              <a:rPr lang="en-US" sz="1091" dirty="0">
                <a:latin typeface="Helvetica" pitchFamily="2" charset="0"/>
              </a:rPr>
              <a:t>in the absence of  ____________________________________</a:t>
            </a:r>
          </a:p>
          <a:p>
            <a:pPr lvl="0"/>
            <a:r>
              <a:rPr lang="en-US" sz="1091" i="1" dirty="0">
                <a:solidFill>
                  <a:prstClr val="white">
                    <a:lumMod val="65000"/>
                  </a:prstClr>
                </a:solidFill>
                <a:latin typeface="Helvetica" pitchFamily="2" charset="0"/>
              </a:rPr>
              <a:t>						</a:t>
            </a:r>
            <a:r>
              <a:rPr lang="en-US" sz="716" i="1" dirty="0">
                <a:solidFill>
                  <a:prstClr val="white">
                    <a:lumMod val="65000"/>
                  </a:prstClr>
                </a:solidFill>
                <a:latin typeface="Helvetica" pitchFamily="2" charset="0"/>
              </a:rPr>
              <a:t>(PIECE BEING REMOVED)</a:t>
            </a:r>
            <a:endParaRPr lang="en-US" sz="1091" dirty="0">
              <a:latin typeface="Helvetica" pitchFamily="2" charset="0"/>
            </a:endParaRPr>
          </a:p>
          <a:p>
            <a:r>
              <a:rPr lang="en-US" sz="1091" dirty="0">
                <a:latin typeface="Helvetica" pitchFamily="2" charset="0"/>
              </a:rPr>
              <a:t>without causing harm to_______________________________.</a:t>
            </a:r>
          </a:p>
          <a:p>
            <a:pPr lvl="0"/>
            <a:r>
              <a:rPr lang="en-US" sz="1091" i="1" dirty="0">
                <a:solidFill>
                  <a:prstClr val="white">
                    <a:lumMod val="65000"/>
                  </a:prstClr>
                </a:solidFill>
                <a:latin typeface="Helvetica" pitchFamily="2" charset="0"/>
              </a:rPr>
              <a:t>						</a:t>
            </a:r>
            <a:r>
              <a:rPr lang="en-US" sz="716" i="1" dirty="0">
                <a:solidFill>
                  <a:prstClr val="white">
                    <a:lumMod val="65000"/>
                  </a:prstClr>
                </a:solidFill>
                <a:latin typeface="Helvetica" pitchFamily="2" charset="0"/>
              </a:rPr>
              <a:t>(STAKEHOLDERS / ENVIRONMENT / GOALS)</a:t>
            </a:r>
            <a:endParaRPr lang="en-US" sz="1091" dirty="0">
              <a:latin typeface="Helvetica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131DD0-295F-42C9-970F-C6B322E88247}"/>
              </a:ext>
            </a:extLst>
          </p:cNvPr>
          <p:cNvSpPr txBox="1"/>
          <p:nvPr/>
        </p:nvSpPr>
        <p:spPr>
          <a:xfrm>
            <a:off x="868130" y="2235161"/>
            <a:ext cx="2988779" cy="470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64" b="1" dirty="0">
                <a:latin typeface="Helvetica" pitchFamily="2" charset="0"/>
              </a:rPr>
              <a:t>What Are The Pieces</a:t>
            </a:r>
          </a:p>
          <a:p>
            <a:pPr algn="ctr"/>
            <a:r>
              <a:rPr lang="en-US" sz="1091" i="1" dirty="0">
                <a:latin typeface="Helvetica" pitchFamily="2" charset="0"/>
              </a:rPr>
              <a:t>(List and Categorize)</a:t>
            </a:r>
          </a:p>
        </p:txBody>
      </p:sp>
    </p:spTree>
    <p:extLst>
      <p:ext uri="{BB962C8B-B14F-4D97-AF65-F5344CB8AC3E}">
        <p14:creationId xmlns:p14="http://schemas.microsoft.com/office/powerpoint/2010/main" val="1796797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356307" y="959052"/>
            <a:ext cx="11421904" cy="5251427"/>
            <a:chOff x="356307" y="959052"/>
            <a:chExt cx="11421904" cy="5251427"/>
          </a:xfrm>
        </p:grpSpPr>
        <p:sp>
          <p:nvSpPr>
            <p:cNvPr id="5" name="TextBox 4"/>
            <p:cNvSpPr txBox="1"/>
            <p:nvPr/>
          </p:nvSpPr>
          <p:spPr>
            <a:xfrm>
              <a:off x="5566000" y="959052"/>
              <a:ext cx="1012200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u="sng" dirty="0"/>
                <a:t>START</a:t>
              </a:r>
            </a:p>
            <a:p>
              <a:pPr algn="ctr"/>
              <a:r>
                <a:rPr lang="en-US" dirty="0"/>
                <a:t>REMOVE</a:t>
              </a:r>
            </a:p>
            <a:p>
              <a:pPr algn="ctr"/>
              <a:r>
                <a:rPr lang="en-US" dirty="0"/>
                <a:t>ONE</a:t>
              </a:r>
            </a:p>
            <a:p>
              <a:pPr algn="ctr"/>
              <a:r>
                <a:rPr lang="en-US" dirty="0"/>
                <a:t>PIECE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79581" y="2984602"/>
              <a:ext cx="1015021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dirty="0"/>
                <a:t>DISCARD</a:t>
              </a:r>
            </a:p>
            <a:p>
              <a:pPr algn="ctr"/>
              <a:r>
                <a:rPr lang="en-US" dirty="0"/>
                <a:t>PIECE</a:t>
              </a:r>
            </a:p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949597" y="2984392"/>
              <a:ext cx="1005340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dirty="0"/>
                <a:t>REPLACE</a:t>
              </a:r>
            </a:p>
            <a:p>
              <a:pPr algn="ctr"/>
              <a:r>
                <a:rPr lang="en-US" dirty="0"/>
                <a:t>PIECE</a:t>
              </a:r>
            </a:p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24219" y="5010150"/>
              <a:ext cx="895759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dirty="0"/>
                <a:t>FINAL</a:t>
              </a:r>
            </a:p>
            <a:p>
              <a:pPr algn="ctr"/>
              <a:r>
                <a:rPr lang="en-US" dirty="0"/>
                <a:t>DESIGN</a:t>
              </a:r>
            </a:p>
            <a:p>
              <a:pPr algn="ctr"/>
              <a:endParaRPr lang="en-US" dirty="0"/>
            </a:p>
          </p:txBody>
        </p:sp>
        <p:sp>
          <p:nvSpPr>
            <p:cNvPr id="9" name="Flowchart: Decision 8"/>
            <p:cNvSpPr/>
            <p:nvPr/>
          </p:nvSpPr>
          <p:spPr>
            <a:xfrm>
              <a:off x="5126323" y="2984601"/>
              <a:ext cx="1891553" cy="1200329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DOES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SYSTEM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WORK?</a:t>
              </a:r>
            </a:p>
          </p:txBody>
        </p:sp>
        <p:sp>
          <p:nvSpPr>
            <p:cNvPr id="10" name="Flowchart: Decision 9"/>
            <p:cNvSpPr/>
            <p:nvPr/>
          </p:nvSpPr>
          <p:spPr>
            <a:xfrm>
              <a:off x="356307" y="2984392"/>
              <a:ext cx="1891553" cy="1200329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TRY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AGAIN?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9886658" y="2984392"/>
              <a:ext cx="1891553" cy="1200329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TRY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AGAIN?</a:t>
              </a:r>
            </a:p>
          </p:txBody>
        </p:sp>
        <p:cxnSp>
          <p:nvCxnSpPr>
            <p:cNvPr id="13" name="Straight Arrow Connector 12"/>
            <p:cNvCxnSpPr>
              <a:stCxn id="5" idx="2"/>
              <a:endCxn id="9" idx="0"/>
            </p:cNvCxnSpPr>
            <p:nvPr/>
          </p:nvCxnSpPr>
          <p:spPr>
            <a:xfrm>
              <a:off x="6072100" y="2159381"/>
              <a:ext cx="0" cy="82522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9" idx="1"/>
              <a:endCxn id="6" idx="3"/>
            </p:cNvCxnSpPr>
            <p:nvPr/>
          </p:nvCxnSpPr>
          <p:spPr>
            <a:xfrm flipH="1">
              <a:off x="4194602" y="3584766"/>
              <a:ext cx="931721" cy="1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3"/>
              <a:endCxn id="7" idx="1"/>
            </p:cNvCxnSpPr>
            <p:nvPr/>
          </p:nvCxnSpPr>
          <p:spPr>
            <a:xfrm flipV="1">
              <a:off x="7017876" y="3584557"/>
              <a:ext cx="931721" cy="209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7" idx="3"/>
              <a:endCxn id="11" idx="1"/>
            </p:cNvCxnSpPr>
            <p:nvPr/>
          </p:nvCxnSpPr>
          <p:spPr>
            <a:xfrm>
              <a:off x="8954937" y="3584557"/>
              <a:ext cx="931721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6" idx="1"/>
              <a:endCxn id="10" idx="3"/>
            </p:cNvCxnSpPr>
            <p:nvPr/>
          </p:nvCxnSpPr>
          <p:spPr>
            <a:xfrm flipH="1" flipV="1">
              <a:off x="2247860" y="3584557"/>
              <a:ext cx="931721" cy="21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0" idx="2"/>
              <a:endCxn id="8" idx="1"/>
            </p:cNvCxnSpPr>
            <p:nvPr/>
          </p:nvCxnSpPr>
          <p:spPr>
            <a:xfrm rot="16200000" flipH="1">
              <a:off x="2750354" y="2736450"/>
              <a:ext cx="1425594" cy="4322135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10" idx="0"/>
              <a:endCxn id="5" idx="1"/>
            </p:cNvCxnSpPr>
            <p:nvPr/>
          </p:nvCxnSpPr>
          <p:spPr>
            <a:xfrm rot="5400000" flipH="1" flipV="1">
              <a:off x="2721455" y="139847"/>
              <a:ext cx="1425175" cy="4263916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stCxn id="11" idx="0"/>
              <a:endCxn id="5" idx="3"/>
            </p:cNvCxnSpPr>
            <p:nvPr/>
          </p:nvCxnSpPr>
          <p:spPr>
            <a:xfrm rot="16200000" flipV="1">
              <a:off x="7992731" y="144687"/>
              <a:ext cx="1425175" cy="4254235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lbow Connector 34"/>
            <p:cNvCxnSpPr>
              <a:stCxn id="11" idx="2"/>
              <a:endCxn id="8" idx="3"/>
            </p:cNvCxnSpPr>
            <p:nvPr/>
          </p:nvCxnSpPr>
          <p:spPr>
            <a:xfrm rot="5400000">
              <a:off x="7963410" y="2741290"/>
              <a:ext cx="1425594" cy="4312457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799349" y="3122891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Y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76551" y="2621118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Y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953330" y="2621117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Y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78899" y="3122891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N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0953330" y="4046292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N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76551" y="4041562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N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4EDE3057-33B4-4280-87F5-90D35AC8C403}"/>
              </a:ext>
            </a:extLst>
          </p:cNvPr>
          <p:cNvSpPr/>
          <p:nvPr/>
        </p:nvSpPr>
        <p:spPr>
          <a:xfrm>
            <a:off x="82009" y="299080"/>
            <a:ext cx="2074984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LIST THE PIECES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4E92FC-B9D7-431E-BC60-F5CB90620728}"/>
              </a:ext>
            </a:extLst>
          </p:cNvPr>
          <p:cNvSpPr txBox="1"/>
          <p:nvPr/>
        </p:nvSpPr>
        <p:spPr>
          <a:xfrm>
            <a:off x="2230035" y="45686"/>
            <a:ext cx="2461846" cy="147732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1)</a:t>
            </a:r>
          </a:p>
          <a:p>
            <a:r>
              <a:rPr lang="en-US" dirty="0"/>
              <a:t>2)</a:t>
            </a:r>
          </a:p>
          <a:p>
            <a:r>
              <a:rPr lang="en-US" dirty="0"/>
              <a:t>3)</a:t>
            </a:r>
          </a:p>
          <a:p>
            <a:r>
              <a:rPr lang="en-US" dirty="0"/>
              <a:t>4)</a:t>
            </a:r>
          </a:p>
          <a:p>
            <a:r>
              <a:rPr lang="en-US" dirty="0"/>
              <a:t>5) </a:t>
            </a:r>
          </a:p>
        </p:txBody>
      </p:sp>
    </p:spTree>
    <p:extLst>
      <p:ext uri="{BB962C8B-B14F-4D97-AF65-F5344CB8AC3E}">
        <p14:creationId xmlns:p14="http://schemas.microsoft.com/office/powerpoint/2010/main" val="1988757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356307" y="959052"/>
            <a:ext cx="11421904" cy="5251427"/>
            <a:chOff x="356307" y="959052"/>
            <a:chExt cx="11421904" cy="5251427"/>
          </a:xfrm>
        </p:grpSpPr>
        <p:sp>
          <p:nvSpPr>
            <p:cNvPr id="5" name="TextBox 4"/>
            <p:cNvSpPr txBox="1"/>
            <p:nvPr/>
          </p:nvSpPr>
          <p:spPr>
            <a:xfrm>
              <a:off x="5566000" y="959052"/>
              <a:ext cx="1012200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u="sng" dirty="0"/>
                <a:t>START</a:t>
              </a:r>
            </a:p>
            <a:p>
              <a:pPr algn="ctr"/>
              <a:r>
                <a:rPr lang="en-US" dirty="0"/>
                <a:t>REMOVE</a:t>
              </a:r>
            </a:p>
            <a:p>
              <a:pPr algn="ctr"/>
              <a:r>
                <a:rPr lang="en-US" dirty="0"/>
                <a:t>ONE</a:t>
              </a:r>
            </a:p>
            <a:p>
              <a:pPr algn="ctr"/>
              <a:r>
                <a:rPr lang="en-US" dirty="0"/>
                <a:t>PIECE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79581" y="2984602"/>
              <a:ext cx="1015021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dirty="0"/>
                <a:t>DISCARD</a:t>
              </a:r>
            </a:p>
            <a:p>
              <a:pPr algn="ctr"/>
              <a:r>
                <a:rPr lang="en-US" dirty="0"/>
                <a:t>PIECE</a:t>
              </a:r>
            </a:p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949597" y="2984392"/>
              <a:ext cx="1005340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dirty="0"/>
                <a:t>REPLACE</a:t>
              </a:r>
            </a:p>
            <a:p>
              <a:pPr algn="ctr"/>
              <a:r>
                <a:rPr lang="en-US" dirty="0"/>
                <a:t>PIECE</a:t>
              </a:r>
            </a:p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24219" y="5010150"/>
              <a:ext cx="895759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dirty="0"/>
                <a:t>FINAL</a:t>
              </a:r>
            </a:p>
            <a:p>
              <a:pPr algn="ctr"/>
              <a:r>
                <a:rPr lang="en-US" dirty="0"/>
                <a:t>DESIGN</a:t>
              </a:r>
            </a:p>
            <a:p>
              <a:pPr algn="ctr"/>
              <a:endParaRPr lang="en-US" dirty="0"/>
            </a:p>
          </p:txBody>
        </p:sp>
        <p:sp>
          <p:nvSpPr>
            <p:cNvPr id="9" name="Flowchart: Decision 8"/>
            <p:cNvSpPr/>
            <p:nvPr/>
          </p:nvSpPr>
          <p:spPr>
            <a:xfrm>
              <a:off x="5126323" y="2984601"/>
              <a:ext cx="1891553" cy="1200329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DOES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SYSTEM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WORK?</a:t>
              </a:r>
            </a:p>
          </p:txBody>
        </p:sp>
        <p:sp>
          <p:nvSpPr>
            <p:cNvPr id="10" name="Flowchart: Decision 9"/>
            <p:cNvSpPr/>
            <p:nvPr/>
          </p:nvSpPr>
          <p:spPr>
            <a:xfrm>
              <a:off x="356307" y="2984392"/>
              <a:ext cx="1891553" cy="1200329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TRY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AGAIN?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9886658" y="2984392"/>
              <a:ext cx="1891553" cy="1200329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TRY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AGAIN?</a:t>
              </a:r>
            </a:p>
          </p:txBody>
        </p:sp>
        <p:cxnSp>
          <p:nvCxnSpPr>
            <p:cNvPr id="13" name="Straight Arrow Connector 12"/>
            <p:cNvCxnSpPr>
              <a:stCxn id="5" idx="2"/>
              <a:endCxn id="9" idx="0"/>
            </p:cNvCxnSpPr>
            <p:nvPr/>
          </p:nvCxnSpPr>
          <p:spPr>
            <a:xfrm>
              <a:off x="6072100" y="2159381"/>
              <a:ext cx="0" cy="82522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9" idx="1"/>
              <a:endCxn id="6" idx="3"/>
            </p:cNvCxnSpPr>
            <p:nvPr/>
          </p:nvCxnSpPr>
          <p:spPr>
            <a:xfrm flipH="1">
              <a:off x="4194602" y="3584766"/>
              <a:ext cx="931721" cy="1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3"/>
              <a:endCxn id="7" idx="1"/>
            </p:cNvCxnSpPr>
            <p:nvPr/>
          </p:nvCxnSpPr>
          <p:spPr>
            <a:xfrm flipV="1">
              <a:off x="7017876" y="3584557"/>
              <a:ext cx="931721" cy="209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7" idx="3"/>
              <a:endCxn id="11" idx="1"/>
            </p:cNvCxnSpPr>
            <p:nvPr/>
          </p:nvCxnSpPr>
          <p:spPr>
            <a:xfrm>
              <a:off x="8954937" y="3584557"/>
              <a:ext cx="931721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6" idx="1"/>
              <a:endCxn id="10" idx="3"/>
            </p:cNvCxnSpPr>
            <p:nvPr/>
          </p:nvCxnSpPr>
          <p:spPr>
            <a:xfrm flipH="1" flipV="1">
              <a:off x="2247860" y="3584557"/>
              <a:ext cx="931721" cy="21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0" idx="2"/>
              <a:endCxn id="8" idx="1"/>
            </p:cNvCxnSpPr>
            <p:nvPr/>
          </p:nvCxnSpPr>
          <p:spPr>
            <a:xfrm rot="16200000" flipH="1">
              <a:off x="2750354" y="2736450"/>
              <a:ext cx="1425594" cy="4322135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10" idx="0"/>
              <a:endCxn id="5" idx="1"/>
            </p:cNvCxnSpPr>
            <p:nvPr/>
          </p:nvCxnSpPr>
          <p:spPr>
            <a:xfrm rot="5400000" flipH="1" flipV="1">
              <a:off x="2721455" y="139847"/>
              <a:ext cx="1425175" cy="4263916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stCxn id="11" idx="0"/>
              <a:endCxn id="5" idx="3"/>
            </p:cNvCxnSpPr>
            <p:nvPr/>
          </p:nvCxnSpPr>
          <p:spPr>
            <a:xfrm rot="16200000" flipV="1">
              <a:off x="7992731" y="144687"/>
              <a:ext cx="1425175" cy="4254235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lbow Connector 34"/>
            <p:cNvCxnSpPr>
              <a:stCxn id="11" idx="2"/>
              <a:endCxn id="8" idx="3"/>
            </p:cNvCxnSpPr>
            <p:nvPr/>
          </p:nvCxnSpPr>
          <p:spPr>
            <a:xfrm rot="5400000">
              <a:off x="7963410" y="2741290"/>
              <a:ext cx="1425594" cy="4312457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799349" y="3122891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Y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76551" y="2621118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Y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953330" y="2621117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Y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78899" y="3122891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N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0953330" y="4046292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N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76551" y="4041562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N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4EDE3057-33B4-4280-87F5-90D35AC8C403}"/>
              </a:ext>
            </a:extLst>
          </p:cNvPr>
          <p:cNvSpPr/>
          <p:nvPr/>
        </p:nvSpPr>
        <p:spPr>
          <a:xfrm>
            <a:off x="6826168" y="276797"/>
            <a:ext cx="2074984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DEFINE STOP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STRATEGY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6D263DD-2242-413A-AE1B-0FCA16E27ECB}"/>
              </a:ext>
            </a:extLst>
          </p:cNvPr>
          <p:cNvSpPr txBox="1"/>
          <p:nvPr/>
        </p:nvSpPr>
        <p:spPr>
          <a:xfrm>
            <a:off x="8954937" y="139281"/>
            <a:ext cx="2461846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1) THRESHOLD</a:t>
            </a:r>
          </a:p>
          <a:p>
            <a:r>
              <a:rPr lang="en-US" dirty="0"/>
              <a:t>2) TIMEBOX</a:t>
            </a:r>
          </a:p>
          <a:p>
            <a:r>
              <a:rPr lang="en-US" dirty="0"/>
              <a:t>3) THOROUGH</a:t>
            </a:r>
          </a:p>
          <a:p>
            <a:r>
              <a:rPr lang="en-US" dirty="0"/>
              <a:t>4) OTHER</a:t>
            </a:r>
          </a:p>
        </p:txBody>
      </p:sp>
    </p:spTree>
    <p:extLst>
      <p:ext uri="{BB962C8B-B14F-4D97-AF65-F5344CB8AC3E}">
        <p14:creationId xmlns:p14="http://schemas.microsoft.com/office/powerpoint/2010/main" val="3972292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356307" y="959052"/>
            <a:ext cx="11421904" cy="5251427"/>
            <a:chOff x="356307" y="959052"/>
            <a:chExt cx="11421904" cy="5251427"/>
          </a:xfrm>
        </p:grpSpPr>
        <p:sp>
          <p:nvSpPr>
            <p:cNvPr id="5" name="TextBox 4"/>
            <p:cNvSpPr txBox="1"/>
            <p:nvPr/>
          </p:nvSpPr>
          <p:spPr>
            <a:xfrm>
              <a:off x="5566000" y="959052"/>
              <a:ext cx="1012200" cy="120032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u="sng" dirty="0"/>
                <a:t>START</a:t>
              </a:r>
            </a:p>
            <a:p>
              <a:pPr algn="ctr"/>
              <a:r>
                <a:rPr lang="en-US" dirty="0"/>
                <a:t>REMOVE</a:t>
              </a:r>
            </a:p>
            <a:p>
              <a:pPr algn="ctr"/>
              <a:r>
                <a:rPr lang="en-US" dirty="0"/>
                <a:t>ONE</a:t>
              </a:r>
            </a:p>
            <a:p>
              <a:pPr algn="ctr"/>
              <a:r>
                <a:rPr lang="en-US" dirty="0"/>
                <a:t>PIECE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79581" y="2984602"/>
              <a:ext cx="1015021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dirty="0"/>
                <a:t>DISCARD</a:t>
              </a:r>
            </a:p>
            <a:p>
              <a:pPr algn="ctr"/>
              <a:r>
                <a:rPr lang="en-US" dirty="0"/>
                <a:t>PIECE</a:t>
              </a:r>
            </a:p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949597" y="2984392"/>
              <a:ext cx="1005340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dirty="0"/>
                <a:t>REPLACE</a:t>
              </a:r>
            </a:p>
            <a:p>
              <a:pPr algn="ctr"/>
              <a:r>
                <a:rPr lang="en-US" dirty="0"/>
                <a:t>PIECE</a:t>
              </a:r>
            </a:p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24219" y="5010150"/>
              <a:ext cx="895759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dirty="0"/>
                <a:t>FINAL</a:t>
              </a:r>
            </a:p>
            <a:p>
              <a:pPr algn="ctr"/>
              <a:r>
                <a:rPr lang="en-US" dirty="0"/>
                <a:t>DESIGN</a:t>
              </a:r>
            </a:p>
            <a:p>
              <a:pPr algn="ctr"/>
              <a:endParaRPr lang="en-US" dirty="0"/>
            </a:p>
          </p:txBody>
        </p:sp>
        <p:sp>
          <p:nvSpPr>
            <p:cNvPr id="9" name="Flowchart: Decision 8"/>
            <p:cNvSpPr/>
            <p:nvPr/>
          </p:nvSpPr>
          <p:spPr>
            <a:xfrm>
              <a:off x="5126323" y="2984601"/>
              <a:ext cx="1891553" cy="1200329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DOES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SYSTEM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WORK?</a:t>
              </a:r>
            </a:p>
          </p:txBody>
        </p:sp>
        <p:sp>
          <p:nvSpPr>
            <p:cNvPr id="10" name="Flowchart: Decision 9"/>
            <p:cNvSpPr/>
            <p:nvPr/>
          </p:nvSpPr>
          <p:spPr>
            <a:xfrm>
              <a:off x="356307" y="2984392"/>
              <a:ext cx="1891553" cy="1200329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TRY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AGAIN?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9886658" y="2984392"/>
              <a:ext cx="1891553" cy="1200329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TRY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AGAIN?</a:t>
              </a:r>
            </a:p>
          </p:txBody>
        </p:sp>
        <p:cxnSp>
          <p:nvCxnSpPr>
            <p:cNvPr id="13" name="Straight Arrow Connector 12"/>
            <p:cNvCxnSpPr>
              <a:stCxn id="5" idx="2"/>
              <a:endCxn id="9" idx="0"/>
            </p:cNvCxnSpPr>
            <p:nvPr/>
          </p:nvCxnSpPr>
          <p:spPr>
            <a:xfrm>
              <a:off x="6072100" y="2159381"/>
              <a:ext cx="0" cy="82522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9" idx="1"/>
              <a:endCxn id="6" idx="3"/>
            </p:cNvCxnSpPr>
            <p:nvPr/>
          </p:nvCxnSpPr>
          <p:spPr>
            <a:xfrm flipH="1">
              <a:off x="4194602" y="3584766"/>
              <a:ext cx="931721" cy="1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3"/>
              <a:endCxn id="7" idx="1"/>
            </p:cNvCxnSpPr>
            <p:nvPr/>
          </p:nvCxnSpPr>
          <p:spPr>
            <a:xfrm flipV="1">
              <a:off x="7017876" y="3584557"/>
              <a:ext cx="931721" cy="209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7" idx="3"/>
              <a:endCxn id="11" idx="1"/>
            </p:cNvCxnSpPr>
            <p:nvPr/>
          </p:nvCxnSpPr>
          <p:spPr>
            <a:xfrm>
              <a:off x="8954937" y="3584557"/>
              <a:ext cx="931721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6" idx="1"/>
              <a:endCxn id="10" idx="3"/>
            </p:cNvCxnSpPr>
            <p:nvPr/>
          </p:nvCxnSpPr>
          <p:spPr>
            <a:xfrm flipH="1" flipV="1">
              <a:off x="2247860" y="3584557"/>
              <a:ext cx="931721" cy="21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0" idx="2"/>
              <a:endCxn id="8" idx="1"/>
            </p:cNvCxnSpPr>
            <p:nvPr/>
          </p:nvCxnSpPr>
          <p:spPr>
            <a:xfrm rot="16200000" flipH="1">
              <a:off x="2750354" y="2736450"/>
              <a:ext cx="1425594" cy="4322135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10" idx="0"/>
              <a:endCxn id="5" idx="1"/>
            </p:cNvCxnSpPr>
            <p:nvPr/>
          </p:nvCxnSpPr>
          <p:spPr>
            <a:xfrm rot="5400000" flipH="1" flipV="1">
              <a:off x="2721455" y="139847"/>
              <a:ext cx="1425175" cy="4263916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stCxn id="11" idx="0"/>
              <a:endCxn id="5" idx="3"/>
            </p:cNvCxnSpPr>
            <p:nvPr/>
          </p:nvCxnSpPr>
          <p:spPr>
            <a:xfrm rot="16200000" flipV="1">
              <a:off x="7992731" y="144687"/>
              <a:ext cx="1425175" cy="4254235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lbow Connector 34"/>
            <p:cNvCxnSpPr>
              <a:stCxn id="11" idx="2"/>
              <a:endCxn id="8" idx="3"/>
            </p:cNvCxnSpPr>
            <p:nvPr/>
          </p:nvCxnSpPr>
          <p:spPr>
            <a:xfrm rot="5400000">
              <a:off x="7963410" y="2741290"/>
              <a:ext cx="1425594" cy="4312457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799349" y="3122891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Y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76551" y="2621118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Y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953330" y="2621117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Y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78899" y="3122891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N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0953330" y="4046292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N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76551" y="4041562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N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58395FBA-FD02-42A2-8834-83188D482B86}"/>
              </a:ext>
            </a:extLst>
          </p:cNvPr>
          <p:cNvSpPr txBox="1"/>
          <p:nvPr/>
        </p:nvSpPr>
        <p:spPr>
          <a:xfrm>
            <a:off x="4465792" y="2333402"/>
            <a:ext cx="3211432" cy="193899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1) Obviously extraneous</a:t>
            </a:r>
          </a:p>
          <a:p>
            <a:r>
              <a:rPr lang="en-US" sz="2000" b="1" dirty="0"/>
              <a:t>2) Threshold busters</a:t>
            </a:r>
          </a:p>
          <a:p>
            <a:r>
              <a:rPr lang="en-US" sz="2000" b="1" dirty="0"/>
              <a:t>3) Speedy</a:t>
            </a:r>
          </a:p>
          <a:p>
            <a:r>
              <a:rPr lang="en-US" sz="2000" b="1" dirty="0"/>
              <a:t>4) Accelerator</a:t>
            </a:r>
          </a:p>
          <a:p>
            <a:r>
              <a:rPr lang="en-US" sz="2000" b="1" dirty="0"/>
              <a:t>5) Random</a:t>
            </a:r>
          </a:p>
          <a:p>
            <a:r>
              <a:rPr lang="en-US" sz="2000" b="1" dirty="0"/>
              <a:t>6) Obviously necessary</a:t>
            </a:r>
          </a:p>
        </p:txBody>
      </p:sp>
    </p:spTree>
    <p:extLst>
      <p:ext uri="{BB962C8B-B14F-4D97-AF65-F5344CB8AC3E}">
        <p14:creationId xmlns:p14="http://schemas.microsoft.com/office/powerpoint/2010/main" val="3161944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356307" y="959052"/>
            <a:ext cx="11421904" cy="5251427"/>
            <a:chOff x="356307" y="959052"/>
            <a:chExt cx="11421904" cy="5251427"/>
          </a:xfrm>
        </p:grpSpPr>
        <p:sp>
          <p:nvSpPr>
            <p:cNvPr id="5" name="TextBox 4"/>
            <p:cNvSpPr txBox="1"/>
            <p:nvPr/>
          </p:nvSpPr>
          <p:spPr>
            <a:xfrm>
              <a:off x="5566000" y="959052"/>
              <a:ext cx="1012200" cy="120032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u="sng" dirty="0"/>
                <a:t>START</a:t>
              </a:r>
            </a:p>
            <a:p>
              <a:pPr algn="ctr"/>
              <a:r>
                <a:rPr lang="en-US" dirty="0"/>
                <a:t>REMOVE</a:t>
              </a:r>
            </a:p>
            <a:p>
              <a:pPr algn="ctr"/>
              <a:r>
                <a:rPr lang="en-US" dirty="0"/>
                <a:t>ONE</a:t>
              </a:r>
            </a:p>
            <a:p>
              <a:pPr algn="ctr"/>
              <a:r>
                <a:rPr lang="en-US" dirty="0"/>
                <a:t>PIECE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79581" y="2984602"/>
              <a:ext cx="1015021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dirty="0"/>
                <a:t>DISCARD</a:t>
              </a:r>
            </a:p>
            <a:p>
              <a:pPr algn="ctr"/>
              <a:r>
                <a:rPr lang="en-US" dirty="0"/>
                <a:t>PIECE</a:t>
              </a:r>
            </a:p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949597" y="2984392"/>
              <a:ext cx="1005340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dirty="0"/>
                <a:t>REPLACE</a:t>
              </a:r>
            </a:p>
            <a:p>
              <a:pPr algn="ctr"/>
              <a:r>
                <a:rPr lang="en-US" dirty="0"/>
                <a:t>PIECE</a:t>
              </a:r>
            </a:p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24219" y="5010150"/>
              <a:ext cx="895759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dirty="0"/>
                <a:t>FINAL</a:t>
              </a:r>
            </a:p>
            <a:p>
              <a:pPr algn="ctr"/>
              <a:r>
                <a:rPr lang="en-US" dirty="0"/>
                <a:t>DESIGN</a:t>
              </a:r>
            </a:p>
            <a:p>
              <a:pPr algn="ctr"/>
              <a:endParaRPr lang="en-US" dirty="0"/>
            </a:p>
          </p:txBody>
        </p:sp>
        <p:sp>
          <p:nvSpPr>
            <p:cNvPr id="9" name="Flowchart: Decision 8"/>
            <p:cNvSpPr/>
            <p:nvPr/>
          </p:nvSpPr>
          <p:spPr>
            <a:xfrm>
              <a:off x="5126323" y="2984601"/>
              <a:ext cx="1891553" cy="1200329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DOES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SYSTEM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WORK?</a:t>
              </a:r>
            </a:p>
          </p:txBody>
        </p:sp>
        <p:sp>
          <p:nvSpPr>
            <p:cNvPr id="10" name="Flowchart: Decision 9"/>
            <p:cNvSpPr/>
            <p:nvPr/>
          </p:nvSpPr>
          <p:spPr>
            <a:xfrm>
              <a:off x="356307" y="2984392"/>
              <a:ext cx="1891553" cy="1200329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TRY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AGAIN?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9886658" y="2984392"/>
              <a:ext cx="1891553" cy="1200329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TRY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AGAIN?</a:t>
              </a:r>
            </a:p>
          </p:txBody>
        </p:sp>
        <p:cxnSp>
          <p:nvCxnSpPr>
            <p:cNvPr id="13" name="Straight Arrow Connector 12"/>
            <p:cNvCxnSpPr>
              <a:stCxn id="5" idx="2"/>
              <a:endCxn id="9" idx="0"/>
            </p:cNvCxnSpPr>
            <p:nvPr/>
          </p:nvCxnSpPr>
          <p:spPr>
            <a:xfrm>
              <a:off x="6072100" y="2159381"/>
              <a:ext cx="0" cy="82522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9" idx="1"/>
              <a:endCxn id="6" idx="3"/>
            </p:cNvCxnSpPr>
            <p:nvPr/>
          </p:nvCxnSpPr>
          <p:spPr>
            <a:xfrm flipH="1">
              <a:off x="4194602" y="3584766"/>
              <a:ext cx="931721" cy="1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3"/>
              <a:endCxn id="7" idx="1"/>
            </p:cNvCxnSpPr>
            <p:nvPr/>
          </p:nvCxnSpPr>
          <p:spPr>
            <a:xfrm flipV="1">
              <a:off x="7017876" y="3584557"/>
              <a:ext cx="931721" cy="209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7" idx="3"/>
              <a:endCxn id="11" idx="1"/>
            </p:cNvCxnSpPr>
            <p:nvPr/>
          </p:nvCxnSpPr>
          <p:spPr>
            <a:xfrm>
              <a:off x="8954937" y="3584557"/>
              <a:ext cx="931721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6" idx="1"/>
              <a:endCxn id="10" idx="3"/>
            </p:cNvCxnSpPr>
            <p:nvPr/>
          </p:nvCxnSpPr>
          <p:spPr>
            <a:xfrm flipH="1" flipV="1">
              <a:off x="2247860" y="3584557"/>
              <a:ext cx="931721" cy="21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0" idx="2"/>
              <a:endCxn id="8" idx="1"/>
            </p:cNvCxnSpPr>
            <p:nvPr/>
          </p:nvCxnSpPr>
          <p:spPr>
            <a:xfrm rot="16200000" flipH="1">
              <a:off x="2750354" y="2736450"/>
              <a:ext cx="1425594" cy="4322135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10" idx="0"/>
              <a:endCxn id="5" idx="1"/>
            </p:cNvCxnSpPr>
            <p:nvPr/>
          </p:nvCxnSpPr>
          <p:spPr>
            <a:xfrm rot="5400000" flipH="1" flipV="1">
              <a:off x="2721455" y="139847"/>
              <a:ext cx="1425175" cy="4263916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stCxn id="11" idx="0"/>
              <a:endCxn id="5" idx="3"/>
            </p:cNvCxnSpPr>
            <p:nvPr/>
          </p:nvCxnSpPr>
          <p:spPr>
            <a:xfrm rot="16200000" flipV="1">
              <a:off x="7992731" y="144687"/>
              <a:ext cx="1425175" cy="4254235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lbow Connector 34"/>
            <p:cNvCxnSpPr>
              <a:stCxn id="11" idx="2"/>
              <a:endCxn id="8" idx="3"/>
            </p:cNvCxnSpPr>
            <p:nvPr/>
          </p:nvCxnSpPr>
          <p:spPr>
            <a:xfrm rot="5400000">
              <a:off x="7963410" y="2741290"/>
              <a:ext cx="1425594" cy="4312457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799349" y="3122891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Y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76551" y="2621118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Y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953330" y="2621117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Y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78899" y="3122891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N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0953330" y="4046292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N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76551" y="4041562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N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58395FBA-FD02-42A2-8834-83188D482B86}"/>
              </a:ext>
            </a:extLst>
          </p:cNvPr>
          <p:cNvSpPr txBox="1"/>
          <p:nvPr/>
        </p:nvSpPr>
        <p:spPr>
          <a:xfrm>
            <a:off x="3300475" y="2350771"/>
            <a:ext cx="5511544" cy="224676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000" b="1" dirty="0"/>
              <a:t>Delete – Remove entire piece</a:t>
            </a:r>
          </a:p>
          <a:p>
            <a:pPr marL="342900" indent="-342900">
              <a:buAutoNum type="arabicParenR"/>
            </a:pPr>
            <a:r>
              <a:rPr lang="en-US" sz="2000" b="1" dirty="0"/>
              <a:t>Trim – Remove portion of piece</a:t>
            </a:r>
          </a:p>
          <a:p>
            <a:pPr marL="342900" indent="-342900">
              <a:buAutoNum type="arabicParenR"/>
            </a:pPr>
            <a:r>
              <a:rPr lang="en-US" sz="2000" b="1" dirty="0"/>
              <a:t>Integrate – Combine multiple pieces</a:t>
            </a:r>
          </a:p>
          <a:p>
            <a:pPr marL="342900" indent="-342900">
              <a:buAutoNum type="arabicParenR"/>
            </a:pPr>
            <a:r>
              <a:rPr lang="en-US" sz="2000" b="1" dirty="0"/>
              <a:t>Shrink – Replace piece with smaller version</a:t>
            </a:r>
          </a:p>
          <a:p>
            <a:pPr marL="342900" indent="-342900">
              <a:buAutoNum type="arabicParenR"/>
            </a:pPr>
            <a:r>
              <a:rPr lang="en-US" sz="2000" b="1" dirty="0"/>
              <a:t>Remove Copy – Reduce redundancy</a:t>
            </a:r>
          </a:p>
          <a:p>
            <a:pPr marL="342900" indent="-342900">
              <a:buAutoNum type="arabicParenR"/>
            </a:pPr>
            <a:r>
              <a:rPr lang="en-US" sz="2000" b="1" dirty="0"/>
              <a:t>Trust – Remove a check function</a:t>
            </a:r>
          </a:p>
          <a:p>
            <a:pPr marL="342900" indent="-342900">
              <a:buAutoNum type="arabicParenR"/>
            </a:pPr>
            <a:r>
              <a:rPr lang="en-US" sz="2000" b="1" dirty="0"/>
              <a:t>Polish – Remove friction/delay between pieces</a:t>
            </a:r>
          </a:p>
        </p:txBody>
      </p:sp>
    </p:spTree>
    <p:extLst>
      <p:ext uri="{BB962C8B-B14F-4D97-AF65-F5344CB8AC3E}">
        <p14:creationId xmlns:p14="http://schemas.microsoft.com/office/powerpoint/2010/main" val="668625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DEB0FC2-9B47-4846-80DC-F5A60953DA5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28700" y="3379643"/>
            <a:ext cx="7719782" cy="228224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CE04F5F-C75D-4A7F-9294-503F71EBA9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731" y="420111"/>
            <a:ext cx="7469210" cy="216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002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356307" y="959052"/>
            <a:ext cx="11421904" cy="5251427"/>
            <a:chOff x="356307" y="959052"/>
            <a:chExt cx="11421904" cy="5251427"/>
          </a:xfrm>
        </p:grpSpPr>
        <p:sp>
          <p:nvSpPr>
            <p:cNvPr id="5" name="TextBox 4"/>
            <p:cNvSpPr txBox="1"/>
            <p:nvPr/>
          </p:nvSpPr>
          <p:spPr>
            <a:xfrm>
              <a:off x="5566000" y="959052"/>
              <a:ext cx="1012200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u="sng" dirty="0"/>
                <a:t>START</a:t>
              </a:r>
            </a:p>
            <a:p>
              <a:pPr algn="ctr"/>
              <a:r>
                <a:rPr lang="en-US" dirty="0"/>
                <a:t>REMOVE</a:t>
              </a:r>
            </a:p>
            <a:p>
              <a:pPr algn="ctr"/>
              <a:r>
                <a:rPr lang="en-US" dirty="0"/>
                <a:t>ONE</a:t>
              </a:r>
            </a:p>
            <a:p>
              <a:pPr algn="ctr"/>
              <a:r>
                <a:rPr lang="en-US" dirty="0"/>
                <a:t>PIECE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79581" y="2984602"/>
              <a:ext cx="1015021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dirty="0"/>
                <a:t>DISCARD</a:t>
              </a:r>
            </a:p>
            <a:p>
              <a:pPr algn="ctr"/>
              <a:r>
                <a:rPr lang="en-US" dirty="0"/>
                <a:t>PIECE</a:t>
              </a:r>
            </a:p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949597" y="2984392"/>
              <a:ext cx="1005340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dirty="0"/>
                <a:t>REPLACE</a:t>
              </a:r>
            </a:p>
            <a:p>
              <a:pPr algn="ctr"/>
              <a:r>
                <a:rPr lang="en-US" dirty="0"/>
                <a:t>PIECE</a:t>
              </a:r>
            </a:p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24219" y="5010150"/>
              <a:ext cx="895759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dirty="0"/>
                <a:t>FINAL</a:t>
              </a:r>
            </a:p>
            <a:p>
              <a:pPr algn="ctr"/>
              <a:r>
                <a:rPr lang="en-US" dirty="0"/>
                <a:t>DESIGN</a:t>
              </a:r>
            </a:p>
            <a:p>
              <a:pPr algn="ctr"/>
              <a:endParaRPr lang="en-US" dirty="0"/>
            </a:p>
          </p:txBody>
        </p:sp>
        <p:sp>
          <p:nvSpPr>
            <p:cNvPr id="9" name="Flowchart: Decision 8"/>
            <p:cNvSpPr/>
            <p:nvPr/>
          </p:nvSpPr>
          <p:spPr>
            <a:xfrm>
              <a:off x="5126323" y="2984601"/>
              <a:ext cx="1891553" cy="1200329"/>
            </a:xfrm>
            <a:prstGeom prst="flowChartDecision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DOES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SYSTEM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WORK?</a:t>
              </a:r>
            </a:p>
          </p:txBody>
        </p:sp>
        <p:sp>
          <p:nvSpPr>
            <p:cNvPr id="10" name="Flowchart: Decision 9"/>
            <p:cNvSpPr/>
            <p:nvPr/>
          </p:nvSpPr>
          <p:spPr>
            <a:xfrm>
              <a:off x="356307" y="2984392"/>
              <a:ext cx="1891553" cy="1200329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TRY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AGAIN?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9886658" y="2984392"/>
              <a:ext cx="1891553" cy="1200329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TRY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AGAIN?</a:t>
              </a:r>
            </a:p>
          </p:txBody>
        </p:sp>
        <p:cxnSp>
          <p:nvCxnSpPr>
            <p:cNvPr id="13" name="Straight Arrow Connector 12"/>
            <p:cNvCxnSpPr>
              <a:stCxn id="5" idx="2"/>
              <a:endCxn id="9" idx="0"/>
            </p:cNvCxnSpPr>
            <p:nvPr/>
          </p:nvCxnSpPr>
          <p:spPr>
            <a:xfrm>
              <a:off x="6072100" y="2159381"/>
              <a:ext cx="0" cy="82522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9" idx="1"/>
              <a:endCxn id="6" idx="3"/>
            </p:cNvCxnSpPr>
            <p:nvPr/>
          </p:nvCxnSpPr>
          <p:spPr>
            <a:xfrm flipH="1">
              <a:off x="4194602" y="3584766"/>
              <a:ext cx="931721" cy="1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3"/>
              <a:endCxn id="7" idx="1"/>
            </p:cNvCxnSpPr>
            <p:nvPr/>
          </p:nvCxnSpPr>
          <p:spPr>
            <a:xfrm flipV="1">
              <a:off x="7017876" y="3584557"/>
              <a:ext cx="931721" cy="209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7" idx="3"/>
              <a:endCxn id="11" idx="1"/>
            </p:cNvCxnSpPr>
            <p:nvPr/>
          </p:nvCxnSpPr>
          <p:spPr>
            <a:xfrm>
              <a:off x="8954937" y="3584557"/>
              <a:ext cx="931721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6" idx="1"/>
              <a:endCxn id="10" idx="3"/>
            </p:cNvCxnSpPr>
            <p:nvPr/>
          </p:nvCxnSpPr>
          <p:spPr>
            <a:xfrm flipH="1" flipV="1">
              <a:off x="2247860" y="3584557"/>
              <a:ext cx="931721" cy="21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0" idx="2"/>
              <a:endCxn id="8" idx="1"/>
            </p:cNvCxnSpPr>
            <p:nvPr/>
          </p:nvCxnSpPr>
          <p:spPr>
            <a:xfrm rot="16200000" flipH="1">
              <a:off x="2750354" y="2736450"/>
              <a:ext cx="1425594" cy="4322135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10" idx="0"/>
              <a:endCxn id="5" idx="1"/>
            </p:cNvCxnSpPr>
            <p:nvPr/>
          </p:nvCxnSpPr>
          <p:spPr>
            <a:xfrm rot="5400000" flipH="1" flipV="1">
              <a:off x="2721455" y="139847"/>
              <a:ext cx="1425175" cy="4263916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stCxn id="11" idx="0"/>
              <a:endCxn id="5" idx="3"/>
            </p:cNvCxnSpPr>
            <p:nvPr/>
          </p:nvCxnSpPr>
          <p:spPr>
            <a:xfrm rot="16200000" flipV="1">
              <a:off x="7992731" y="144687"/>
              <a:ext cx="1425175" cy="4254235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lbow Connector 34"/>
            <p:cNvCxnSpPr>
              <a:stCxn id="11" idx="2"/>
              <a:endCxn id="8" idx="3"/>
            </p:cNvCxnSpPr>
            <p:nvPr/>
          </p:nvCxnSpPr>
          <p:spPr>
            <a:xfrm rot="5400000">
              <a:off x="7963410" y="2741290"/>
              <a:ext cx="1425594" cy="4312457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799349" y="3122891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Y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76551" y="2621118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Y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953330" y="2621117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Y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78899" y="3122891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N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0953330" y="4046292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N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76551" y="4041562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N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3C23DEB3-9F61-4CF5-82B2-5EDCE0EFFDBE}"/>
              </a:ext>
            </a:extLst>
          </p:cNvPr>
          <p:cNvSpPr txBox="1"/>
          <p:nvPr/>
        </p:nvSpPr>
        <p:spPr>
          <a:xfrm>
            <a:off x="4903697" y="4109903"/>
            <a:ext cx="2461846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Create an experiment.</a:t>
            </a:r>
          </a:p>
          <a:p>
            <a:r>
              <a:rPr lang="en-US" b="1" dirty="0"/>
              <a:t>Collect data.</a:t>
            </a:r>
          </a:p>
          <a:p>
            <a:r>
              <a:rPr lang="en-US" b="1" dirty="0"/>
              <a:t>Analyze data.</a:t>
            </a:r>
          </a:p>
          <a:p>
            <a:r>
              <a:rPr lang="en-US" b="1" dirty="0"/>
              <a:t>Draw conclusion.</a:t>
            </a:r>
          </a:p>
        </p:txBody>
      </p:sp>
    </p:spTree>
    <p:extLst>
      <p:ext uri="{BB962C8B-B14F-4D97-AF65-F5344CB8AC3E}">
        <p14:creationId xmlns:p14="http://schemas.microsoft.com/office/powerpoint/2010/main" val="2884039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356307" y="959052"/>
            <a:ext cx="11421904" cy="5251427"/>
            <a:chOff x="356307" y="959052"/>
            <a:chExt cx="11421904" cy="5251427"/>
          </a:xfrm>
        </p:grpSpPr>
        <p:sp>
          <p:nvSpPr>
            <p:cNvPr id="5" name="TextBox 4"/>
            <p:cNvSpPr txBox="1"/>
            <p:nvPr/>
          </p:nvSpPr>
          <p:spPr>
            <a:xfrm>
              <a:off x="5566000" y="959052"/>
              <a:ext cx="1012200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u="sng" dirty="0"/>
                <a:t>START</a:t>
              </a:r>
            </a:p>
            <a:p>
              <a:pPr algn="ctr"/>
              <a:r>
                <a:rPr lang="en-US" dirty="0"/>
                <a:t>REMOVE</a:t>
              </a:r>
            </a:p>
            <a:p>
              <a:pPr algn="ctr"/>
              <a:r>
                <a:rPr lang="en-US" dirty="0"/>
                <a:t>ONE</a:t>
              </a:r>
            </a:p>
            <a:p>
              <a:pPr algn="ctr"/>
              <a:r>
                <a:rPr lang="en-US" dirty="0"/>
                <a:t>PIECE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79581" y="2984602"/>
              <a:ext cx="1015021" cy="120032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dirty="0"/>
                <a:t>DISCARD</a:t>
              </a:r>
            </a:p>
            <a:p>
              <a:pPr algn="ctr"/>
              <a:r>
                <a:rPr lang="en-US" dirty="0"/>
                <a:t>PIECE</a:t>
              </a:r>
            </a:p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949597" y="2984392"/>
              <a:ext cx="1005340" cy="120032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dirty="0"/>
                <a:t>REPLACE</a:t>
              </a:r>
            </a:p>
            <a:p>
              <a:pPr algn="ctr"/>
              <a:r>
                <a:rPr lang="en-US" dirty="0"/>
                <a:t>PIECE</a:t>
              </a:r>
            </a:p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24219" y="5010150"/>
              <a:ext cx="895759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dirty="0"/>
                <a:t>FINAL</a:t>
              </a:r>
            </a:p>
            <a:p>
              <a:pPr algn="ctr"/>
              <a:r>
                <a:rPr lang="en-US" dirty="0"/>
                <a:t>DESIGN</a:t>
              </a:r>
            </a:p>
            <a:p>
              <a:pPr algn="ctr"/>
              <a:endParaRPr lang="en-US" dirty="0"/>
            </a:p>
          </p:txBody>
        </p:sp>
        <p:sp>
          <p:nvSpPr>
            <p:cNvPr id="9" name="Flowchart: Decision 8"/>
            <p:cNvSpPr/>
            <p:nvPr/>
          </p:nvSpPr>
          <p:spPr>
            <a:xfrm>
              <a:off x="5126323" y="2984601"/>
              <a:ext cx="1891553" cy="1200329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DOES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SYSTEM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WORK?</a:t>
              </a:r>
            </a:p>
          </p:txBody>
        </p:sp>
        <p:sp>
          <p:nvSpPr>
            <p:cNvPr id="10" name="Flowchart: Decision 9"/>
            <p:cNvSpPr/>
            <p:nvPr/>
          </p:nvSpPr>
          <p:spPr>
            <a:xfrm>
              <a:off x="356307" y="2984392"/>
              <a:ext cx="1891553" cy="1200329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TRY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AGAIN?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9886658" y="2984392"/>
              <a:ext cx="1891553" cy="1200329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TRY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AGAIN?</a:t>
              </a:r>
            </a:p>
          </p:txBody>
        </p:sp>
        <p:cxnSp>
          <p:nvCxnSpPr>
            <p:cNvPr id="13" name="Straight Arrow Connector 12"/>
            <p:cNvCxnSpPr>
              <a:stCxn id="5" idx="2"/>
              <a:endCxn id="9" idx="0"/>
            </p:cNvCxnSpPr>
            <p:nvPr/>
          </p:nvCxnSpPr>
          <p:spPr>
            <a:xfrm>
              <a:off x="6072100" y="2159381"/>
              <a:ext cx="0" cy="82522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9" idx="1"/>
              <a:endCxn id="6" idx="3"/>
            </p:cNvCxnSpPr>
            <p:nvPr/>
          </p:nvCxnSpPr>
          <p:spPr>
            <a:xfrm flipH="1">
              <a:off x="4194602" y="3584766"/>
              <a:ext cx="931721" cy="1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3"/>
              <a:endCxn id="7" idx="1"/>
            </p:cNvCxnSpPr>
            <p:nvPr/>
          </p:nvCxnSpPr>
          <p:spPr>
            <a:xfrm flipV="1">
              <a:off x="7017876" y="3584557"/>
              <a:ext cx="931721" cy="209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7" idx="3"/>
              <a:endCxn id="11" idx="1"/>
            </p:cNvCxnSpPr>
            <p:nvPr/>
          </p:nvCxnSpPr>
          <p:spPr>
            <a:xfrm>
              <a:off x="8954937" y="3584557"/>
              <a:ext cx="931721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6" idx="1"/>
              <a:endCxn id="10" idx="3"/>
            </p:cNvCxnSpPr>
            <p:nvPr/>
          </p:nvCxnSpPr>
          <p:spPr>
            <a:xfrm flipH="1" flipV="1">
              <a:off x="2247860" y="3584557"/>
              <a:ext cx="931721" cy="21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0" idx="2"/>
              <a:endCxn id="8" idx="1"/>
            </p:cNvCxnSpPr>
            <p:nvPr/>
          </p:nvCxnSpPr>
          <p:spPr>
            <a:xfrm rot="16200000" flipH="1">
              <a:off x="2750354" y="2736450"/>
              <a:ext cx="1425594" cy="4322135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10" idx="0"/>
              <a:endCxn id="5" idx="1"/>
            </p:cNvCxnSpPr>
            <p:nvPr/>
          </p:nvCxnSpPr>
          <p:spPr>
            <a:xfrm rot="5400000" flipH="1" flipV="1">
              <a:off x="2721455" y="139847"/>
              <a:ext cx="1425175" cy="4263916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stCxn id="11" idx="0"/>
              <a:endCxn id="5" idx="3"/>
            </p:cNvCxnSpPr>
            <p:nvPr/>
          </p:nvCxnSpPr>
          <p:spPr>
            <a:xfrm rot="16200000" flipV="1">
              <a:off x="7992731" y="144687"/>
              <a:ext cx="1425175" cy="4254235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lbow Connector 34"/>
            <p:cNvCxnSpPr>
              <a:stCxn id="11" idx="2"/>
              <a:endCxn id="8" idx="3"/>
            </p:cNvCxnSpPr>
            <p:nvPr/>
          </p:nvCxnSpPr>
          <p:spPr>
            <a:xfrm rot="5400000">
              <a:off x="7963410" y="2741290"/>
              <a:ext cx="1425594" cy="4312457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799349" y="3122891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Y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76551" y="2621118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Y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953330" y="2621117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Y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78899" y="3122891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N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0953330" y="4046292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N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76551" y="4041562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N</a:t>
              </a: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B4483A97-2D60-4CA2-91A4-26E8B4067443}"/>
              </a:ext>
            </a:extLst>
          </p:cNvPr>
          <p:cNvSpPr txBox="1"/>
          <p:nvPr/>
        </p:nvSpPr>
        <p:spPr>
          <a:xfrm>
            <a:off x="4543305" y="4133895"/>
            <a:ext cx="3114888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Discard / Replace entire piece.</a:t>
            </a:r>
          </a:p>
          <a:p>
            <a:r>
              <a:rPr lang="en-US" b="1" dirty="0"/>
              <a:t>Discard / replace part of piece.</a:t>
            </a:r>
          </a:p>
          <a:p>
            <a:r>
              <a:rPr lang="en-US" b="1" dirty="0"/>
              <a:t>Replace alternative piece.</a:t>
            </a:r>
          </a:p>
        </p:txBody>
      </p:sp>
    </p:spTree>
    <p:extLst>
      <p:ext uri="{BB962C8B-B14F-4D97-AF65-F5344CB8AC3E}">
        <p14:creationId xmlns:p14="http://schemas.microsoft.com/office/powerpoint/2010/main" val="1919956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356307" y="959052"/>
            <a:ext cx="11421904" cy="5251427"/>
            <a:chOff x="356307" y="959052"/>
            <a:chExt cx="11421904" cy="5251427"/>
          </a:xfrm>
        </p:grpSpPr>
        <p:sp>
          <p:nvSpPr>
            <p:cNvPr id="5" name="TextBox 4"/>
            <p:cNvSpPr txBox="1"/>
            <p:nvPr/>
          </p:nvSpPr>
          <p:spPr>
            <a:xfrm>
              <a:off x="5566000" y="959052"/>
              <a:ext cx="1012200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u="sng" dirty="0"/>
                <a:t>START</a:t>
              </a:r>
            </a:p>
            <a:p>
              <a:pPr algn="ctr"/>
              <a:r>
                <a:rPr lang="en-US" dirty="0"/>
                <a:t>REMOVE</a:t>
              </a:r>
            </a:p>
            <a:p>
              <a:pPr algn="ctr"/>
              <a:r>
                <a:rPr lang="en-US" dirty="0"/>
                <a:t>ONE</a:t>
              </a:r>
            </a:p>
            <a:p>
              <a:pPr algn="ctr"/>
              <a:r>
                <a:rPr lang="en-US" dirty="0"/>
                <a:t>PIECE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79581" y="2984602"/>
              <a:ext cx="1015021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dirty="0"/>
                <a:t>DISCARD</a:t>
              </a:r>
            </a:p>
            <a:p>
              <a:pPr algn="ctr"/>
              <a:r>
                <a:rPr lang="en-US" dirty="0"/>
                <a:t>PIECE</a:t>
              </a:r>
            </a:p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949597" y="2984392"/>
              <a:ext cx="1005340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dirty="0"/>
                <a:t>REPLACE</a:t>
              </a:r>
            </a:p>
            <a:p>
              <a:pPr algn="ctr"/>
              <a:r>
                <a:rPr lang="en-US" dirty="0"/>
                <a:t>PIECE</a:t>
              </a:r>
            </a:p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24219" y="5010150"/>
              <a:ext cx="895759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dirty="0"/>
                <a:t>FINAL</a:t>
              </a:r>
            </a:p>
            <a:p>
              <a:pPr algn="ctr"/>
              <a:r>
                <a:rPr lang="en-US" dirty="0"/>
                <a:t>DESIGN</a:t>
              </a:r>
            </a:p>
            <a:p>
              <a:pPr algn="ctr"/>
              <a:endParaRPr lang="en-US" dirty="0"/>
            </a:p>
          </p:txBody>
        </p:sp>
        <p:sp>
          <p:nvSpPr>
            <p:cNvPr id="9" name="Flowchart: Decision 8"/>
            <p:cNvSpPr/>
            <p:nvPr/>
          </p:nvSpPr>
          <p:spPr>
            <a:xfrm>
              <a:off x="5126323" y="2984601"/>
              <a:ext cx="1891553" cy="1200329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DOES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SYSTEM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WORK?</a:t>
              </a:r>
            </a:p>
          </p:txBody>
        </p:sp>
        <p:sp>
          <p:nvSpPr>
            <p:cNvPr id="10" name="Flowchart: Decision 9"/>
            <p:cNvSpPr/>
            <p:nvPr/>
          </p:nvSpPr>
          <p:spPr>
            <a:xfrm>
              <a:off x="356307" y="2984392"/>
              <a:ext cx="1891553" cy="1200329"/>
            </a:xfrm>
            <a:prstGeom prst="flowChartDecision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TRY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AGAIN?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9886658" y="2984392"/>
              <a:ext cx="1891553" cy="1200329"/>
            </a:xfrm>
            <a:prstGeom prst="flowChartDecision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TRY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AGAIN?</a:t>
              </a:r>
            </a:p>
          </p:txBody>
        </p:sp>
        <p:cxnSp>
          <p:nvCxnSpPr>
            <p:cNvPr id="13" name="Straight Arrow Connector 12"/>
            <p:cNvCxnSpPr>
              <a:stCxn id="5" idx="2"/>
              <a:endCxn id="9" idx="0"/>
            </p:cNvCxnSpPr>
            <p:nvPr/>
          </p:nvCxnSpPr>
          <p:spPr>
            <a:xfrm>
              <a:off x="6072100" y="2159381"/>
              <a:ext cx="0" cy="82522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9" idx="1"/>
              <a:endCxn id="6" idx="3"/>
            </p:cNvCxnSpPr>
            <p:nvPr/>
          </p:nvCxnSpPr>
          <p:spPr>
            <a:xfrm flipH="1">
              <a:off x="4194602" y="3584766"/>
              <a:ext cx="931721" cy="1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3"/>
              <a:endCxn id="7" idx="1"/>
            </p:cNvCxnSpPr>
            <p:nvPr/>
          </p:nvCxnSpPr>
          <p:spPr>
            <a:xfrm flipV="1">
              <a:off x="7017876" y="3584557"/>
              <a:ext cx="931721" cy="209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7" idx="3"/>
              <a:endCxn id="11" idx="1"/>
            </p:cNvCxnSpPr>
            <p:nvPr/>
          </p:nvCxnSpPr>
          <p:spPr>
            <a:xfrm>
              <a:off x="8954937" y="3584557"/>
              <a:ext cx="931721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6" idx="1"/>
              <a:endCxn id="10" idx="3"/>
            </p:cNvCxnSpPr>
            <p:nvPr/>
          </p:nvCxnSpPr>
          <p:spPr>
            <a:xfrm flipH="1" flipV="1">
              <a:off x="2247860" y="3584557"/>
              <a:ext cx="931721" cy="21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0" idx="2"/>
              <a:endCxn id="8" idx="1"/>
            </p:cNvCxnSpPr>
            <p:nvPr/>
          </p:nvCxnSpPr>
          <p:spPr>
            <a:xfrm rot="16200000" flipH="1">
              <a:off x="2750354" y="2736450"/>
              <a:ext cx="1425594" cy="4322135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10" idx="0"/>
              <a:endCxn id="5" idx="1"/>
            </p:cNvCxnSpPr>
            <p:nvPr/>
          </p:nvCxnSpPr>
          <p:spPr>
            <a:xfrm rot="5400000" flipH="1" flipV="1">
              <a:off x="2721455" y="139847"/>
              <a:ext cx="1425175" cy="4263916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stCxn id="11" idx="0"/>
              <a:endCxn id="5" idx="3"/>
            </p:cNvCxnSpPr>
            <p:nvPr/>
          </p:nvCxnSpPr>
          <p:spPr>
            <a:xfrm rot="16200000" flipV="1">
              <a:off x="7992731" y="144687"/>
              <a:ext cx="1425175" cy="4254235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lbow Connector 34"/>
            <p:cNvCxnSpPr>
              <a:stCxn id="11" idx="2"/>
              <a:endCxn id="8" idx="3"/>
            </p:cNvCxnSpPr>
            <p:nvPr/>
          </p:nvCxnSpPr>
          <p:spPr>
            <a:xfrm rot="5400000">
              <a:off x="7963410" y="2741290"/>
              <a:ext cx="1425594" cy="4312457"/>
            </a:xfrm>
            <a:prstGeom prst="bentConnector2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799349" y="3122891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Y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76551" y="2621118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Y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953330" y="2621117"/>
              <a:ext cx="3449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Y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78899" y="3122891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N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0953330" y="4046292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N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76551" y="4041562"/>
              <a:ext cx="386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N</a:t>
              </a: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DE95C434-BF0B-43DB-A133-3E54D1CB2796}"/>
              </a:ext>
            </a:extLst>
          </p:cNvPr>
          <p:cNvSpPr/>
          <p:nvPr/>
        </p:nvSpPr>
        <p:spPr>
          <a:xfrm>
            <a:off x="6826168" y="276797"/>
            <a:ext cx="2074984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APPLY STOP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STRATEGY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30CDF26-7DBD-4344-875B-3F734FF67DA1}"/>
              </a:ext>
            </a:extLst>
          </p:cNvPr>
          <p:cNvSpPr txBox="1"/>
          <p:nvPr/>
        </p:nvSpPr>
        <p:spPr>
          <a:xfrm>
            <a:off x="8954937" y="139281"/>
            <a:ext cx="2461846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1) THRESHOLD</a:t>
            </a:r>
          </a:p>
          <a:p>
            <a:r>
              <a:rPr lang="en-US" b="1" dirty="0"/>
              <a:t>2) TIMEBOX</a:t>
            </a:r>
          </a:p>
          <a:p>
            <a:r>
              <a:rPr lang="en-US" b="1" dirty="0"/>
              <a:t>3) THOROUGH</a:t>
            </a:r>
          </a:p>
          <a:p>
            <a:r>
              <a:rPr lang="en-US" b="1" dirty="0"/>
              <a:t>4) OTHER</a:t>
            </a:r>
          </a:p>
        </p:txBody>
      </p:sp>
    </p:spTree>
    <p:extLst>
      <p:ext uri="{BB962C8B-B14F-4D97-AF65-F5344CB8AC3E}">
        <p14:creationId xmlns:p14="http://schemas.microsoft.com/office/powerpoint/2010/main" val="3530234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94E99C172A24489941E5861361F779" ma:contentTypeVersion="8" ma:contentTypeDescription="Create a new document." ma:contentTypeScope="" ma:versionID="771431e25d0fe5f94154fb889c3e9476">
  <xsd:schema xmlns:xsd="http://www.w3.org/2001/XMLSchema" xmlns:xs="http://www.w3.org/2001/XMLSchema" xmlns:p="http://schemas.microsoft.com/office/2006/metadata/properties" xmlns:ns2="754fbc98-762c-4a90-9774-edf41ff53b67" targetNamespace="http://schemas.microsoft.com/office/2006/metadata/properties" ma:root="true" ma:fieldsID="aec298c6dc5a8bb722e4e4f30310d181" ns2:_="">
    <xsd:import namespace="754fbc98-762c-4a90-9774-edf41ff53b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fbc98-762c-4a90-9774-edf41ff53b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68C576-9784-4A11-A58A-27D9E4AA93DF}"/>
</file>

<file path=customXml/itemProps2.xml><?xml version="1.0" encoding="utf-8"?>
<ds:datastoreItem xmlns:ds="http://schemas.openxmlformats.org/officeDocument/2006/customXml" ds:itemID="{E8E2979D-75F4-493E-A3D4-9429A334D8A9}"/>
</file>

<file path=customXml/itemProps3.xml><?xml version="1.0" encoding="utf-8"?>
<ds:datastoreItem xmlns:ds="http://schemas.openxmlformats.org/officeDocument/2006/customXml" ds:itemID="{2EAEE26C-23B6-4267-B206-D420887EAA5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610</Words>
  <Application>Microsoft Office PowerPoint</Application>
  <PresentationFormat>Widescreen</PresentationFormat>
  <Paragraphs>334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Helvetica</vt:lpstr>
      <vt:lpstr>Helvetica Neue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Ward</dc:creator>
  <cp:lastModifiedBy>Dan Ward</cp:lastModifiedBy>
  <cp:revision>1</cp:revision>
  <dcterms:created xsi:type="dcterms:W3CDTF">2021-10-05T17:53:44Z</dcterms:created>
  <dcterms:modified xsi:type="dcterms:W3CDTF">2021-10-05T17:54:14Z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0x0101009894E99C172A24489941E5861361F779</vt:lpwstr>
  </property>
</Properties>
</file>