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84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onisha Rahman" initials="MR" lastIdx="46" clrIdx="0">
    <p:extLst>
      <p:ext uri="{19B8F6BF-5375-455C-9EA6-DF929625EA0E}">
        <p15:presenceInfo xmlns:p15="http://schemas.microsoft.com/office/powerpoint/2012/main" userId="S::RAHMANM@MITRE.ORG::6cf91401-9094-4e8f-a695-42ee7077f7e9" providerId="AD"/>
      </p:ext>
    </p:extLst>
  </p:cmAuthor>
  <p:cmAuthor id="2" name="Rachel E Gregorio" initials="REG" lastIdx="9" clrIdx="1">
    <p:extLst>
      <p:ext uri="{19B8F6BF-5375-455C-9EA6-DF929625EA0E}">
        <p15:presenceInfo xmlns:p15="http://schemas.microsoft.com/office/powerpoint/2012/main" userId="S::rgregorio@mitre.org::8bffd36a-0092-49e2-a094-14b10b84ee1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DEFF"/>
    <a:srgbClr val="0B2338"/>
    <a:srgbClr val="005B93"/>
    <a:srgbClr val="0A2237"/>
    <a:srgbClr val="C8DFF4"/>
    <a:srgbClr val="00B0F0"/>
    <a:srgbClr val="C9EAFF"/>
    <a:srgbClr val="FFFFFF"/>
    <a:srgbClr val="E1F6FF"/>
    <a:srgbClr val="E2F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3333" autoAdjust="0"/>
  </p:normalViewPr>
  <p:slideViewPr>
    <p:cSldViewPr snapToGrid="0">
      <p:cViewPr varScale="1">
        <p:scale>
          <a:sx n="56" d="100"/>
          <a:sy n="56" d="100"/>
        </p:scale>
        <p:origin x="1440" y="5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C3CCF0-20A0-4277-B884-FCDC13D421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9C8C52-E96C-4D62-9306-4F2B3D25D3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FA0B8-05D5-4D03-BED0-5F9DB4E2AD1C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60679-50D1-49D8-B7AD-A9CF1516F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18EA8-AA11-4184-9321-7F5274B194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1F5E2-A98F-40FE-8D42-344BEA52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71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9B366-79F4-4B62-AF82-2B8B21D70C1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AF85-23DB-4EF3-AEBB-2F7BA47F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2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21AF85-23DB-4EF3-AEBB-2F7BA47FDD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7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07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6CAA1B-F833-B74D-8E4B-3A6E9372A0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41064" y="269608"/>
            <a:ext cx="1826836" cy="15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2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C30DF5-EA82-804F-B290-E191C0017C5E}"/>
              </a:ext>
            </a:extLst>
          </p:cNvPr>
          <p:cNvSpPr txBox="1"/>
          <p:nvPr/>
        </p:nvSpPr>
        <p:spPr>
          <a:xfrm>
            <a:off x="190478" y="74059"/>
            <a:ext cx="7749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00B0F0"/>
                </a:solidFill>
                <a:latin typeface="Trade Gothic LT Pro Bold" panose="020B0803040303020004" pitchFamily="34" charset="0"/>
              </a:rPr>
              <a:t>SYSTEM MAP: </a:t>
            </a:r>
            <a:r>
              <a:rPr lang="en-US" dirty="0">
                <a:solidFill>
                  <a:srgbClr val="0B2338"/>
                </a:solidFill>
                <a:latin typeface="Trade Gothic LT Pro Bold" panose="020B0803040303020004" pitchFamily="34" charset="0"/>
              </a:rPr>
              <a:t>See the r</a:t>
            </a:r>
            <a:r>
              <a:rPr kumimoji="0" lang="en-US" i="0" u="none" strike="noStrike" kern="1200" cap="none" spc="0" normalizeH="0" baseline="0" noProof="0" dirty="0" err="1">
                <a:ln>
                  <a:noFill/>
                </a:ln>
                <a:solidFill>
                  <a:srgbClr val="0B2338"/>
                </a:solidFill>
                <a:effectLst/>
                <a:uLnTx/>
                <a:uFillTx/>
                <a:latin typeface="Trade Gothic LT Pro Bold" panose="020B0803040303020004" pitchFamily="34" charset="0"/>
              </a:rPr>
              <a:t>oles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B2338"/>
                </a:solidFill>
                <a:effectLst/>
                <a:uLnTx/>
                <a:uFillTx/>
                <a:latin typeface="Trade Gothic LT Pro Bold" panose="020B0803040303020004" pitchFamily="34" charset="0"/>
              </a:rPr>
              <a:t>, relationships and dynamics of a system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rgbClr val="0B2338"/>
              </a:solidFill>
              <a:effectLst/>
              <a:uLnTx/>
              <a:uFillTx/>
              <a:latin typeface="Trade Gothic LT Pro Bold" panose="020B08030403030200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21994AB-A04F-44EF-978F-85C700D1B6DE}"/>
              </a:ext>
            </a:extLst>
          </p:cNvPr>
          <p:cNvSpPr/>
          <p:nvPr/>
        </p:nvSpPr>
        <p:spPr>
          <a:xfrm>
            <a:off x="195975" y="533399"/>
            <a:ext cx="287634" cy="3921591"/>
          </a:xfrm>
          <a:prstGeom prst="rect">
            <a:avLst/>
          </a:prstGeom>
          <a:solidFill>
            <a:schemeClr val="tx2"/>
          </a:solidFill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4BC6B03-C38B-45A6-A26E-BD991E0145AB}"/>
              </a:ext>
            </a:extLst>
          </p:cNvPr>
          <p:cNvSpPr txBox="1"/>
          <p:nvPr/>
        </p:nvSpPr>
        <p:spPr>
          <a:xfrm>
            <a:off x="537581" y="618905"/>
            <a:ext cx="329576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1" u="none" strike="noStrike" baseline="0" dirty="0">
                <a:latin typeface="Trade Gothic LT Pro" panose="020B0503040303020004"/>
              </a:rPr>
              <a:t>Who and what maintains or advances the status quo? </a:t>
            </a:r>
          </a:p>
          <a:p>
            <a:endParaRPr lang="en-US" sz="1200" i="1" dirty="0">
              <a:latin typeface="Trade Gothic LT Pro" panose="020B0503040303020004"/>
            </a:endParaRPr>
          </a:p>
          <a:p>
            <a:endParaRPr lang="en-US" sz="1200" b="0" i="1" u="none" strike="noStrike" baseline="0" dirty="0">
              <a:latin typeface="Trade Gothic LT Pro" panose="020B0503040303020004"/>
            </a:endParaRPr>
          </a:p>
          <a:p>
            <a:endParaRPr lang="en-US" sz="1200" i="1" dirty="0">
              <a:latin typeface="Trade Gothic LT Pro" panose="020B0503040303020004"/>
            </a:endParaRPr>
          </a:p>
          <a:p>
            <a:endParaRPr lang="en-US" sz="1200" i="1" dirty="0">
              <a:latin typeface="Trade Gothic LT Pro" panose="020B0503040303020004"/>
            </a:endParaRPr>
          </a:p>
          <a:p>
            <a:r>
              <a:rPr lang="en-US" sz="1200" b="0" i="1" u="none" strike="noStrike" baseline="0" dirty="0">
                <a:latin typeface="Trade Gothic LT Pro" panose="020B0503040303020004"/>
              </a:rPr>
              <a:t>What are the key relationships? </a:t>
            </a:r>
          </a:p>
          <a:p>
            <a:endParaRPr lang="en-US" sz="1200" i="1" dirty="0">
              <a:latin typeface="Trade Gothic LT Pro" panose="020B0503040303020004"/>
            </a:endParaRPr>
          </a:p>
          <a:p>
            <a:endParaRPr lang="en-US" sz="1200" b="0" i="1" u="none" strike="noStrike" baseline="0" dirty="0">
              <a:latin typeface="Trade Gothic LT Pro" panose="020B0503040303020004"/>
            </a:endParaRPr>
          </a:p>
          <a:p>
            <a:endParaRPr lang="en-US" sz="1200" b="0" i="1" u="none" strike="noStrike" baseline="0" dirty="0">
              <a:latin typeface="Trade Gothic LT Pro" panose="020B0503040303020004"/>
            </a:endParaRPr>
          </a:p>
          <a:p>
            <a:endParaRPr lang="en-US" sz="1200" i="1" dirty="0">
              <a:latin typeface="Trade Gothic LT Pro" panose="020B0503040303020004"/>
            </a:endParaRPr>
          </a:p>
          <a:p>
            <a:r>
              <a:rPr lang="en-US" sz="1200" b="0" i="1" u="none" strike="noStrike" baseline="0" dirty="0">
                <a:latin typeface="Trade Gothic LT Pro" panose="020B0503040303020004"/>
              </a:rPr>
              <a:t>Who has power in this scenario?</a:t>
            </a:r>
            <a:endParaRPr lang="en-US" sz="1200" i="1" dirty="0">
              <a:latin typeface="Trade Gothic LT Pro" panose="020B0503040303020004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5E66380-90E5-4066-B001-F735DD66EEB4}"/>
              </a:ext>
            </a:extLst>
          </p:cNvPr>
          <p:cNvSpPr txBox="1"/>
          <p:nvPr/>
        </p:nvSpPr>
        <p:spPr>
          <a:xfrm>
            <a:off x="2035307" y="2328314"/>
            <a:ext cx="1213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rade Gothic LT Pro Bold" panose="020B0503040303020004" pitchFamily="34" charset="77"/>
              </a:rPr>
              <a:t>What Supports?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5AC5090-F4AC-42E7-B2E8-6F4DC27F4F3C}"/>
              </a:ext>
            </a:extLst>
          </p:cNvPr>
          <p:cNvSpPr/>
          <p:nvPr/>
        </p:nvSpPr>
        <p:spPr>
          <a:xfrm>
            <a:off x="190489" y="4454990"/>
            <a:ext cx="9677400" cy="2936411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E993C15-8033-4DDC-9A7C-CEC691808A41}"/>
              </a:ext>
            </a:extLst>
          </p:cNvPr>
          <p:cNvSpPr txBox="1"/>
          <p:nvPr/>
        </p:nvSpPr>
        <p:spPr>
          <a:xfrm>
            <a:off x="4063099" y="618905"/>
            <a:ext cx="276609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u="none" strike="noStrike" baseline="0" dirty="0">
                <a:latin typeface="Trade Gothic LT Pro Bold" panose="020B0503040303020004"/>
              </a:rPr>
              <a:t>What supports?</a:t>
            </a:r>
          </a:p>
          <a:p>
            <a:r>
              <a:rPr lang="en-US" sz="1200" b="0" i="1" u="none" strike="noStrike" baseline="0" dirty="0">
                <a:latin typeface="Trade Gothic LT Pro" panose="020B0503040303020004"/>
              </a:rPr>
              <a:t>Who or what substantially supports the system but is not directly involved in it? </a:t>
            </a:r>
          </a:p>
          <a:p>
            <a:endParaRPr lang="en-US" sz="1200" i="1" dirty="0">
              <a:latin typeface="Trade Gothic LT Pro" panose="020B0503040303020004"/>
            </a:endParaRPr>
          </a:p>
          <a:p>
            <a:endParaRPr lang="en-US" sz="1200" b="0" i="1" u="none" strike="noStrike" baseline="0" dirty="0">
              <a:latin typeface="Trade Gothic LT Pro" panose="020B0503040303020004"/>
            </a:endParaRPr>
          </a:p>
          <a:p>
            <a:endParaRPr lang="en-US" sz="1200" i="1" dirty="0">
              <a:latin typeface="Trade Gothic LT Pro" panose="020B0503040303020004"/>
            </a:endParaRPr>
          </a:p>
          <a:p>
            <a:endParaRPr lang="en-US" sz="1200" b="0" i="1" u="none" strike="noStrike" baseline="0" dirty="0">
              <a:latin typeface="Trade Gothic LT Pro" panose="020B0503040303020004"/>
            </a:endParaRPr>
          </a:p>
          <a:p>
            <a:endParaRPr lang="en-US" sz="1200" i="1" dirty="0">
              <a:latin typeface="Trade Gothic LT Pro" panose="020B0503040303020004"/>
            </a:endParaRPr>
          </a:p>
          <a:p>
            <a:endParaRPr lang="en-US" sz="1200" b="0" i="1" u="none" strike="noStrike" baseline="0" dirty="0">
              <a:latin typeface="Trade Gothic LT Pro" panose="020B0503040303020004"/>
            </a:endParaRPr>
          </a:p>
          <a:p>
            <a:r>
              <a:rPr lang="en-US" sz="1200" b="0" i="1" u="none" strike="noStrike" baseline="0" dirty="0">
                <a:latin typeface="Trade Gothic LT Pro" panose="020B0503040303020004"/>
              </a:rPr>
              <a:t>How</a:t>
            </a:r>
            <a:r>
              <a:rPr lang="en-US" sz="1200" i="1" dirty="0">
                <a:latin typeface="Trade Gothic LT Pro" panose="020B0503040303020004"/>
              </a:rPr>
              <a:t>?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E9591C7-E102-4B6F-9806-298A05C64698}"/>
              </a:ext>
            </a:extLst>
          </p:cNvPr>
          <p:cNvSpPr txBox="1"/>
          <p:nvPr/>
        </p:nvSpPr>
        <p:spPr>
          <a:xfrm>
            <a:off x="6873997" y="2335305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rade Gothic LT Pro Bold" panose="020B0503040303020004" pitchFamily="34" charset="77"/>
              </a:rPr>
              <a:t>Who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D11032D-A399-4222-B14C-5D39BE7EA5DF}"/>
              </a:ext>
            </a:extLst>
          </p:cNvPr>
          <p:cNvCxnSpPr>
            <a:cxnSpLocks/>
          </p:cNvCxnSpPr>
          <p:nvPr/>
        </p:nvCxnSpPr>
        <p:spPr>
          <a:xfrm>
            <a:off x="3965933" y="533400"/>
            <a:ext cx="0" cy="6861641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2B804F51-C898-4889-8831-09066081D4C3}"/>
              </a:ext>
            </a:extLst>
          </p:cNvPr>
          <p:cNvSpPr txBox="1"/>
          <p:nvPr/>
        </p:nvSpPr>
        <p:spPr>
          <a:xfrm>
            <a:off x="7010934" y="620483"/>
            <a:ext cx="28459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u="none" strike="noStrike" baseline="0" dirty="0">
                <a:latin typeface="Trade Gothic LT Pro Bold" panose="020B0503040303020004"/>
              </a:rPr>
              <a:t>Who</a:t>
            </a:r>
          </a:p>
          <a:p>
            <a:r>
              <a:rPr lang="en-US" sz="1200" b="0" i="1" u="none" strike="noStrike" baseline="0" dirty="0">
                <a:latin typeface="Trade Gothic LT Pro" panose="020B0503040303020004"/>
              </a:rPr>
              <a:t>…is losing under the current system?</a:t>
            </a:r>
            <a:endParaRPr lang="en-US" sz="1000" i="1" dirty="0">
              <a:latin typeface="Trade Gothic LT Pro" panose="020B0503040303020004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723865B-690F-4255-B4A6-4A082B23D4B6}"/>
              </a:ext>
            </a:extLst>
          </p:cNvPr>
          <p:cNvSpPr txBox="1"/>
          <p:nvPr/>
        </p:nvSpPr>
        <p:spPr>
          <a:xfrm>
            <a:off x="4389876" y="2080619"/>
            <a:ext cx="12456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u="none" strike="noStrike" baseline="0" dirty="0">
                <a:solidFill>
                  <a:schemeClr val="bg1"/>
                </a:solidFill>
                <a:latin typeface="Trade Gothic LT Pro Bold" panose="020B0503040303020004"/>
              </a:rPr>
              <a:t>Disruptions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2A0DB3F-4C15-43E0-B7A5-1E5224D81528}"/>
              </a:ext>
            </a:extLst>
          </p:cNvPr>
          <p:cNvSpPr txBox="1"/>
          <p:nvPr/>
        </p:nvSpPr>
        <p:spPr>
          <a:xfrm>
            <a:off x="469135" y="4513624"/>
            <a:ext cx="34765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0" i="1" u="none" strike="noStrike" baseline="0" dirty="0">
                <a:latin typeface="Trade Gothic LT Pro" panose="020B0503040303020004"/>
              </a:rPr>
              <a:t>Who and what is/can disrupt the current system?</a:t>
            </a:r>
            <a:endParaRPr lang="en-US" sz="1200" i="1" dirty="0">
              <a:latin typeface="Trade Gothic LT Pro" panose="020B0503040303020004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9448BDD-EF2A-4093-A958-E4CA582DF9AE}"/>
              </a:ext>
            </a:extLst>
          </p:cNvPr>
          <p:cNvSpPr txBox="1"/>
          <p:nvPr/>
        </p:nvSpPr>
        <p:spPr>
          <a:xfrm>
            <a:off x="4012012" y="4513624"/>
            <a:ext cx="28043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0" i="1" u="none" strike="noStrike" baseline="0" dirty="0">
                <a:latin typeface="Trade Gothic LT Pro" panose="020B0503040303020004"/>
              </a:rPr>
              <a:t>Where is there disruption/vulnerability in the supporting systems?</a:t>
            </a:r>
            <a:endParaRPr lang="en-US" sz="1200" i="1" dirty="0">
              <a:latin typeface="Trade Gothic LT Pro" panose="020B0503040303020004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3C3E86F-06C7-499B-A527-C8D1FB2E0133}"/>
              </a:ext>
            </a:extLst>
          </p:cNvPr>
          <p:cNvSpPr txBox="1"/>
          <p:nvPr/>
        </p:nvSpPr>
        <p:spPr>
          <a:xfrm>
            <a:off x="6966130" y="4513624"/>
            <a:ext cx="27520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1" u="none" strike="noStrike" baseline="0" dirty="0">
                <a:latin typeface="Trade Gothic LT Pro" panose="020B0503040303020004"/>
              </a:rPr>
              <a:t>Who wants/needs to disrupt the current system?</a:t>
            </a:r>
            <a:endParaRPr lang="en-US" sz="1200" i="1" dirty="0">
              <a:latin typeface="Trade Gothic LT Pro" panose="020B0503040303020004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0877A8C-1885-43CA-B148-B9271B57C7CA}"/>
              </a:ext>
            </a:extLst>
          </p:cNvPr>
          <p:cNvSpPr/>
          <p:nvPr/>
        </p:nvSpPr>
        <p:spPr>
          <a:xfrm>
            <a:off x="206609" y="4462272"/>
            <a:ext cx="277000" cy="2929128"/>
          </a:xfrm>
          <a:prstGeom prst="rect">
            <a:avLst/>
          </a:prstGeom>
          <a:solidFill>
            <a:srgbClr val="005B93"/>
          </a:solidFill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A521E30-C06C-4068-901F-E8CDFA87CCC2}"/>
              </a:ext>
            </a:extLst>
          </p:cNvPr>
          <p:cNvSpPr txBox="1"/>
          <p:nvPr/>
        </p:nvSpPr>
        <p:spPr>
          <a:xfrm rot="16200000">
            <a:off x="-1498290" y="2240255"/>
            <a:ext cx="3657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Trade Gothic LT Pro Bold" panose="020B0803040303020004" pitchFamily="34" charset="0"/>
              </a:rPr>
              <a:t>Current Problem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625EE8C-B1A3-405A-B1C3-5764947201B5}"/>
              </a:ext>
            </a:extLst>
          </p:cNvPr>
          <p:cNvSpPr txBox="1"/>
          <p:nvPr/>
        </p:nvSpPr>
        <p:spPr>
          <a:xfrm rot="16200000">
            <a:off x="-1054545" y="5696747"/>
            <a:ext cx="2776726" cy="307777"/>
          </a:xfrm>
          <a:prstGeom prst="rect">
            <a:avLst/>
          </a:prstGeom>
          <a:solidFill>
            <a:srgbClr val="005B93"/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Trade Gothic LT Pro Bold" panose="020B0803040303020004" pitchFamily="34" charset="0"/>
              </a:rPr>
              <a:t>Disruptions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B3A5835-0A6F-41C3-B4CA-B0003A98410D}"/>
              </a:ext>
            </a:extLst>
          </p:cNvPr>
          <p:cNvCxnSpPr>
            <a:cxnSpLocks/>
          </p:cNvCxnSpPr>
          <p:nvPr/>
        </p:nvCxnSpPr>
        <p:spPr>
          <a:xfrm>
            <a:off x="6920063" y="553435"/>
            <a:ext cx="0" cy="6861641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B1012B21-1F42-44EE-A051-6B9894E01C31}"/>
              </a:ext>
            </a:extLst>
          </p:cNvPr>
          <p:cNvSpPr/>
          <p:nvPr/>
        </p:nvSpPr>
        <p:spPr>
          <a:xfrm>
            <a:off x="190489" y="522478"/>
            <a:ext cx="9677400" cy="3932512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846E776-6F21-45F4-9F2F-D60D24B350FA}"/>
              </a:ext>
            </a:extLst>
          </p:cNvPr>
          <p:cNvSpPr txBox="1"/>
          <p:nvPr/>
        </p:nvSpPr>
        <p:spPr>
          <a:xfrm>
            <a:off x="106162" y="7423572"/>
            <a:ext cx="1569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itk.mitre.org</a:t>
            </a: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 | </a:t>
            </a:r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itk@mitre.org</a:t>
            </a:r>
            <a:endParaRPr lang="en-US" sz="900" dirty="0">
              <a:latin typeface="Trade Gothic LT Pro" panose="020B0503040303020004" pitchFamily="34" charset="77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F149B79-DE08-4550-BD97-4E0B32A4CCA5}"/>
              </a:ext>
            </a:extLst>
          </p:cNvPr>
          <p:cNvSpPr txBox="1"/>
          <p:nvPr/>
        </p:nvSpPr>
        <p:spPr>
          <a:xfrm>
            <a:off x="3720705" y="7433621"/>
            <a:ext cx="58336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© 2021 The MITRE Corporation. All rights reserved. Approved for public release. Distribution unlimited PR_20-01469-11.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8D3BCD-DE0D-4065-8E74-B3331B4AB8EB}"/>
              </a:ext>
            </a:extLst>
          </p:cNvPr>
          <p:cNvSpPr txBox="1"/>
          <p:nvPr/>
        </p:nvSpPr>
        <p:spPr>
          <a:xfrm>
            <a:off x="2244773" y="7433621"/>
            <a:ext cx="9733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System Map V1</a:t>
            </a:r>
          </a:p>
        </p:txBody>
      </p:sp>
    </p:spTree>
    <p:extLst>
      <p:ext uri="{BB962C8B-B14F-4D97-AF65-F5344CB8AC3E}">
        <p14:creationId xmlns:p14="http://schemas.microsoft.com/office/powerpoint/2010/main" val="39633974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000000"/>
      </a:dk1>
      <a:lt1>
        <a:srgbClr val="FFFFFF"/>
      </a:lt1>
      <a:dk2>
        <a:srgbClr val="0B2338"/>
      </a:dk2>
      <a:lt2>
        <a:srgbClr val="E7E6E6"/>
      </a:lt2>
      <a:accent1>
        <a:srgbClr val="E51D3E"/>
      </a:accent1>
      <a:accent2>
        <a:srgbClr val="ED7D31"/>
      </a:accent2>
      <a:accent3>
        <a:srgbClr val="78C044"/>
      </a:accent3>
      <a:accent4>
        <a:srgbClr val="0DA8D9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94E99C172A24489941E5861361F779" ma:contentTypeVersion="8" ma:contentTypeDescription="Create a new document." ma:contentTypeScope="" ma:versionID="771431e25d0fe5f94154fb889c3e9476">
  <xsd:schema xmlns:xsd="http://www.w3.org/2001/XMLSchema" xmlns:xs="http://www.w3.org/2001/XMLSchema" xmlns:p="http://schemas.microsoft.com/office/2006/metadata/properties" xmlns:ns2="754fbc98-762c-4a90-9774-edf41ff53b67" targetNamespace="http://schemas.microsoft.com/office/2006/metadata/properties" ma:root="true" ma:fieldsID="aec298c6dc5a8bb722e4e4f30310d181" ns2:_="">
    <xsd:import namespace="754fbc98-762c-4a90-9774-edf41ff53b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fbc98-762c-4a90-9774-edf41ff53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E9386B-B9D4-4DD2-A9A2-BB4405422051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754fbc98-762c-4a90-9774-edf41ff53b67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F09A9B2-11C0-4F68-986A-02670966B3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fbc98-762c-4a90-9774-edf41ff53b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16BBB1-1D72-424A-B5A0-2681626E67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45200</TotalTime>
  <Words>141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Trade Gothic LT Pro</vt:lpstr>
      <vt:lpstr>Trade Gothic LT Pro Bold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ITK Worksheet Updates</dc:title>
  <dc:creator>Moonisha Rahman</dc:creator>
  <cp:lastModifiedBy>Moonisha Rahman</cp:lastModifiedBy>
  <cp:revision>238</cp:revision>
  <dcterms:created xsi:type="dcterms:W3CDTF">2021-02-16T17:30:35Z</dcterms:created>
  <dcterms:modified xsi:type="dcterms:W3CDTF">2021-06-02T19:15:14Z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0x0101009894E99C172A24489941E5861361F779</vt:lpwstr>
  </property>
</Properties>
</file>