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344" r:id="rId5"/>
    <p:sldId id="343" r:id="rId6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onisha Rahman" initials="MR" lastIdx="46" clrIdx="0">
    <p:extLst>
      <p:ext uri="{19B8F6BF-5375-455C-9EA6-DF929625EA0E}">
        <p15:presenceInfo xmlns:p15="http://schemas.microsoft.com/office/powerpoint/2012/main" userId="S::RAHMANM@MITRE.ORG::6cf91401-9094-4e8f-a695-42ee7077f7e9" providerId="AD"/>
      </p:ext>
    </p:extLst>
  </p:cmAuthor>
  <p:cmAuthor id="2" name="Rachel E Gregorio" initials="REG" lastIdx="9" clrIdx="1">
    <p:extLst>
      <p:ext uri="{19B8F6BF-5375-455C-9EA6-DF929625EA0E}">
        <p15:presenceInfo xmlns:p15="http://schemas.microsoft.com/office/powerpoint/2012/main" userId="S::rgregorio@mitre.org::8bffd36a-0092-49e2-a094-14b10b84ee1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DEFF"/>
    <a:srgbClr val="0B2338"/>
    <a:srgbClr val="005B93"/>
    <a:srgbClr val="0A2237"/>
    <a:srgbClr val="C8DFF4"/>
    <a:srgbClr val="00B0F0"/>
    <a:srgbClr val="C9EAFF"/>
    <a:srgbClr val="FFFFFF"/>
    <a:srgbClr val="E1F6FF"/>
    <a:srgbClr val="E2F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3333" autoAdjust="0"/>
  </p:normalViewPr>
  <p:slideViewPr>
    <p:cSldViewPr snapToGrid="0">
      <p:cViewPr varScale="1">
        <p:scale>
          <a:sx n="56" d="100"/>
          <a:sy n="56" d="100"/>
        </p:scale>
        <p:origin x="1440" y="5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C3CCF0-20A0-4277-B884-FCDC13D421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9C8C52-E96C-4D62-9306-4F2B3D25D3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FA0B8-05D5-4D03-BED0-5F9DB4E2AD1C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60679-50D1-49D8-B7AD-A9CF1516F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18EA8-AA11-4184-9321-7F5274B194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1F5E2-A98F-40FE-8D42-344BEA52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71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9B366-79F4-4B62-AF82-2B8B21D70C1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AF85-23DB-4EF3-AEBB-2F7BA47F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2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0389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847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07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6CAA1B-F833-B74D-8E4B-3A6E9372A0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41064" y="269608"/>
            <a:ext cx="1826836" cy="15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2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C30DF5-EA82-804F-B290-E191C0017C5E}"/>
              </a:ext>
            </a:extLst>
          </p:cNvPr>
          <p:cNvSpPr txBox="1"/>
          <p:nvPr/>
        </p:nvSpPr>
        <p:spPr>
          <a:xfrm>
            <a:off x="169875" y="382737"/>
            <a:ext cx="932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dirty="0">
                <a:solidFill>
                  <a:srgbClr val="00B0F0"/>
                </a:solidFill>
                <a:latin typeface="Trade Gothic LT Pro Bold" panose="020B0803040303020004" pitchFamily="34" charset="0"/>
              </a:rPr>
              <a:t>STAKEHOLDER MAP &amp; MATRIX: </a:t>
            </a:r>
            <a:r>
              <a:rPr lang="en-US" dirty="0">
                <a:solidFill>
                  <a:srgbClr val="0B2338"/>
                </a:solidFill>
                <a:latin typeface="Trade Gothic LT Pro Bold" panose="020B0803040303020004" pitchFamily="34" charset="0"/>
              </a:rPr>
              <a:t>Get to know the people with an interest in the project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rgbClr val="0B2338"/>
              </a:solidFill>
              <a:effectLst/>
              <a:uLnTx/>
              <a:uFillTx/>
              <a:latin typeface="Trade Gothic LT Pro Bold" panose="020B08030403030200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1012B21-1F42-44EE-A051-6B9894E01C31}"/>
              </a:ext>
            </a:extLst>
          </p:cNvPr>
          <p:cNvSpPr/>
          <p:nvPr/>
        </p:nvSpPr>
        <p:spPr>
          <a:xfrm>
            <a:off x="276447" y="861242"/>
            <a:ext cx="9526772" cy="6428906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1A1B2E3-B659-4101-9BDF-9DF3FBF26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619158"/>
              </p:ext>
            </p:extLst>
          </p:nvPr>
        </p:nvGraphicFramePr>
        <p:xfrm>
          <a:off x="381000" y="977900"/>
          <a:ext cx="9296399" cy="6181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753">
                  <a:extLst>
                    <a:ext uri="{9D8B030D-6E8A-4147-A177-3AD203B41FA5}">
                      <a16:colId xmlns:a16="http://schemas.microsoft.com/office/drawing/2014/main" val="2283603975"/>
                    </a:ext>
                  </a:extLst>
                </a:gridCol>
                <a:gridCol w="1152047">
                  <a:extLst>
                    <a:ext uri="{9D8B030D-6E8A-4147-A177-3AD203B41FA5}">
                      <a16:colId xmlns:a16="http://schemas.microsoft.com/office/drawing/2014/main" val="1341420560"/>
                    </a:ext>
                  </a:extLst>
                </a:gridCol>
                <a:gridCol w="1149349">
                  <a:extLst>
                    <a:ext uri="{9D8B030D-6E8A-4147-A177-3AD203B41FA5}">
                      <a16:colId xmlns:a16="http://schemas.microsoft.com/office/drawing/2014/main" val="1206033716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3269011472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10629926"/>
                    </a:ext>
                  </a:extLst>
                </a:gridCol>
                <a:gridCol w="1304573">
                  <a:extLst>
                    <a:ext uri="{9D8B030D-6E8A-4147-A177-3AD203B41FA5}">
                      <a16:colId xmlns:a16="http://schemas.microsoft.com/office/drawing/2014/main" val="3711097271"/>
                    </a:ext>
                  </a:extLst>
                </a:gridCol>
                <a:gridCol w="1019527">
                  <a:extLst>
                    <a:ext uri="{9D8B030D-6E8A-4147-A177-3AD203B41FA5}">
                      <a16:colId xmlns:a16="http://schemas.microsoft.com/office/drawing/2014/main" val="2058383457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3559591646"/>
                    </a:ext>
                  </a:extLst>
                </a:gridCol>
              </a:tblGrid>
              <a:tr h="539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ade Gothic LT Pro Bold" panose="020B0803040303020004" pitchFamily="34" charset="0"/>
                        </a:rPr>
                        <a:t>Stakeholder Name</a:t>
                      </a:r>
                    </a:p>
                  </a:txBody>
                  <a:tcPr marL="124518" marR="124518" marT="62259" marB="62259" anchor="ctr">
                    <a:solidFill>
                      <a:srgbClr val="0B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ade Gothic LT Pro Bold" panose="020B0803040303020004" pitchFamily="34" charset="0"/>
                        </a:rPr>
                        <a:t>Contact Person</a:t>
                      </a:r>
                    </a:p>
                  </a:txBody>
                  <a:tcPr marL="124518" marR="124518" marT="62259" marB="62259" anchor="ctr">
                    <a:solidFill>
                      <a:srgbClr val="0B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ade Gothic LT Pro Bold" panose="020B0803040303020004" pitchFamily="34" charset="0"/>
                        </a:rPr>
                        <a:t>Impact</a:t>
                      </a:r>
                    </a:p>
                  </a:txBody>
                  <a:tcPr marL="124518" marR="124518" marT="62259" marB="62259" anchor="ctr">
                    <a:solidFill>
                      <a:srgbClr val="0B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ade Gothic LT Pro Bold" panose="020B0803040303020004" pitchFamily="34" charset="0"/>
                        </a:rPr>
                        <a:t>Influence</a:t>
                      </a:r>
                    </a:p>
                  </a:txBody>
                  <a:tcPr marL="124518" marR="124518" marT="62259" marB="62259" anchor="ctr">
                    <a:solidFill>
                      <a:srgbClr val="0B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ade Gothic LT Pro Bold" panose="020B0803040303020004" pitchFamily="34" charset="0"/>
                        </a:rPr>
                        <a:t>Importance</a:t>
                      </a:r>
                    </a:p>
                  </a:txBody>
                  <a:tcPr marL="124518" marR="124518" marT="62259" marB="62259" anchor="ctr">
                    <a:solidFill>
                      <a:srgbClr val="0B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ade Gothic LT Pro Bold" panose="020B0803040303020004" pitchFamily="34" charset="0"/>
                        </a:rPr>
                        <a:t>Contribution</a:t>
                      </a:r>
                    </a:p>
                  </a:txBody>
                  <a:tcPr marL="124518" marR="124518" marT="62259" marB="62259" anchor="ctr">
                    <a:solidFill>
                      <a:srgbClr val="0B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ade Gothic LT Pro Bold" panose="020B0803040303020004" pitchFamily="34" charset="0"/>
                        </a:rPr>
                        <a:t>Block</a:t>
                      </a:r>
                    </a:p>
                  </a:txBody>
                  <a:tcPr marL="124518" marR="124518" marT="62259" marB="62259" anchor="ctr">
                    <a:solidFill>
                      <a:srgbClr val="0B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ade Gothic LT Pro Bold" panose="020B0803040303020004" pitchFamily="34" charset="0"/>
                        </a:rPr>
                        <a:t>Engagement</a:t>
                      </a:r>
                    </a:p>
                  </a:txBody>
                  <a:tcPr marL="124518" marR="124518" marT="62259" marB="62259" anchor="ctr">
                    <a:solidFill>
                      <a:srgbClr val="0B23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647339"/>
                  </a:ext>
                </a:extLst>
              </a:tr>
              <a:tr h="1061422"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rgbClr val="4554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dirty="0">
                          <a:solidFill>
                            <a:schemeClr val="bg1"/>
                          </a:solidFill>
                          <a:latin typeface="Trade Gothic LT Pro Light" panose="020B0403040303020004" pitchFamily="34" charset="77"/>
                        </a:rPr>
                        <a:t>Phone, Email, Website, Address</a:t>
                      </a:r>
                    </a:p>
                  </a:txBody>
                  <a:tcPr marL="124518" marR="124518" marT="62259" marB="62259">
                    <a:solidFill>
                      <a:srgbClr val="4554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>
                          <a:solidFill>
                            <a:schemeClr val="bg1"/>
                          </a:solidFill>
                          <a:latin typeface="Trade Gothic LT Pro Light" panose="020B0403040303020004" pitchFamily="34" charset="77"/>
                          <a:ea typeface="+mn-ea"/>
                          <a:cs typeface="+mn-cs"/>
                        </a:rPr>
                        <a:t>How much does the project impact them? (Low, Medium, High)</a:t>
                      </a:r>
                    </a:p>
                  </a:txBody>
                  <a:tcPr marL="124518" marR="124518" marT="62259" marB="62259">
                    <a:solidFill>
                      <a:srgbClr val="4554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>
                          <a:solidFill>
                            <a:schemeClr val="bg1"/>
                          </a:solidFill>
                          <a:latin typeface="Trade Gothic LT Pro Light" panose="020B0403040303020004" pitchFamily="34" charset="77"/>
                          <a:ea typeface="+mn-ea"/>
                          <a:cs typeface="+mn-cs"/>
                        </a:rPr>
                        <a:t>How much influence do they have over the project? (Low, Medium, High)</a:t>
                      </a:r>
                    </a:p>
                  </a:txBody>
                  <a:tcPr marL="124518" marR="124518" marT="62259" marB="62259">
                    <a:solidFill>
                      <a:srgbClr val="4554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>
                          <a:solidFill>
                            <a:schemeClr val="bg1"/>
                          </a:solidFill>
                          <a:latin typeface="Trade Gothic LT Pro Light" panose="020B0403040303020004" pitchFamily="34" charset="77"/>
                          <a:ea typeface="+mn-ea"/>
                          <a:cs typeface="+mn-cs"/>
                        </a:rPr>
                        <a:t>What is important to the stakeholder?</a:t>
                      </a:r>
                    </a:p>
                  </a:txBody>
                  <a:tcPr marL="124518" marR="124518" marT="62259" marB="62259">
                    <a:solidFill>
                      <a:srgbClr val="4554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>
                          <a:solidFill>
                            <a:schemeClr val="bg1"/>
                          </a:solidFill>
                          <a:latin typeface="Trade Gothic LT Pro Light" panose="020B0403040303020004" pitchFamily="34" charset="77"/>
                          <a:ea typeface="+mn-ea"/>
                          <a:cs typeface="+mn-cs"/>
                        </a:rPr>
                        <a:t>How could the stakeholder contribute to the project?</a:t>
                      </a:r>
                    </a:p>
                  </a:txBody>
                  <a:tcPr marL="124518" marR="124518" marT="62259" marB="62259">
                    <a:solidFill>
                      <a:srgbClr val="4554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>
                          <a:solidFill>
                            <a:schemeClr val="bg1"/>
                          </a:solidFill>
                          <a:latin typeface="Trade Gothic LT Pro Light" panose="020B0403040303020004" pitchFamily="34" charset="77"/>
                          <a:ea typeface="+mn-ea"/>
                          <a:cs typeface="+mn-cs"/>
                        </a:rPr>
                        <a:t>How could the stakeholder block the project?</a:t>
                      </a:r>
                    </a:p>
                  </a:txBody>
                  <a:tcPr marL="124518" marR="124518" marT="62259" marB="62259">
                    <a:solidFill>
                      <a:srgbClr val="4554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>
                          <a:solidFill>
                            <a:schemeClr val="bg1"/>
                          </a:solidFill>
                          <a:latin typeface="Trade Gothic LT Pro Light" panose="020B0403040303020004" pitchFamily="34" charset="77"/>
                          <a:ea typeface="+mn-ea"/>
                          <a:cs typeface="+mn-cs"/>
                        </a:rPr>
                        <a:t>Strategy for engaging the stakeholder</a:t>
                      </a:r>
                    </a:p>
                  </a:txBody>
                  <a:tcPr marL="124518" marR="124518" marT="62259" marB="62259">
                    <a:solidFill>
                      <a:srgbClr val="4554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443217"/>
                  </a:ext>
                </a:extLst>
              </a:tr>
              <a:tr h="876231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u="none" strike="noStrike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  <a:ea typeface="+mn-ea"/>
                        <a:cs typeface="+mn-cs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u="none" strike="noStrike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  <a:ea typeface="+mn-ea"/>
                        <a:cs typeface="+mn-cs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u="none" strike="noStrike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  <a:ea typeface="+mn-ea"/>
                        <a:cs typeface="+mn-cs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0127"/>
                  </a:ext>
                </a:extLst>
              </a:tr>
              <a:tr h="1041014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u="none" strike="noStrike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  <a:ea typeface="+mn-ea"/>
                        <a:cs typeface="+mn-cs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82362"/>
                  </a:ext>
                </a:extLst>
              </a:tr>
              <a:tr h="876231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u="none" strike="noStrike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  <a:ea typeface="+mn-ea"/>
                        <a:cs typeface="+mn-cs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039516"/>
                  </a:ext>
                </a:extLst>
              </a:tr>
              <a:tr h="876231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u="none" strike="noStrike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  <a:ea typeface="+mn-ea"/>
                        <a:cs typeface="+mn-cs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125276"/>
                  </a:ext>
                </a:extLst>
              </a:tr>
              <a:tr h="876231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u="none" strike="noStrike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  <a:ea typeface="+mn-ea"/>
                        <a:cs typeface="+mn-cs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34478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8EE874A-CAA7-4424-BEC0-17C877B9A052}"/>
              </a:ext>
            </a:extLst>
          </p:cNvPr>
          <p:cNvSpPr txBox="1"/>
          <p:nvPr/>
        </p:nvSpPr>
        <p:spPr>
          <a:xfrm>
            <a:off x="106162" y="7423572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itk.mitre.org</a:t>
            </a: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 | </a:t>
            </a:r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itk@mitre.org</a:t>
            </a:r>
            <a:endParaRPr lang="en-US" sz="900" dirty="0">
              <a:latin typeface="Trade Gothic LT Pro" panose="020B0503040303020004" pitchFamily="34" charset="77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C8E4F1-D613-4E3A-80D0-F0E0469F8270}"/>
              </a:ext>
            </a:extLst>
          </p:cNvPr>
          <p:cNvSpPr txBox="1"/>
          <p:nvPr/>
        </p:nvSpPr>
        <p:spPr>
          <a:xfrm>
            <a:off x="3720705" y="7433621"/>
            <a:ext cx="58336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© 2021 The MITRE Corporation. All rights reserved. Approved for public release. Distribution unlimited PR_20-01469-11.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06E50F-7440-494F-AE00-4E321968674F}"/>
              </a:ext>
            </a:extLst>
          </p:cNvPr>
          <p:cNvSpPr txBox="1"/>
          <p:nvPr/>
        </p:nvSpPr>
        <p:spPr>
          <a:xfrm>
            <a:off x="2081267" y="743362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Stakeholder Matrix V1</a:t>
            </a:r>
          </a:p>
        </p:txBody>
      </p:sp>
    </p:spTree>
    <p:extLst>
      <p:ext uri="{BB962C8B-B14F-4D97-AF65-F5344CB8AC3E}">
        <p14:creationId xmlns:p14="http://schemas.microsoft.com/office/powerpoint/2010/main" val="30687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C30DF5-EA82-804F-B290-E191C0017C5E}"/>
              </a:ext>
            </a:extLst>
          </p:cNvPr>
          <p:cNvSpPr txBox="1"/>
          <p:nvPr/>
        </p:nvSpPr>
        <p:spPr>
          <a:xfrm>
            <a:off x="169876" y="382737"/>
            <a:ext cx="7749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dirty="0">
                <a:solidFill>
                  <a:srgbClr val="00B0F0"/>
                </a:solidFill>
                <a:latin typeface="Trade Gothic LT Pro Bold" panose="020B0803040303020004" pitchFamily="34" charset="0"/>
              </a:rPr>
              <a:t>STAKEHOLDER MAP &amp; MATRIX: </a:t>
            </a:r>
            <a:r>
              <a:rPr lang="en-US" dirty="0">
                <a:solidFill>
                  <a:srgbClr val="0A2237"/>
                </a:solidFill>
                <a:latin typeface="Trade Gothic LT Pro Bold" panose="020B0803040303020004" pitchFamily="34" charset="0"/>
              </a:rPr>
              <a:t>Filled out example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rgbClr val="0B2338"/>
              </a:solidFill>
              <a:effectLst/>
              <a:uLnTx/>
              <a:uFillTx/>
              <a:latin typeface="Trade Gothic LT Pro Bold" panose="020B08030403030200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1012B21-1F42-44EE-A051-6B9894E01C31}"/>
              </a:ext>
            </a:extLst>
          </p:cNvPr>
          <p:cNvSpPr/>
          <p:nvPr/>
        </p:nvSpPr>
        <p:spPr>
          <a:xfrm>
            <a:off x="276447" y="861242"/>
            <a:ext cx="9526772" cy="6428906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1A1B2E3-B659-4101-9BDF-9DF3FBF26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959731"/>
              </p:ext>
            </p:extLst>
          </p:nvPr>
        </p:nvGraphicFramePr>
        <p:xfrm>
          <a:off x="381000" y="978164"/>
          <a:ext cx="9296399" cy="620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9190">
                  <a:extLst>
                    <a:ext uri="{9D8B030D-6E8A-4147-A177-3AD203B41FA5}">
                      <a16:colId xmlns:a16="http://schemas.microsoft.com/office/drawing/2014/main" val="2283603975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1341420560"/>
                    </a:ext>
                  </a:extLst>
                </a:gridCol>
                <a:gridCol w="1089659">
                  <a:extLst>
                    <a:ext uri="{9D8B030D-6E8A-4147-A177-3AD203B41FA5}">
                      <a16:colId xmlns:a16="http://schemas.microsoft.com/office/drawing/2014/main" val="1206033716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3269011472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10629926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3711097271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58383457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3559591646"/>
                    </a:ext>
                  </a:extLst>
                </a:gridCol>
              </a:tblGrid>
              <a:tr h="5656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ade Gothic LT Pro Bold" panose="020B0803040303020004" pitchFamily="34" charset="0"/>
                        </a:rPr>
                        <a:t>Stakeholder Name</a:t>
                      </a:r>
                    </a:p>
                  </a:txBody>
                  <a:tcPr marL="124518" marR="124518" marT="62259" marB="62259" anchor="ctr">
                    <a:solidFill>
                      <a:srgbClr val="0B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ade Gothic LT Pro Bold" panose="020B0803040303020004" pitchFamily="34" charset="0"/>
                        </a:rPr>
                        <a:t>Contact Person</a:t>
                      </a:r>
                    </a:p>
                  </a:txBody>
                  <a:tcPr marL="124518" marR="124518" marT="62259" marB="62259" anchor="ctr">
                    <a:solidFill>
                      <a:srgbClr val="0B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ade Gothic LT Pro Bold" panose="020B0803040303020004" pitchFamily="34" charset="0"/>
                        </a:rPr>
                        <a:t>Impact</a:t>
                      </a:r>
                    </a:p>
                  </a:txBody>
                  <a:tcPr marL="124518" marR="124518" marT="62259" marB="62259" anchor="ctr">
                    <a:solidFill>
                      <a:srgbClr val="0B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ade Gothic LT Pro Bold" panose="020B0803040303020004" pitchFamily="34" charset="0"/>
                        </a:rPr>
                        <a:t>Influence</a:t>
                      </a:r>
                    </a:p>
                  </a:txBody>
                  <a:tcPr marL="124518" marR="124518" marT="62259" marB="62259" anchor="ctr">
                    <a:solidFill>
                      <a:srgbClr val="0B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ade Gothic LT Pro Bold" panose="020B0803040303020004" pitchFamily="34" charset="0"/>
                        </a:rPr>
                        <a:t>Importance</a:t>
                      </a:r>
                    </a:p>
                  </a:txBody>
                  <a:tcPr marL="124518" marR="124518" marT="62259" marB="62259" anchor="ctr">
                    <a:solidFill>
                      <a:srgbClr val="0B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ade Gothic LT Pro Bold" panose="020B0803040303020004" pitchFamily="34" charset="0"/>
                        </a:rPr>
                        <a:t>Contribution</a:t>
                      </a:r>
                    </a:p>
                  </a:txBody>
                  <a:tcPr marL="124518" marR="124518" marT="62259" marB="62259" anchor="ctr">
                    <a:solidFill>
                      <a:srgbClr val="0B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ade Gothic LT Pro Bold" panose="020B0803040303020004" pitchFamily="34" charset="0"/>
                        </a:rPr>
                        <a:t>Block</a:t>
                      </a:r>
                    </a:p>
                  </a:txBody>
                  <a:tcPr marL="124518" marR="124518" marT="62259" marB="62259" anchor="ctr">
                    <a:solidFill>
                      <a:srgbClr val="0B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ade Gothic LT Pro Bold" panose="020B0803040303020004" pitchFamily="34" charset="0"/>
                        </a:rPr>
                        <a:t>Engagement</a:t>
                      </a:r>
                    </a:p>
                  </a:txBody>
                  <a:tcPr marL="124518" marR="124518" marT="62259" marB="62259" anchor="ctr">
                    <a:solidFill>
                      <a:srgbClr val="0B23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647339"/>
                  </a:ext>
                </a:extLst>
              </a:tr>
              <a:tr h="1113090"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rgbClr val="4554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dirty="0">
                          <a:solidFill>
                            <a:schemeClr val="bg1"/>
                          </a:solidFill>
                          <a:latin typeface="Trade Gothic LT Pro Light" panose="020B0403040303020004" pitchFamily="34" charset="77"/>
                        </a:rPr>
                        <a:t>Phone, Email, Website, Address</a:t>
                      </a:r>
                    </a:p>
                  </a:txBody>
                  <a:tcPr marL="124518" marR="124518" marT="62259" marB="62259">
                    <a:solidFill>
                      <a:srgbClr val="4554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>
                          <a:solidFill>
                            <a:schemeClr val="bg1"/>
                          </a:solidFill>
                          <a:latin typeface="Trade Gothic LT Pro Light" panose="020B0403040303020004" pitchFamily="34" charset="77"/>
                          <a:ea typeface="+mn-ea"/>
                          <a:cs typeface="+mn-cs"/>
                        </a:rPr>
                        <a:t>How much does the project impact them? (Low, Medium, High)</a:t>
                      </a:r>
                    </a:p>
                  </a:txBody>
                  <a:tcPr marL="124518" marR="124518" marT="62259" marB="62259">
                    <a:solidFill>
                      <a:srgbClr val="4554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>
                          <a:solidFill>
                            <a:schemeClr val="bg1"/>
                          </a:solidFill>
                          <a:latin typeface="Trade Gothic LT Pro Light" panose="020B0403040303020004" pitchFamily="34" charset="77"/>
                          <a:ea typeface="+mn-ea"/>
                          <a:cs typeface="+mn-cs"/>
                        </a:rPr>
                        <a:t>How much influence do they have over the project? (Low, Medium, High)</a:t>
                      </a:r>
                    </a:p>
                  </a:txBody>
                  <a:tcPr marL="124518" marR="124518" marT="62259" marB="62259">
                    <a:solidFill>
                      <a:srgbClr val="4554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>
                          <a:solidFill>
                            <a:schemeClr val="bg1"/>
                          </a:solidFill>
                          <a:latin typeface="Trade Gothic LT Pro Light" panose="020B0403040303020004" pitchFamily="34" charset="77"/>
                          <a:ea typeface="+mn-ea"/>
                          <a:cs typeface="+mn-cs"/>
                        </a:rPr>
                        <a:t>What is important to the stakeholder?</a:t>
                      </a:r>
                    </a:p>
                  </a:txBody>
                  <a:tcPr marL="124518" marR="124518" marT="62259" marB="62259">
                    <a:solidFill>
                      <a:srgbClr val="4554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>
                          <a:solidFill>
                            <a:schemeClr val="bg1"/>
                          </a:solidFill>
                          <a:latin typeface="Trade Gothic LT Pro Light" panose="020B0403040303020004" pitchFamily="34" charset="77"/>
                          <a:ea typeface="+mn-ea"/>
                          <a:cs typeface="+mn-cs"/>
                        </a:rPr>
                        <a:t>How could the stakeholder contribute to the project?</a:t>
                      </a:r>
                    </a:p>
                  </a:txBody>
                  <a:tcPr marL="124518" marR="124518" marT="62259" marB="62259">
                    <a:solidFill>
                      <a:srgbClr val="4554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>
                          <a:solidFill>
                            <a:schemeClr val="bg1"/>
                          </a:solidFill>
                          <a:latin typeface="Trade Gothic LT Pro Light" panose="020B0403040303020004" pitchFamily="34" charset="77"/>
                          <a:ea typeface="+mn-ea"/>
                          <a:cs typeface="+mn-cs"/>
                        </a:rPr>
                        <a:t>How could the stakeholder block the project?</a:t>
                      </a:r>
                    </a:p>
                  </a:txBody>
                  <a:tcPr marL="124518" marR="124518" marT="62259" marB="62259">
                    <a:solidFill>
                      <a:srgbClr val="4554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>
                          <a:solidFill>
                            <a:schemeClr val="bg1"/>
                          </a:solidFill>
                          <a:latin typeface="Trade Gothic LT Pro Light" panose="020B0403040303020004" pitchFamily="34" charset="77"/>
                          <a:ea typeface="+mn-ea"/>
                          <a:cs typeface="+mn-cs"/>
                        </a:rPr>
                        <a:t>Strategy for engaging the stakeholder</a:t>
                      </a:r>
                    </a:p>
                  </a:txBody>
                  <a:tcPr marL="124518" marR="124518" marT="62259" marB="62259">
                    <a:solidFill>
                      <a:srgbClr val="4554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443217"/>
                  </a:ext>
                </a:extLst>
              </a:tr>
              <a:tr h="1118842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EXAMPLE</a:t>
                      </a:r>
                    </a:p>
                    <a:p>
                      <a:pPr algn="l"/>
                      <a:endParaRPr lang="en-US" sz="110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</a:endParaRPr>
                    </a:p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Nurses &amp; Midwives Union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Carlos </a:t>
                      </a:r>
                      <a:r>
                        <a:rPr lang="es-ES" sz="1100" dirty="0" err="1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Davida</a:t>
                      </a:r>
                      <a:endParaRPr lang="es-ES" sz="110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</a:endParaRPr>
                    </a:p>
                    <a:p>
                      <a:pPr algn="l"/>
                      <a:r>
                        <a:rPr lang="es-E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cdavida@nu.org</a:t>
                      </a:r>
                    </a:p>
                    <a:p>
                      <a:pPr algn="l"/>
                      <a:r>
                        <a:rPr lang="es-E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0998 765 287</a:t>
                      </a:r>
                      <a:endParaRPr lang="en-US" sz="110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High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High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Maintaining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working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conditions for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nurses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u="none" strike="noStrike" kern="1200" baseline="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  <a:ea typeface="+mn-ea"/>
                          <a:cs typeface="+mn-cs"/>
                        </a:rPr>
                        <a:t>Agree for union members to implement the new reforms 	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u="none" strike="noStrike" kern="1200" baseline="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  <a:ea typeface="+mn-ea"/>
                          <a:cs typeface="+mn-cs"/>
                        </a:rPr>
                        <a:t>Going on strike 	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u="none" strike="noStrike" kern="1200" baseline="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  <a:ea typeface="+mn-ea"/>
                          <a:cs typeface="+mn-cs"/>
                        </a:rPr>
                        <a:t>Monthly round-table discussions 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90127"/>
                  </a:ext>
                </a:extLst>
              </a:tr>
              <a:tr h="1284774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Patient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Advocacy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Group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i="0" u="none" strike="noStrike" kern="1200" baseline="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pl-PL" sz="1100" b="0" i="0" u="none" strike="noStrike" kern="1200" baseline="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  <a:ea typeface="+mn-ea"/>
                          <a:cs typeface="+mn-cs"/>
                        </a:rPr>
                        <a:t>Viki Chan vchan@pag.org 888 587 101 	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High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Medium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Maximizing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quality of care for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patients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u="none" strike="noStrike" kern="1200" baseline="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  <a:ea typeface="+mn-ea"/>
                          <a:cs typeface="+mn-cs"/>
                        </a:rPr>
                        <a:t>Communicate with other stakeholders to express their support for reforms 	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u="none" strike="noStrike" kern="1200" baseline="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  <a:ea typeface="+mn-ea"/>
                          <a:cs typeface="+mn-cs"/>
                        </a:rPr>
                        <a:t>Making complaints about quality of service after the reports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u="none" strike="noStrike" kern="1200" baseline="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  <a:ea typeface="+mn-ea"/>
                          <a:cs typeface="+mn-cs"/>
                        </a:rPr>
                        <a:t>Information and feedback meetings every 6 months 	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82362"/>
                  </a:ext>
                </a:extLst>
              </a:tr>
              <a:tr h="1118842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Sunday Times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Newspaper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Jane Smith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jsmith@stn.com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888 587 101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Low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High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Getting a good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</a:rPr>
                        <a:t>story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i="0" u="none" strike="noStrike" kern="1200" baseline="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b="0" i="0" u="none" strike="noStrike" kern="1200" baseline="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  <a:ea typeface="+mn-ea"/>
                          <a:cs typeface="+mn-cs"/>
                        </a:rPr>
                        <a:t>Print stories that support the new reforms 	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u="none" strike="noStrike" kern="1200" baseline="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  <a:ea typeface="+mn-ea"/>
                          <a:cs typeface="+mn-cs"/>
                        </a:rPr>
                        <a:t>Printing stories that oppose the new reforms 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u="none" strike="noStrike" kern="1200" baseline="0" dirty="0">
                          <a:solidFill>
                            <a:srgbClr val="0B2338"/>
                          </a:solidFill>
                          <a:latin typeface="Trade Gothic LT Pro" panose="020B0503040303020004" pitchFamily="34" charset="0"/>
                          <a:ea typeface="+mn-ea"/>
                          <a:cs typeface="+mn-cs"/>
                        </a:rPr>
                        <a:t>Quarterly press meetings 	</a:t>
                      </a: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039516"/>
                  </a:ext>
                </a:extLst>
              </a:tr>
              <a:tr h="952910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u="none" strike="noStrike" kern="1200" baseline="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  <a:ea typeface="+mn-ea"/>
                        <a:cs typeface="+mn-cs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u="none" strike="noStrike" kern="1200" baseline="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  <a:ea typeface="+mn-ea"/>
                        <a:cs typeface="+mn-cs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u="none" strike="noStrike" kern="1200" baseline="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  <a:ea typeface="+mn-ea"/>
                        <a:cs typeface="+mn-cs"/>
                      </a:endParaRPr>
                    </a:p>
                    <a:p>
                      <a:endParaRPr lang="en-US" sz="1100" b="0" i="0" u="none" strike="noStrike" kern="1200" baseline="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  <a:ea typeface="+mn-ea"/>
                        <a:cs typeface="+mn-cs"/>
                      </a:endParaRPr>
                    </a:p>
                    <a:p>
                      <a:endParaRPr lang="en-US" sz="1100" b="0" i="0" u="none" strike="noStrike" kern="1200" baseline="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  <a:ea typeface="+mn-ea"/>
                        <a:cs typeface="+mn-cs"/>
                      </a:endParaRPr>
                    </a:p>
                    <a:p>
                      <a:endParaRPr lang="en-US" sz="1100" b="0" i="0" u="none" strike="noStrike" kern="1200" baseline="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  <a:ea typeface="+mn-ea"/>
                        <a:cs typeface="+mn-cs"/>
                      </a:endParaRPr>
                    </a:p>
                    <a:p>
                      <a:endParaRPr lang="en-US" sz="1100" b="0" i="0" u="none" strike="noStrike" kern="1200" baseline="0" dirty="0">
                        <a:solidFill>
                          <a:srgbClr val="0B2338"/>
                        </a:solidFill>
                        <a:latin typeface="Trade Gothic LT Pro" panose="020B0503040303020004" pitchFamily="34" charset="0"/>
                        <a:ea typeface="+mn-ea"/>
                        <a:cs typeface="+mn-cs"/>
                      </a:endParaRPr>
                    </a:p>
                  </a:txBody>
                  <a:tcPr marL="124518" marR="124518" marT="62259" marB="62259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5016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27239A-E5A4-4CD9-911D-5671FB991225}"/>
              </a:ext>
            </a:extLst>
          </p:cNvPr>
          <p:cNvSpPr txBox="1"/>
          <p:nvPr/>
        </p:nvSpPr>
        <p:spPr>
          <a:xfrm>
            <a:off x="106162" y="7423572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itk.mitre.org</a:t>
            </a: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 | </a:t>
            </a:r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itk@mitre.org</a:t>
            </a:r>
            <a:endParaRPr lang="en-US" sz="900" dirty="0">
              <a:latin typeface="Trade Gothic LT Pro" panose="020B0503040303020004" pitchFamily="34" charset="77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0F8901-30B5-481D-AB1F-4AB25B6D13AF}"/>
              </a:ext>
            </a:extLst>
          </p:cNvPr>
          <p:cNvSpPr txBox="1"/>
          <p:nvPr/>
        </p:nvSpPr>
        <p:spPr>
          <a:xfrm>
            <a:off x="3720705" y="7433621"/>
            <a:ext cx="58336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© 2021 The MITRE Corporation. All rights reserved. Approved for public release. Distribution unlimited PR_20-01469-11.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799ABE-2F94-4967-A0A5-635044555602}"/>
              </a:ext>
            </a:extLst>
          </p:cNvPr>
          <p:cNvSpPr txBox="1"/>
          <p:nvPr/>
        </p:nvSpPr>
        <p:spPr>
          <a:xfrm>
            <a:off x="2081267" y="743362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Stakeholder Matrix V1</a:t>
            </a:r>
          </a:p>
        </p:txBody>
      </p:sp>
    </p:spTree>
    <p:extLst>
      <p:ext uri="{BB962C8B-B14F-4D97-AF65-F5344CB8AC3E}">
        <p14:creationId xmlns:p14="http://schemas.microsoft.com/office/powerpoint/2010/main" val="17358888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FFFFFF"/>
      </a:lt1>
      <a:dk2>
        <a:srgbClr val="0B2338"/>
      </a:dk2>
      <a:lt2>
        <a:srgbClr val="E7E6E6"/>
      </a:lt2>
      <a:accent1>
        <a:srgbClr val="E51D3E"/>
      </a:accent1>
      <a:accent2>
        <a:srgbClr val="ED7D31"/>
      </a:accent2>
      <a:accent3>
        <a:srgbClr val="78C044"/>
      </a:accent3>
      <a:accent4>
        <a:srgbClr val="0DA8D9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94E99C172A24489941E5861361F779" ma:contentTypeVersion="8" ma:contentTypeDescription="Create a new document." ma:contentTypeScope="" ma:versionID="771431e25d0fe5f94154fb889c3e9476">
  <xsd:schema xmlns:xsd="http://www.w3.org/2001/XMLSchema" xmlns:xs="http://www.w3.org/2001/XMLSchema" xmlns:p="http://schemas.microsoft.com/office/2006/metadata/properties" xmlns:ns2="754fbc98-762c-4a90-9774-edf41ff53b67" targetNamespace="http://schemas.microsoft.com/office/2006/metadata/properties" ma:root="true" ma:fieldsID="aec298c6dc5a8bb722e4e4f30310d181" ns2:_="">
    <xsd:import namespace="754fbc98-762c-4a90-9774-edf41ff53b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fbc98-762c-4a90-9774-edf41ff53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E9386B-B9D4-4DD2-A9A2-BB4405422051}">
  <ds:schemaRefs>
    <ds:schemaRef ds:uri="754fbc98-762c-4a90-9774-edf41ff53b6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F09A9B2-11C0-4F68-986A-02670966B3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fbc98-762c-4a90-9774-edf41ff53b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16BBB1-1D72-424A-B5A0-2681626E67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45200</TotalTime>
  <Words>377</Words>
  <Application>Microsoft Office PowerPoint</Application>
  <PresentationFormat>Custom</PresentationFormat>
  <Paragraphs>85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Trade Gothic LT Pro</vt:lpstr>
      <vt:lpstr>Trade Gothic LT Pro Bold</vt:lpstr>
      <vt:lpstr>Trade Gothic LT Pro Light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ITK Worksheet Updates</dc:title>
  <dc:creator>Moonisha Rahman</dc:creator>
  <cp:lastModifiedBy>Moonisha Rahman</cp:lastModifiedBy>
  <cp:revision>238</cp:revision>
  <dcterms:created xsi:type="dcterms:W3CDTF">2021-02-16T17:30:35Z</dcterms:created>
  <dcterms:modified xsi:type="dcterms:W3CDTF">2021-06-02T19:10:27Z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0x0101009894E99C172A24489941E5861361F779</vt:lpwstr>
  </property>
</Properties>
</file>