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34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onisha Rahman" initials="MR" lastIdx="46" clrIdx="0">
    <p:extLst>
      <p:ext uri="{19B8F6BF-5375-455C-9EA6-DF929625EA0E}">
        <p15:presenceInfo xmlns:p15="http://schemas.microsoft.com/office/powerpoint/2012/main" userId="S::RAHMANM@MITRE.ORG::6cf91401-9094-4e8f-a695-42ee7077f7e9" providerId="AD"/>
      </p:ext>
    </p:extLst>
  </p:cmAuthor>
  <p:cmAuthor id="2" name="Rachel E Gregorio" initials="REG" lastIdx="9" clrIdx="1">
    <p:extLst>
      <p:ext uri="{19B8F6BF-5375-455C-9EA6-DF929625EA0E}">
        <p15:presenceInfo xmlns:p15="http://schemas.microsoft.com/office/powerpoint/2012/main" userId="S::rgregorio@mitre.org::8bffd36a-0092-49e2-a094-14b10b84ee1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DEFF"/>
    <a:srgbClr val="0B2338"/>
    <a:srgbClr val="005B93"/>
    <a:srgbClr val="0A2237"/>
    <a:srgbClr val="C8DFF4"/>
    <a:srgbClr val="00B0F0"/>
    <a:srgbClr val="C9EAFF"/>
    <a:srgbClr val="FFFFFF"/>
    <a:srgbClr val="E1F6FF"/>
    <a:srgbClr val="E2F1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3333" autoAdjust="0"/>
  </p:normalViewPr>
  <p:slideViewPr>
    <p:cSldViewPr snapToGrid="0">
      <p:cViewPr varScale="1">
        <p:scale>
          <a:sx n="56" d="100"/>
          <a:sy n="56" d="100"/>
        </p:scale>
        <p:origin x="1440" y="5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5C3CCF0-20A0-4277-B884-FCDC13D421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C8C52-E96C-4D62-9306-4F2B3D25D33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FA0B8-05D5-4D03-BED0-5F9DB4E2AD1C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60679-50D1-49D8-B7AD-A9CF1516F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18EA8-AA11-4184-9321-7F5274B194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1F5E2-A98F-40FE-8D42-344BEA526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71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9B366-79F4-4B62-AF82-2B8B21D70C18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1AF85-23DB-4EF3-AEBB-2F7BA47FD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24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Fix size</a:t>
            </a:r>
          </a:p>
          <a:p>
            <a:pPr marL="171450" indent="-171450">
              <a:buFontTx/>
              <a:buChar char="-"/>
            </a:pPr>
            <a:r>
              <a:rPr lang="en-US" dirty="0"/>
              <a:t>Redownload text files </a:t>
            </a:r>
          </a:p>
          <a:p>
            <a:pPr marL="171450" indent="-171450">
              <a:buFontTx/>
              <a:buChar char="-"/>
            </a:pPr>
            <a:r>
              <a:rPr lang="en-US" dirty="0"/>
              <a:t>Ask Jen if all the worksheets on the ITK site are up to date (and which ones to avoid while they are being updated) 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Rose bud thorn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Value prop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Mission 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21AF85-23DB-4EF3-AEBB-2F7BA47FDD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270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07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6CAA1B-F833-B74D-8E4B-3A6E9372A0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41064" y="269608"/>
            <a:ext cx="1826836" cy="15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52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1E8B3C3-A129-4029-8214-455FD1AD9F13}"/>
              </a:ext>
            </a:extLst>
          </p:cNvPr>
          <p:cNvSpPr/>
          <p:nvPr/>
        </p:nvSpPr>
        <p:spPr>
          <a:xfrm flipV="1">
            <a:off x="3422303" y="5484869"/>
            <a:ext cx="3247232" cy="45719"/>
          </a:xfrm>
          <a:prstGeom prst="rect">
            <a:avLst/>
          </a:prstGeom>
          <a:solidFill>
            <a:srgbClr val="C9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6CB3A23-AE82-49B3-9801-194261EE679A}"/>
              </a:ext>
            </a:extLst>
          </p:cNvPr>
          <p:cNvCxnSpPr>
            <a:cxnSpLocks/>
          </p:cNvCxnSpPr>
          <p:nvPr/>
        </p:nvCxnSpPr>
        <p:spPr>
          <a:xfrm>
            <a:off x="3426389" y="1145659"/>
            <a:ext cx="11233" cy="6225144"/>
          </a:xfrm>
          <a:prstGeom prst="line">
            <a:avLst/>
          </a:prstGeom>
          <a:ln w="9525">
            <a:solidFill>
              <a:srgbClr val="7E8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674A5D3-4756-4097-B63C-D79DB2AA4DD0}"/>
              </a:ext>
            </a:extLst>
          </p:cNvPr>
          <p:cNvCxnSpPr>
            <a:cxnSpLocks/>
          </p:cNvCxnSpPr>
          <p:nvPr/>
        </p:nvCxnSpPr>
        <p:spPr>
          <a:xfrm>
            <a:off x="6637463" y="773732"/>
            <a:ext cx="0" cy="6577461"/>
          </a:xfrm>
          <a:prstGeom prst="line">
            <a:avLst/>
          </a:prstGeom>
          <a:ln w="9525">
            <a:solidFill>
              <a:srgbClr val="7E8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5C30DF5-EA82-804F-B290-E191C0017C5E}"/>
              </a:ext>
            </a:extLst>
          </p:cNvPr>
          <p:cNvSpPr txBox="1"/>
          <p:nvPr/>
        </p:nvSpPr>
        <p:spPr>
          <a:xfrm>
            <a:off x="190477" y="301066"/>
            <a:ext cx="8400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ade Gothic LT Pro Bold" panose="020B0803040303020004" pitchFamily="34" charset="0"/>
                <a:ea typeface="+mn-ea"/>
                <a:cs typeface="+mn-cs"/>
              </a:rPr>
              <a:t>PROTOTYPING: </a:t>
            </a:r>
            <a:r>
              <a:rPr lang="en-US" dirty="0">
                <a:solidFill>
                  <a:srgbClr val="0B2338"/>
                </a:solidFill>
                <a:latin typeface="Trade Gothic LT Pro Bold" panose="020B0803040303020004" pitchFamily="34" charset="0"/>
              </a:rPr>
              <a:t>Test assumptions and hypotheses with simple designs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B2338"/>
              </a:solidFill>
              <a:effectLst/>
              <a:uLnTx/>
              <a:uFillTx/>
              <a:latin typeface="Trade Gothic LT Pro Bold" panose="020B0803040303020004" pitchFamily="34" charset="0"/>
              <a:ea typeface="+mn-ea"/>
              <a:cs typeface="+mn-cs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B1012B21-1F42-44EE-A051-6B9894E01C31}"/>
              </a:ext>
            </a:extLst>
          </p:cNvPr>
          <p:cNvSpPr/>
          <p:nvPr/>
        </p:nvSpPr>
        <p:spPr>
          <a:xfrm>
            <a:off x="208918" y="780269"/>
            <a:ext cx="9659005" cy="6577461"/>
          </a:xfrm>
          <a:prstGeom prst="rect">
            <a:avLst/>
          </a:prstGeom>
          <a:noFill/>
          <a:ln w="19050">
            <a:solidFill>
              <a:srgbClr val="0B23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8" name="Graphic 7" descr="Rose with solid fill">
            <a:extLst>
              <a:ext uri="{FF2B5EF4-FFF2-40B4-BE49-F238E27FC236}">
                <a16:creationId xmlns:a16="http://schemas.microsoft.com/office/drawing/2014/main" id="{60D1572E-4D16-4611-9345-635756FC7D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7618" y="6729088"/>
            <a:ext cx="521208" cy="52120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F0468C5-9704-479C-B19D-7A2DBF47E1C5}"/>
              </a:ext>
            </a:extLst>
          </p:cNvPr>
          <p:cNvSpPr/>
          <p:nvPr/>
        </p:nvSpPr>
        <p:spPr>
          <a:xfrm>
            <a:off x="212350" y="775542"/>
            <a:ext cx="3218688" cy="365760"/>
          </a:xfrm>
          <a:prstGeom prst="rect">
            <a:avLst/>
          </a:prstGeom>
          <a:solidFill>
            <a:srgbClr val="0B2338"/>
          </a:solidFill>
          <a:ln w="12700">
            <a:solidFill>
              <a:srgbClr val="0B23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ade Gothic LT Pro Bold" panose="020B0803040303020004" pitchFamily="34" charset="0"/>
                <a:ea typeface="+mn-ea"/>
                <a:cs typeface="+mn-cs"/>
              </a:rPr>
              <a:t>1. Outline and define users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7ED89B1-EB91-4ACA-9143-6DB37DE2750B}"/>
              </a:ext>
            </a:extLst>
          </p:cNvPr>
          <p:cNvSpPr/>
          <p:nvPr/>
        </p:nvSpPr>
        <p:spPr>
          <a:xfrm>
            <a:off x="3423614" y="775542"/>
            <a:ext cx="3222459" cy="365760"/>
          </a:xfrm>
          <a:prstGeom prst="rect">
            <a:avLst/>
          </a:prstGeom>
          <a:solidFill>
            <a:srgbClr val="005B93"/>
          </a:solidFill>
          <a:ln w="12700">
            <a:solidFill>
              <a:srgbClr val="0B23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Trade Gothic LT Pro Bold" panose="020B0803040303020004" pitchFamily="34" charset="0"/>
              </a:rPr>
              <a:t>2. What might we try</a:t>
            </a:r>
            <a:endParaRPr lang="en-US" sz="1400" dirty="0">
              <a:latin typeface="Trade Gothic LT Pro Bold" panose="020B08030403030200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3C666E-19F4-45A9-B888-2F12C81A58DD}"/>
              </a:ext>
            </a:extLst>
          </p:cNvPr>
          <p:cNvSpPr/>
          <p:nvPr/>
        </p:nvSpPr>
        <p:spPr>
          <a:xfrm>
            <a:off x="6644664" y="775542"/>
            <a:ext cx="3222459" cy="365760"/>
          </a:xfrm>
          <a:prstGeom prst="rect">
            <a:avLst/>
          </a:prstGeom>
          <a:solidFill>
            <a:srgbClr val="87DEFF"/>
          </a:solidFill>
          <a:ln w="12700">
            <a:solidFill>
              <a:srgbClr val="0B23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rade Gothic LT Pro Bold" panose="020B0803040303020004" pitchFamily="34" charset="0"/>
              </a:rPr>
              <a:t>3. Collect feedback and make changes</a:t>
            </a:r>
            <a:endParaRPr lang="en-US" sz="1200" dirty="0">
              <a:solidFill>
                <a:schemeClr val="tx1"/>
              </a:solidFill>
              <a:latin typeface="Trade Gothic LT Pro Bold" panose="020B08030403030200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BC1658-0752-4408-9592-72FC5324D52C}"/>
              </a:ext>
            </a:extLst>
          </p:cNvPr>
          <p:cNvSpPr/>
          <p:nvPr/>
        </p:nvSpPr>
        <p:spPr>
          <a:xfrm flipV="1">
            <a:off x="6646899" y="5484869"/>
            <a:ext cx="3247232" cy="65328"/>
          </a:xfrm>
          <a:prstGeom prst="rect">
            <a:avLst/>
          </a:prstGeom>
          <a:solidFill>
            <a:srgbClr val="E1F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8B3C64E-DDF6-4874-A773-2DF9F09088F3}"/>
              </a:ext>
            </a:extLst>
          </p:cNvPr>
          <p:cNvSpPr/>
          <p:nvPr/>
        </p:nvSpPr>
        <p:spPr>
          <a:xfrm flipV="1">
            <a:off x="165749" y="5484869"/>
            <a:ext cx="3247232" cy="50450"/>
          </a:xfrm>
          <a:prstGeom prst="rect">
            <a:avLst/>
          </a:prstGeom>
          <a:solidFill>
            <a:srgbClr val="C8DF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E518E2-2B07-4934-8F75-0CB8568C699E}"/>
              </a:ext>
            </a:extLst>
          </p:cNvPr>
          <p:cNvSpPr txBox="1"/>
          <p:nvPr/>
        </p:nvSpPr>
        <p:spPr>
          <a:xfrm>
            <a:off x="212351" y="5537125"/>
            <a:ext cx="31758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 dirty="0">
                <a:latin typeface="Trade Gothic LT Pro" panose="020B0503040303020004"/>
              </a:rPr>
              <a:t>Actions for next steps: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B7FD99-847A-4E12-BB26-6ACEE8DA7235}"/>
              </a:ext>
            </a:extLst>
          </p:cNvPr>
          <p:cNvSpPr txBox="1"/>
          <p:nvPr/>
        </p:nvSpPr>
        <p:spPr>
          <a:xfrm>
            <a:off x="3475802" y="5537125"/>
            <a:ext cx="31512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 dirty="0">
                <a:latin typeface="Trade Gothic LT Pro" panose="020B0503040303020004"/>
              </a:rPr>
              <a:t>Actions for next steps: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58DE72-87BE-4F3C-B007-9D7FB85C8AE9}"/>
              </a:ext>
            </a:extLst>
          </p:cNvPr>
          <p:cNvSpPr txBox="1"/>
          <p:nvPr/>
        </p:nvSpPr>
        <p:spPr>
          <a:xfrm>
            <a:off x="6651661" y="5537125"/>
            <a:ext cx="3180291" cy="282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 dirty="0">
                <a:latin typeface="Trade Gothic LT Pro" panose="020B0503040303020004"/>
              </a:rPr>
              <a:t>Actions for next steps: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75779F-8071-4133-832D-2C4848BABBC3}"/>
              </a:ext>
            </a:extLst>
          </p:cNvPr>
          <p:cNvSpPr/>
          <p:nvPr/>
        </p:nvSpPr>
        <p:spPr>
          <a:xfrm>
            <a:off x="208918" y="780269"/>
            <a:ext cx="9659005" cy="6577461"/>
          </a:xfrm>
          <a:prstGeom prst="rect">
            <a:avLst/>
          </a:prstGeom>
          <a:noFill/>
          <a:ln w="19050">
            <a:solidFill>
              <a:srgbClr val="0B23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49F5D4-7EF9-4272-9F3A-0B1FBF2C9969}"/>
              </a:ext>
            </a:extLst>
          </p:cNvPr>
          <p:cNvSpPr txBox="1"/>
          <p:nvPr/>
        </p:nvSpPr>
        <p:spPr>
          <a:xfrm>
            <a:off x="106162" y="7423572"/>
            <a:ext cx="15696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>
                <a:latin typeface="Trade Gothic LT Pro" panose="020B0503040303020004" pitchFamily="34" charset="77"/>
                <a:cs typeface="Arial" panose="020B0604020202020204" pitchFamily="34" charset="0"/>
              </a:rPr>
              <a:t>itk.mitre.org</a:t>
            </a:r>
            <a:r>
              <a:rPr lang="en-US" sz="900" dirty="0">
                <a:latin typeface="Trade Gothic LT Pro" panose="020B0503040303020004" pitchFamily="34" charset="77"/>
                <a:cs typeface="Arial" panose="020B0604020202020204" pitchFamily="34" charset="0"/>
              </a:rPr>
              <a:t> | </a:t>
            </a:r>
            <a:r>
              <a:rPr lang="en-US" sz="900" dirty="0" err="1">
                <a:latin typeface="Trade Gothic LT Pro" panose="020B0503040303020004" pitchFamily="34" charset="77"/>
                <a:cs typeface="Arial" panose="020B0604020202020204" pitchFamily="34" charset="0"/>
              </a:rPr>
              <a:t>itk@mitre.org</a:t>
            </a:r>
            <a:endParaRPr lang="en-US" sz="900" dirty="0">
              <a:latin typeface="Trade Gothic LT Pro" panose="020B0503040303020004" pitchFamily="34" charset="77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045A4B5-EC1D-41D8-B670-C91082D04453}"/>
              </a:ext>
            </a:extLst>
          </p:cNvPr>
          <p:cNvSpPr txBox="1"/>
          <p:nvPr/>
        </p:nvSpPr>
        <p:spPr>
          <a:xfrm>
            <a:off x="3720705" y="7433621"/>
            <a:ext cx="58336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sz="900" dirty="0">
                <a:latin typeface="Trade Gothic LT Pro" panose="020B0503040303020004" pitchFamily="34" charset="77"/>
                <a:cs typeface="Arial" panose="020B0604020202020204" pitchFamily="34" charset="0"/>
              </a:rPr>
              <a:t>© 2021 The MITRE Corporation. All rights reserved. Approved for public release. Distribution unlimited PR_20-01469-11.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06C82E-C4EA-45BE-B4A6-68D1A5F2DC95}"/>
              </a:ext>
            </a:extLst>
          </p:cNvPr>
          <p:cNvSpPr txBox="1"/>
          <p:nvPr/>
        </p:nvSpPr>
        <p:spPr>
          <a:xfrm>
            <a:off x="2268821" y="7433621"/>
            <a:ext cx="92525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dirty="0">
                <a:latin typeface="Trade Gothic LT Pro" panose="020B0503040303020004" pitchFamily="34" charset="77"/>
                <a:cs typeface="Arial" panose="020B0604020202020204" pitchFamily="34" charset="0"/>
              </a:rPr>
              <a:t>Prototyping V1</a:t>
            </a:r>
          </a:p>
        </p:txBody>
      </p:sp>
    </p:spTree>
    <p:extLst>
      <p:ext uri="{BB962C8B-B14F-4D97-AF65-F5344CB8AC3E}">
        <p14:creationId xmlns:p14="http://schemas.microsoft.com/office/powerpoint/2010/main" val="11044576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0B2338"/>
      </a:dk2>
      <a:lt2>
        <a:srgbClr val="E7E6E6"/>
      </a:lt2>
      <a:accent1>
        <a:srgbClr val="E51D3E"/>
      </a:accent1>
      <a:accent2>
        <a:srgbClr val="ED7D31"/>
      </a:accent2>
      <a:accent3>
        <a:srgbClr val="78C044"/>
      </a:accent3>
      <a:accent4>
        <a:srgbClr val="0DA8D9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94E99C172A24489941E5861361F779" ma:contentTypeVersion="8" ma:contentTypeDescription="Create a new document." ma:contentTypeScope="" ma:versionID="771431e25d0fe5f94154fb889c3e9476">
  <xsd:schema xmlns:xsd="http://www.w3.org/2001/XMLSchema" xmlns:xs="http://www.w3.org/2001/XMLSchema" xmlns:p="http://schemas.microsoft.com/office/2006/metadata/properties" xmlns:ns2="754fbc98-762c-4a90-9774-edf41ff53b67" targetNamespace="http://schemas.microsoft.com/office/2006/metadata/properties" ma:root="true" ma:fieldsID="aec298c6dc5a8bb722e4e4f30310d181" ns2:_="">
    <xsd:import namespace="754fbc98-762c-4a90-9774-edf41ff53b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fbc98-762c-4a90-9774-edf41ff53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16BBB1-1D72-424A-B5A0-2681626E67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E9386B-B9D4-4DD2-A9A2-BB440542205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54fbc98-762c-4a90-9774-edf41ff53b67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F09A9B2-11C0-4F68-986A-02670966B3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fbc98-762c-4a90-9774-edf41ff53b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45202</TotalTime>
  <Words>116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Trade Gothic LT Pro</vt:lpstr>
      <vt:lpstr>Trade Gothic LT Pro Bold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ITK Worksheet Updates</dc:title>
  <dc:creator>Moonisha Rahman</dc:creator>
  <cp:lastModifiedBy>Moonisha Rahman</cp:lastModifiedBy>
  <cp:revision>238</cp:revision>
  <dcterms:created xsi:type="dcterms:W3CDTF">2021-02-16T17:30:35Z</dcterms:created>
  <dcterms:modified xsi:type="dcterms:W3CDTF">2021-06-02T19:11:49Z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0x0101009894E99C172A24489941E5861361F779</vt:lpwstr>
  </property>
</Properties>
</file>