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handoutMasterIdLst>
    <p:handoutMasterId r:id="rId7"/>
  </p:handoutMasterIdLst>
  <p:sldIdLst>
    <p:sldId id="337" r:id="rId5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onisha Rahman" initials="MR" lastIdx="46" clrIdx="0">
    <p:extLst>
      <p:ext uri="{19B8F6BF-5375-455C-9EA6-DF929625EA0E}">
        <p15:presenceInfo xmlns:p15="http://schemas.microsoft.com/office/powerpoint/2012/main" userId="S::RAHMANM@MITRE.ORG::6cf91401-9094-4e8f-a695-42ee7077f7e9" providerId="AD"/>
      </p:ext>
    </p:extLst>
  </p:cmAuthor>
  <p:cmAuthor id="2" name="Rachel E Gregorio" initials="REG" lastIdx="9" clrIdx="1">
    <p:extLst>
      <p:ext uri="{19B8F6BF-5375-455C-9EA6-DF929625EA0E}">
        <p15:presenceInfo xmlns:p15="http://schemas.microsoft.com/office/powerpoint/2012/main" userId="S::rgregorio@mitre.org::8bffd36a-0092-49e2-a094-14b10b84ee1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DEFF"/>
    <a:srgbClr val="0B2338"/>
    <a:srgbClr val="005B93"/>
    <a:srgbClr val="0A2237"/>
    <a:srgbClr val="C8DFF4"/>
    <a:srgbClr val="00B0F0"/>
    <a:srgbClr val="C9EAFF"/>
    <a:srgbClr val="FFFFFF"/>
    <a:srgbClr val="E1F6FF"/>
    <a:srgbClr val="E2F1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3333" autoAdjust="0"/>
  </p:normalViewPr>
  <p:slideViewPr>
    <p:cSldViewPr snapToGrid="0">
      <p:cViewPr varScale="1">
        <p:scale>
          <a:sx n="56" d="100"/>
          <a:sy n="56" d="100"/>
        </p:scale>
        <p:origin x="1440" y="5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692" y="6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5C3CCF0-20A0-4277-B884-FCDC13D421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9C8C52-E96C-4D62-9306-4F2B3D25D33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FA0B8-05D5-4D03-BED0-5F9DB4E2AD1C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160679-50D1-49D8-B7AD-A9CF1516F2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F18EA8-AA11-4184-9321-7F5274B1945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1F5E2-A98F-40FE-8D42-344BEA526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71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9B366-79F4-4B62-AF82-2B8B21D70C18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1AF85-23DB-4EF3-AEBB-2F7BA47FD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24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577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5076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36CAA1B-F833-B74D-8E4B-3A6E9372A07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41064" y="269608"/>
            <a:ext cx="1826836" cy="15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52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C865055-390A-430E-940F-2A60A485FB7D}"/>
              </a:ext>
            </a:extLst>
          </p:cNvPr>
          <p:cNvSpPr/>
          <p:nvPr/>
        </p:nvSpPr>
        <p:spPr>
          <a:xfrm>
            <a:off x="7250963" y="855833"/>
            <a:ext cx="2546891" cy="338328"/>
          </a:xfrm>
          <a:prstGeom prst="rect">
            <a:avLst/>
          </a:prstGeom>
          <a:solidFill>
            <a:srgbClr val="005B9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bg1"/>
                </a:solidFill>
                <a:latin typeface="Trade Gothic LT Pro Bold" panose="020B0803040303020004" pitchFamily="34" charset="0"/>
              </a:rPr>
              <a:t>             List the Causes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9ACF3C6-0DFB-4C8F-9ADF-316AC1036EEC}"/>
              </a:ext>
            </a:extLst>
          </p:cNvPr>
          <p:cNvSpPr/>
          <p:nvPr/>
        </p:nvSpPr>
        <p:spPr>
          <a:xfrm>
            <a:off x="5038179" y="5852666"/>
            <a:ext cx="4751725" cy="343937"/>
          </a:xfrm>
          <a:prstGeom prst="rect">
            <a:avLst/>
          </a:prstGeom>
          <a:solidFill>
            <a:srgbClr val="87DEFF"/>
          </a:solidFill>
          <a:ln w="12700">
            <a:solidFill>
              <a:srgbClr val="0B23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2"/>
                </a:solidFill>
                <a:latin typeface="Trade Gothic LT Pro Bold" panose="020B0803040303020004" pitchFamily="34" charset="0"/>
              </a:rPr>
              <a:t>Risk Mitigation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51DB6AF-F078-45CA-A021-075F807B999A}"/>
              </a:ext>
            </a:extLst>
          </p:cNvPr>
          <p:cNvSpPr/>
          <p:nvPr/>
        </p:nvSpPr>
        <p:spPr>
          <a:xfrm>
            <a:off x="265024" y="1185801"/>
            <a:ext cx="2625490" cy="1249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50" dirty="0">
                <a:solidFill>
                  <a:srgbClr val="0B2338"/>
                </a:solidFill>
                <a:latin typeface="Trade Gothic LT Pro" panose="020B0503040303020004" pitchFamily="34" charset="0"/>
              </a:rPr>
              <a:t>Describe the failure: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10AA021-265A-4FCD-B530-E7DF1C570653}"/>
              </a:ext>
            </a:extLst>
          </p:cNvPr>
          <p:cNvSpPr/>
          <p:nvPr/>
        </p:nvSpPr>
        <p:spPr>
          <a:xfrm>
            <a:off x="276448" y="855833"/>
            <a:ext cx="2568728" cy="338328"/>
          </a:xfrm>
          <a:prstGeom prst="rect">
            <a:avLst/>
          </a:prstGeom>
          <a:solidFill>
            <a:srgbClr val="005B9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bg1"/>
                </a:solidFill>
                <a:latin typeface="Trade Gothic LT Pro Bold" panose="020B0803040303020004" pitchFamily="34" charset="0"/>
              </a:rPr>
              <a:t>       Describe the Failure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4278AFE-6CBA-46AB-A930-83C0171C43C4}"/>
              </a:ext>
            </a:extLst>
          </p:cNvPr>
          <p:cNvSpPr/>
          <p:nvPr/>
        </p:nvSpPr>
        <p:spPr>
          <a:xfrm>
            <a:off x="2844355" y="1207770"/>
            <a:ext cx="2171350" cy="2114994"/>
          </a:xfrm>
          <a:prstGeom prst="rect">
            <a:avLst/>
          </a:prstGeom>
          <a:solidFill>
            <a:srgbClr val="C8D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B2338"/>
              </a:solidFill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76FF4F4-A46E-481C-AD04-AF56D5D05CA5}"/>
              </a:ext>
            </a:extLst>
          </p:cNvPr>
          <p:cNvCxnSpPr>
            <a:cxnSpLocks/>
          </p:cNvCxnSpPr>
          <p:nvPr/>
        </p:nvCxnSpPr>
        <p:spPr>
          <a:xfrm flipH="1">
            <a:off x="2844354" y="856843"/>
            <a:ext cx="1" cy="5007253"/>
          </a:xfrm>
          <a:prstGeom prst="line">
            <a:avLst/>
          </a:prstGeom>
          <a:ln w="9525">
            <a:solidFill>
              <a:srgbClr val="7E82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68856762-0A3C-4643-B831-0542442E2955}"/>
              </a:ext>
            </a:extLst>
          </p:cNvPr>
          <p:cNvSpPr txBox="1"/>
          <p:nvPr/>
        </p:nvSpPr>
        <p:spPr>
          <a:xfrm>
            <a:off x="2844796" y="3345263"/>
            <a:ext cx="2181960" cy="267765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1050" dirty="0">
                <a:latin typeface="Trade Gothic LT Pro" panose="020B0503040303020004" pitchFamily="34" charset="0"/>
              </a:rPr>
              <a:t>Who knew we’d fail?</a:t>
            </a:r>
          </a:p>
          <a:p>
            <a:endParaRPr lang="en-US" sz="1050" dirty="0">
              <a:latin typeface="Trade Gothic LT Pro" panose="020B0503040303020004" pitchFamily="34" charset="0"/>
            </a:endParaRPr>
          </a:p>
          <a:p>
            <a:endParaRPr lang="en-US" sz="1050" dirty="0">
              <a:latin typeface="Trade Gothic LT Pro" panose="020B0503040303020004" pitchFamily="34" charset="0"/>
            </a:endParaRPr>
          </a:p>
          <a:p>
            <a:endParaRPr lang="en-US" sz="1050" dirty="0">
              <a:latin typeface="Trade Gothic LT Pro" panose="020B0503040303020004" pitchFamily="34" charset="0"/>
            </a:endParaRPr>
          </a:p>
          <a:p>
            <a:r>
              <a:rPr lang="en-US" sz="1050" dirty="0">
                <a:latin typeface="Trade Gothic LT Pro" panose="020B0503040303020004" pitchFamily="34" charset="0"/>
              </a:rPr>
              <a:t>Who is surprised we failed?</a:t>
            </a:r>
          </a:p>
          <a:p>
            <a:endParaRPr lang="en-US" sz="1050" dirty="0">
              <a:latin typeface="Trade Gothic LT Pro" panose="020B0503040303020004" pitchFamily="34" charset="0"/>
            </a:endParaRPr>
          </a:p>
          <a:p>
            <a:endParaRPr lang="en-US" sz="1050" dirty="0">
              <a:latin typeface="Trade Gothic LT Pro" panose="020B0503040303020004" pitchFamily="34" charset="0"/>
            </a:endParaRPr>
          </a:p>
          <a:p>
            <a:endParaRPr lang="en-US" sz="1050" dirty="0">
              <a:latin typeface="Trade Gothic LT Pro" panose="020B0503040303020004" pitchFamily="34" charset="0"/>
            </a:endParaRPr>
          </a:p>
          <a:p>
            <a:r>
              <a:rPr lang="en-US" sz="1050" dirty="0">
                <a:latin typeface="Trade Gothic LT Pro" panose="020B0503040303020004" pitchFamily="34" charset="0"/>
              </a:rPr>
              <a:t>Who is glad we failed?</a:t>
            </a:r>
          </a:p>
          <a:p>
            <a:endParaRPr lang="en-US" sz="1050" dirty="0">
              <a:latin typeface="Trade Gothic LT Pro" panose="020B0503040303020004" pitchFamily="34" charset="0"/>
            </a:endParaRPr>
          </a:p>
          <a:p>
            <a:endParaRPr lang="en-US" sz="1050" dirty="0">
              <a:latin typeface="Trade Gothic LT Pro" panose="020B0503040303020004" pitchFamily="34" charset="0"/>
            </a:endParaRPr>
          </a:p>
          <a:p>
            <a:endParaRPr lang="en-US" sz="1050" dirty="0">
              <a:latin typeface="Trade Gothic LT Pro" panose="020B0503040303020004" pitchFamily="34" charset="0"/>
            </a:endParaRPr>
          </a:p>
          <a:p>
            <a:r>
              <a:rPr lang="en-US" sz="1050" dirty="0">
                <a:latin typeface="Trade Gothic LT Pro" panose="020B0503040303020004" pitchFamily="34" charset="0"/>
              </a:rPr>
              <a:t>Who is sad we failed?</a:t>
            </a:r>
          </a:p>
          <a:p>
            <a:endParaRPr lang="en-US" sz="1050" dirty="0">
              <a:latin typeface="Trade Gothic LT Pro" panose="020B0503040303020004" pitchFamily="34" charset="0"/>
            </a:endParaRPr>
          </a:p>
          <a:p>
            <a:endParaRPr lang="en-US" sz="1050" dirty="0">
              <a:latin typeface="Trade Gothic LT Pro" panose="020B0503040303020004" pitchFamily="34" charset="0"/>
            </a:endParaRPr>
          </a:p>
          <a:p>
            <a:endParaRPr lang="en-US" sz="1050" dirty="0">
              <a:latin typeface="Trade Gothic LT Pro" panose="020B05030403030200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C30DF5-EA82-804F-B290-E191C0017C5E}"/>
              </a:ext>
            </a:extLst>
          </p:cNvPr>
          <p:cNvSpPr txBox="1"/>
          <p:nvPr/>
        </p:nvSpPr>
        <p:spPr>
          <a:xfrm>
            <a:off x="169876" y="382737"/>
            <a:ext cx="7749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400" dirty="0">
                <a:solidFill>
                  <a:srgbClr val="00B0F0"/>
                </a:solidFill>
                <a:latin typeface="Trade Gothic LT Pro Bold" panose="020B0803040303020004" pitchFamily="34" charset="0"/>
              </a:rPr>
              <a:t>PREMORTEM: </a:t>
            </a:r>
            <a:r>
              <a:rPr lang="en-US" dirty="0">
                <a:solidFill>
                  <a:srgbClr val="0B2338"/>
                </a:solidFill>
                <a:latin typeface="Trade Gothic LT Pro Bold" panose="020B0803040303020004" pitchFamily="34" charset="0"/>
              </a:rPr>
              <a:t>Build a shared understanding of what success looks like</a:t>
            </a: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srgbClr val="0B2338"/>
              </a:solidFill>
              <a:effectLst/>
              <a:uLnTx/>
              <a:uFillTx/>
              <a:latin typeface="Trade Gothic LT Pro Bold" panose="020B0803040303020004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B1012B21-1F42-44EE-A051-6B9894E01C31}"/>
              </a:ext>
            </a:extLst>
          </p:cNvPr>
          <p:cNvSpPr/>
          <p:nvPr/>
        </p:nvSpPr>
        <p:spPr>
          <a:xfrm>
            <a:off x="276447" y="861242"/>
            <a:ext cx="9526772" cy="6494246"/>
          </a:xfrm>
          <a:prstGeom prst="rect">
            <a:avLst/>
          </a:prstGeom>
          <a:noFill/>
          <a:ln w="19050">
            <a:solidFill>
              <a:srgbClr val="0B23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CEA06DA-FE3E-46A3-904C-2E4F29417182}"/>
              </a:ext>
            </a:extLst>
          </p:cNvPr>
          <p:cNvSpPr/>
          <p:nvPr/>
        </p:nvSpPr>
        <p:spPr>
          <a:xfrm>
            <a:off x="2844498" y="855833"/>
            <a:ext cx="4407143" cy="338554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Trade Gothic LT Pro Bold" panose="020B0803040303020004" pitchFamily="34" charset="0"/>
              </a:rPr>
              <a:t>Symptoms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4CEFF9E-5FAA-4782-848C-412DA1F07921}"/>
              </a:ext>
            </a:extLst>
          </p:cNvPr>
          <p:cNvSpPr/>
          <p:nvPr/>
        </p:nvSpPr>
        <p:spPr>
          <a:xfrm>
            <a:off x="279035" y="5854610"/>
            <a:ext cx="4747721" cy="338554"/>
          </a:xfrm>
          <a:prstGeom prst="rect">
            <a:avLst/>
          </a:prstGeom>
          <a:solidFill>
            <a:srgbClr val="87DEFF"/>
          </a:solidFill>
          <a:ln w="12700">
            <a:solidFill>
              <a:srgbClr val="0B23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2"/>
                </a:solidFill>
                <a:latin typeface="Trade Gothic LT Pro Bold" panose="020B0803040303020004" pitchFamily="34" charset="0"/>
              </a:rPr>
              <a:t>Update Goals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6FEABA7-FAC8-4C1A-BB17-F2CD5FD21A22}"/>
              </a:ext>
            </a:extLst>
          </p:cNvPr>
          <p:cNvSpPr txBox="1"/>
          <p:nvPr/>
        </p:nvSpPr>
        <p:spPr>
          <a:xfrm>
            <a:off x="5392542" y="3373261"/>
            <a:ext cx="1985001" cy="9002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>
                <a:latin typeface="Trade Gothic LT Pro" panose="020B0503040303020004" pitchFamily="34" charset="0"/>
              </a:rPr>
              <a:t>  Was it not well coordinated?</a:t>
            </a:r>
          </a:p>
          <a:p>
            <a:r>
              <a:rPr lang="en-US" sz="1050" dirty="0">
                <a:latin typeface="Trade Gothic LT Pro" panose="020B0503040303020004" pitchFamily="34" charset="0"/>
              </a:rPr>
              <a:t>  Communicated? Supported?</a:t>
            </a:r>
          </a:p>
          <a:p>
            <a:endParaRPr lang="en-US" sz="1050" dirty="0">
              <a:latin typeface="Trade Gothic LT Pro" panose="020B0503040303020004" pitchFamily="34" charset="0"/>
            </a:endParaRPr>
          </a:p>
          <a:p>
            <a:endParaRPr lang="en-US" sz="1050" dirty="0">
              <a:latin typeface="Trade Gothic LT Pro" panose="020B0503040303020004" pitchFamily="34" charset="0"/>
            </a:endParaRPr>
          </a:p>
          <a:p>
            <a:endParaRPr lang="en-US" sz="1050" dirty="0">
              <a:latin typeface="Trade Gothic LT Pro" panose="020B05030403030200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F2D25E2-5814-4FDA-B4BE-E824E60E06D4}"/>
              </a:ext>
            </a:extLst>
          </p:cNvPr>
          <p:cNvSpPr txBox="1"/>
          <p:nvPr/>
        </p:nvSpPr>
        <p:spPr>
          <a:xfrm>
            <a:off x="5016737" y="1202694"/>
            <a:ext cx="2241314" cy="2192908"/>
          </a:xfrm>
          <a:prstGeom prst="rect">
            <a:avLst/>
          </a:prstGeom>
          <a:solidFill>
            <a:srgbClr val="C8DFF4"/>
          </a:solidFill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0B2338"/>
                </a:solidFill>
                <a:latin typeface="Trade Gothic LT Pro" panose="020B0503040303020004" pitchFamily="34" charset="0"/>
              </a:rPr>
              <a:t>If we </a:t>
            </a:r>
            <a:r>
              <a:rPr lang="en-US" sz="1050" b="1" dirty="0">
                <a:solidFill>
                  <a:srgbClr val="0B2338"/>
                </a:solidFill>
                <a:latin typeface="Trade Gothic LT Pro Bold" panose="020B0503040303020004" pitchFamily="34" charset="0"/>
              </a:rPr>
              <a:t>don’t</a:t>
            </a:r>
            <a:r>
              <a:rPr lang="en-US" sz="1050" dirty="0">
                <a:solidFill>
                  <a:srgbClr val="0B2338"/>
                </a:solidFill>
                <a:latin typeface="Trade Gothic LT Pro" panose="020B0503040303020004" pitchFamily="34" charset="0"/>
              </a:rPr>
              <a:t> do  </a:t>
            </a:r>
          </a:p>
          <a:p>
            <a:r>
              <a:rPr lang="en-US" sz="1050" dirty="0">
                <a:solidFill>
                  <a:srgbClr val="0B2338"/>
                </a:solidFill>
                <a:latin typeface="Trade Gothic LT Pro" panose="020B0503040303020004" pitchFamily="34" charset="0"/>
              </a:rPr>
              <a:t> ______________________________</a:t>
            </a:r>
          </a:p>
          <a:p>
            <a:r>
              <a:rPr lang="en-US" sz="1050" dirty="0">
                <a:solidFill>
                  <a:srgbClr val="0B2338"/>
                </a:solidFill>
                <a:latin typeface="Trade Gothic LT Pro" panose="020B0503040303020004" pitchFamily="34" charset="0"/>
              </a:rPr>
              <a:t>                                    	      it’s a fail.</a:t>
            </a:r>
          </a:p>
          <a:p>
            <a:endParaRPr lang="en-US" sz="1050" dirty="0">
              <a:solidFill>
                <a:srgbClr val="0B2338"/>
              </a:solidFill>
              <a:latin typeface="Trade Gothic LT Pro" panose="020B0503040303020004" pitchFamily="34" charset="0"/>
            </a:endParaRPr>
          </a:p>
          <a:p>
            <a:endParaRPr lang="en-US" sz="1050" dirty="0">
              <a:solidFill>
                <a:srgbClr val="0B2338"/>
              </a:solidFill>
              <a:latin typeface="Trade Gothic LT Pro" panose="020B0503040303020004" pitchFamily="34" charset="0"/>
            </a:endParaRPr>
          </a:p>
          <a:p>
            <a:r>
              <a:rPr lang="en-US" sz="1050" dirty="0">
                <a:solidFill>
                  <a:srgbClr val="0B2338"/>
                </a:solidFill>
                <a:latin typeface="Trade Gothic LT Pro" panose="020B0503040303020004" pitchFamily="34" charset="0"/>
              </a:rPr>
              <a:t>If the </a:t>
            </a:r>
            <a:r>
              <a:rPr lang="en-US" sz="1050" b="1" dirty="0">
                <a:solidFill>
                  <a:srgbClr val="0B2338"/>
                </a:solidFill>
                <a:latin typeface="Trade Gothic LT Pro Bold" panose="020B0503040303020004" pitchFamily="34" charset="0"/>
              </a:rPr>
              <a:t>only</a:t>
            </a:r>
            <a:r>
              <a:rPr lang="en-US" sz="1050" dirty="0">
                <a:solidFill>
                  <a:srgbClr val="0B2338"/>
                </a:solidFill>
                <a:latin typeface="Trade Gothic LT Pro" panose="020B0503040303020004" pitchFamily="34" charset="0"/>
              </a:rPr>
              <a:t> thing we do is </a:t>
            </a:r>
          </a:p>
          <a:p>
            <a:endParaRPr lang="en-US" sz="1050" dirty="0">
              <a:solidFill>
                <a:srgbClr val="0B2338"/>
              </a:solidFill>
              <a:latin typeface="Trade Gothic LT Pro" panose="020B0503040303020004" pitchFamily="34" charset="0"/>
            </a:endParaRPr>
          </a:p>
          <a:p>
            <a:pPr algn="r"/>
            <a:r>
              <a:rPr lang="en-US" sz="1050" dirty="0">
                <a:solidFill>
                  <a:srgbClr val="0B2338"/>
                </a:solidFill>
                <a:latin typeface="Trade Gothic LT Pro" panose="020B0503040303020004" pitchFamily="34" charset="0"/>
              </a:rPr>
              <a:t>_____________________________                           It’s a win</a:t>
            </a:r>
          </a:p>
          <a:p>
            <a:pPr algn="r"/>
            <a:endParaRPr lang="en-US" sz="1050" dirty="0">
              <a:solidFill>
                <a:srgbClr val="0B2338"/>
              </a:solidFill>
              <a:latin typeface="Trade Gothic LT Pro" panose="020B0503040303020004" pitchFamily="34" charset="0"/>
            </a:endParaRPr>
          </a:p>
          <a:p>
            <a:pPr algn="r"/>
            <a:endParaRPr lang="en-US" sz="1050" dirty="0">
              <a:solidFill>
                <a:srgbClr val="0B2338"/>
              </a:solidFill>
              <a:latin typeface="Trade Gothic LT Pro" panose="020B0503040303020004" pitchFamily="34" charset="0"/>
            </a:endParaRPr>
          </a:p>
          <a:p>
            <a:pPr algn="r"/>
            <a:endParaRPr lang="en-US" sz="1050" dirty="0">
              <a:solidFill>
                <a:srgbClr val="0B2338"/>
              </a:solidFill>
              <a:latin typeface="Trade Gothic LT Pro" panose="020B0503040303020004" pitchFamily="34" charset="0"/>
            </a:endParaRPr>
          </a:p>
          <a:p>
            <a:pPr algn="r"/>
            <a:r>
              <a:rPr lang="en-US" sz="1050" dirty="0">
                <a:solidFill>
                  <a:srgbClr val="0B2338"/>
                </a:solidFill>
                <a:latin typeface="Trade Gothic LT Pro" panose="020B0503040303020004" pitchFamily="34" charset="0"/>
              </a:rPr>
              <a:t>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16625D3-D49D-4940-B8E5-7BE5F2D8E1BE}"/>
              </a:ext>
            </a:extLst>
          </p:cNvPr>
          <p:cNvSpPr txBox="1"/>
          <p:nvPr/>
        </p:nvSpPr>
        <p:spPr>
          <a:xfrm>
            <a:off x="2917348" y="1225554"/>
            <a:ext cx="2080357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0B2338"/>
                </a:solidFill>
                <a:latin typeface="Trade Gothic LT Pro" panose="020B0503040303020004" pitchFamily="34" charset="0"/>
              </a:rPr>
              <a:t>How will we know we failed?</a:t>
            </a:r>
          </a:p>
          <a:p>
            <a:endParaRPr lang="en-US" sz="1050" dirty="0">
              <a:solidFill>
                <a:srgbClr val="0B2338"/>
              </a:solidFill>
              <a:latin typeface="Trade Gothic LT Pro" panose="020B0503040303020004" pitchFamily="34" charset="0"/>
            </a:endParaRPr>
          </a:p>
          <a:p>
            <a:endParaRPr lang="en-US" sz="1050" dirty="0">
              <a:solidFill>
                <a:srgbClr val="0B2338"/>
              </a:solidFill>
              <a:latin typeface="Trade Gothic LT Pro" panose="020B0503040303020004" pitchFamily="34" charset="0"/>
            </a:endParaRPr>
          </a:p>
          <a:p>
            <a:r>
              <a:rPr lang="en-US" sz="1050" dirty="0">
                <a:solidFill>
                  <a:srgbClr val="0B2338"/>
                </a:solidFill>
                <a:latin typeface="Trade Gothic LT Pro" panose="020B0503040303020004" pitchFamily="34" charset="0"/>
              </a:rPr>
              <a:t>When did we realize we’d failed?</a:t>
            </a:r>
          </a:p>
          <a:p>
            <a:endParaRPr lang="en-US" sz="1050" dirty="0">
              <a:solidFill>
                <a:srgbClr val="0B2338"/>
              </a:solidFill>
              <a:latin typeface="Trade Gothic LT Pro" panose="020B0503040303020004" pitchFamily="34" charset="0"/>
            </a:endParaRPr>
          </a:p>
          <a:p>
            <a:endParaRPr lang="en-US" sz="1050" dirty="0">
              <a:solidFill>
                <a:srgbClr val="0B2338"/>
              </a:solidFill>
              <a:latin typeface="Trade Gothic LT Pro" panose="020B0503040303020004" pitchFamily="34" charset="0"/>
            </a:endParaRPr>
          </a:p>
          <a:p>
            <a:endParaRPr lang="en-US" sz="1050" dirty="0">
              <a:solidFill>
                <a:srgbClr val="0B2338"/>
              </a:solidFill>
              <a:latin typeface="Trade Gothic LT Pro" panose="020B0503040303020004" pitchFamily="34" charset="0"/>
            </a:endParaRPr>
          </a:p>
          <a:p>
            <a:r>
              <a:rPr lang="en-US" sz="1050" dirty="0">
                <a:solidFill>
                  <a:srgbClr val="0B2338"/>
                </a:solidFill>
                <a:latin typeface="Trade Gothic LT Pro" panose="020B0503040303020004" pitchFamily="34" charset="0"/>
              </a:rPr>
              <a:t>Why do these outcomes </a:t>
            </a:r>
          </a:p>
          <a:p>
            <a:r>
              <a:rPr lang="en-US" sz="1050" dirty="0">
                <a:solidFill>
                  <a:srgbClr val="0B2338"/>
                </a:solidFill>
                <a:latin typeface="Trade Gothic LT Pro" panose="020B0503040303020004" pitchFamily="34" charset="0"/>
              </a:rPr>
              <a:t>constitute failure?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BB8576A-0078-4706-B3F2-EFFA5DC03D97}"/>
              </a:ext>
            </a:extLst>
          </p:cNvPr>
          <p:cNvSpPr txBox="1"/>
          <p:nvPr/>
        </p:nvSpPr>
        <p:spPr>
          <a:xfrm>
            <a:off x="292068" y="2434991"/>
            <a:ext cx="2550237" cy="31624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>
                <a:latin typeface="Trade Gothic LT Pro" panose="020B0503040303020004" pitchFamily="34" charset="0"/>
              </a:rPr>
              <a:t>What important stuff did we not do?</a:t>
            </a:r>
          </a:p>
          <a:p>
            <a:endParaRPr lang="en-US" sz="1050" dirty="0">
              <a:latin typeface="Trade Gothic LT Pro" panose="020B0503040303020004" pitchFamily="34" charset="0"/>
            </a:endParaRPr>
          </a:p>
          <a:p>
            <a:endParaRPr lang="en-US" sz="1050" dirty="0">
              <a:latin typeface="Trade Gothic LT Pro" panose="020B0503040303020004" pitchFamily="34" charset="0"/>
            </a:endParaRPr>
          </a:p>
          <a:p>
            <a:endParaRPr lang="en-US" sz="1050" dirty="0">
              <a:latin typeface="Trade Gothic LT Pro" panose="020B0503040303020004" pitchFamily="34" charset="0"/>
            </a:endParaRPr>
          </a:p>
          <a:p>
            <a:endParaRPr lang="en-US" sz="1050" dirty="0">
              <a:latin typeface="Trade Gothic LT Pro" panose="020B0503040303020004" pitchFamily="34" charset="0"/>
            </a:endParaRPr>
          </a:p>
          <a:p>
            <a:r>
              <a:rPr lang="en-US" sz="1050" dirty="0">
                <a:latin typeface="Trade Gothic LT Pro" panose="020B0503040303020004" pitchFamily="34" charset="0"/>
              </a:rPr>
              <a:t>What unimportant stuff did we do?</a:t>
            </a:r>
          </a:p>
          <a:p>
            <a:endParaRPr lang="en-US" sz="1050" dirty="0">
              <a:latin typeface="Trade Gothic LT Pro" panose="020B0503040303020004" pitchFamily="34" charset="0"/>
            </a:endParaRPr>
          </a:p>
          <a:p>
            <a:endParaRPr lang="en-US" sz="1050" dirty="0">
              <a:latin typeface="Trade Gothic LT Pro" panose="020B0503040303020004" pitchFamily="34" charset="0"/>
            </a:endParaRPr>
          </a:p>
          <a:p>
            <a:endParaRPr lang="en-US" sz="1050" dirty="0">
              <a:latin typeface="Trade Gothic LT Pro" panose="020B0503040303020004" pitchFamily="34" charset="0"/>
            </a:endParaRPr>
          </a:p>
          <a:p>
            <a:endParaRPr lang="en-US" sz="1050" dirty="0">
              <a:latin typeface="Trade Gothic LT Pro" panose="020B0503040303020004" pitchFamily="34" charset="0"/>
            </a:endParaRPr>
          </a:p>
          <a:p>
            <a:r>
              <a:rPr lang="en-US" sz="1050" dirty="0">
                <a:latin typeface="Trade Gothic LT Pro" panose="020B0503040303020004" pitchFamily="34" charset="0"/>
              </a:rPr>
              <a:t>What current problems remain?</a:t>
            </a:r>
          </a:p>
          <a:p>
            <a:endParaRPr lang="en-US" sz="1050" dirty="0">
              <a:latin typeface="Trade Gothic LT Pro" panose="020B0503040303020004" pitchFamily="34" charset="0"/>
            </a:endParaRPr>
          </a:p>
          <a:p>
            <a:endParaRPr lang="en-US" sz="1050" dirty="0">
              <a:latin typeface="Trade Gothic LT Pro" panose="020B0503040303020004" pitchFamily="34" charset="0"/>
            </a:endParaRPr>
          </a:p>
          <a:p>
            <a:endParaRPr lang="en-US" sz="1050" dirty="0">
              <a:latin typeface="Trade Gothic LT Pro" panose="020B0503040303020004" pitchFamily="34" charset="0"/>
            </a:endParaRPr>
          </a:p>
          <a:p>
            <a:endParaRPr lang="en-US" sz="1050" dirty="0">
              <a:latin typeface="Trade Gothic LT Pro" panose="020B0503040303020004" pitchFamily="34" charset="0"/>
            </a:endParaRPr>
          </a:p>
          <a:p>
            <a:r>
              <a:rPr lang="en-US" sz="1050" dirty="0">
                <a:latin typeface="Trade Gothic LT Pro" panose="020B0503040303020004" pitchFamily="34" charset="0"/>
              </a:rPr>
              <a:t>What new problems emerged?</a:t>
            </a:r>
          </a:p>
          <a:p>
            <a:endParaRPr lang="en-US" sz="1050" dirty="0">
              <a:latin typeface="Trade Gothic LT Pro" panose="020B0503040303020004" pitchFamily="34" charset="0"/>
            </a:endParaRPr>
          </a:p>
          <a:p>
            <a:endParaRPr lang="en-US" sz="1050" dirty="0">
              <a:latin typeface="Trade Gothic LT Pro" panose="020B0503040303020004" pitchFamily="34" charset="0"/>
            </a:endParaRPr>
          </a:p>
          <a:p>
            <a:endParaRPr lang="en-US" sz="1050" dirty="0">
              <a:latin typeface="Trade Gothic LT Pro" panose="020B05030403030200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2C45DD3-A6E7-41EC-B65B-27A6C5759471}"/>
              </a:ext>
            </a:extLst>
          </p:cNvPr>
          <p:cNvSpPr txBox="1"/>
          <p:nvPr/>
        </p:nvSpPr>
        <p:spPr>
          <a:xfrm>
            <a:off x="7260549" y="1822028"/>
            <a:ext cx="2537305" cy="38087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>
                <a:latin typeface="Trade Gothic LT Pro" panose="020B0503040303020004" pitchFamily="34" charset="0"/>
              </a:rPr>
              <a:t>What did </a:t>
            </a:r>
            <a:r>
              <a:rPr lang="en-US" sz="1050" b="1" dirty="0">
                <a:latin typeface="Trade Gothic LT Pro Bold" panose="020B0503040303020004" pitchFamily="34" charset="0"/>
              </a:rPr>
              <a:t>we do </a:t>
            </a:r>
            <a:r>
              <a:rPr lang="en-US" sz="1050" dirty="0">
                <a:latin typeface="Trade Gothic LT Pro" panose="020B0503040303020004" pitchFamily="34" charset="0"/>
              </a:rPr>
              <a:t>to cause us to fail?</a:t>
            </a:r>
          </a:p>
          <a:p>
            <a:endParaRPr lang="en-US" sz="1050" dirty="0">
              <a:latin typeface="Trade Gothic LT Pro" panose="020B0503040303020004" pitchFamily="34" charset="0"/>
            </a:endParaRPr>
          </a:p>
          <a:p>
            <a:endParaRPr lang="en-US" sz="1050" dirty="0">
              <a:latin typeface="Trade Gothic LT Pro" panose="020B0503040303020004" pitchFamily="34" charset="0"/>
            </a:endParaRPr>
          </a:p>
          <a:p>
            <a:endParaRPr lang="en-US" sz="1050" dirty="0">
              <a:latin typeface="Trade Gothic LT Pro" panose="020B0503040303020004" pitchFamily="34" charset="0"/>
            </a:endParaRPr>
          </a:p>
          <a:p>
            <a:endParaRPr lang="en-US" sz="1050" dirty="0">
              <a:latin typeface="Trade Gothic LT Pro" panose="020B0503040303020004" pitchFamily="34" charset="0"/>
            </a:endParaRPr>
          </a:p>
          <a:p>
            <a:r>
              <a:rPr lang="en-US" sz="1050" dirty="0">
                <a:latin typeface="Trade Gothic LT Pro" panose="020B0503040303020004" pitchFamily="34" charset="0"/>
              </a:rPr>
              <a:t>What did </a:t>
            </a:r>
            <a:r>
              <a:rPr lang="en-US" sz="1050" b="1" dirty="0">
                <a:latin typeface="Trade Gothic LT Pro Bold" panose="020B0503040303020004" pitchFamily="34" charset="0"/>
              </a:rPr>
              <a:t>we not do </a:t>
            </a:r>
            <a:r>
              <a:rPr lang="en-US" sz="1050" dirty="0">
                <a:latin typeface="Trade Gothic LT Pro" panose="020B0503040303020004" pitchFamily="34" charset="0"/>
              </a:rPr>
              <a:t>to cause us to fail?</a:t>
            </a:r>
          </a:p>
          <a:p>
            <a:endParaRPr lang="en-US" sz="1050" dirty="0">
              <a:latin typeface="Trade Gothic LT Pro" panose="020B0503040303020004" pitchFamily="34" charset="0"/>
            </a:endParaRPr>
          </a:p>
          <a:p>
            <a:endParaRPr lang="en-US" sz="1050" dirty="0">
              <a:latin typeface="Trade Gothic LT Pro" panose="020B0503040303020004" pitchFamily="34" charset="0"/>
            </a:endParaRPr>
          </a:p>
          <a:p>
            <a:endParaRPr lang="en-US" sz="1050" dirty="0">
              <a:latin typeface="Trade Gothic LT Pro" panose="020B0503040303020004" pitchFamily="34" charset="0"/>
            </a:endParaRPr>
          </a:p>
          <a:p>
            <a:endParaRPr lang="en-US" sz="1050" dirty="0">
              <a:latin typeface="Trade Gothic LT Pro" panose="020B0503040303020004" pitchFamily="34" charset="0"/>
            </a:endParaRPr>
          </a:p>
          <a:p>
            <a:r>
              <a:rPr lang="en-US" sz="1050" dirty="0">
                <a:latin typeface="Trade Gothic LT Pro" panose="020B0503040303020004" pitchFamily="34" charset="0"/>
              </a:rPr>
              <a:t>What did others do that caused failure?</a:t>
            </a:r>
          </a:p>
          <a:p>
            <a:endParaRPr lang="en-US" sz="1050" dirty="0">
              <a:latin typeface="Trade Gothic LT Pro" panose="020B0503040303020004" pitchFamily="34" charset="0"/>
            </a:endParaRPr>
          </a:p>
          <a:p>
            <a:endParaRPr lang="en-US" sz="1050" dirty="0">
              <a:latin typeface="Trade Gothic LT Pro" panose="020B0503040303020004" pitchFamily="34" charset="0"/>
            </a:endParaRPr>
          </a:p>
          <a:p>
            <a:endParaRPr lang="en-US" sz="1050" dirty="0">
              <a:latin typeface="Trade Gothic LT Pro" panose="020B0503040303020004" pitchFamily="34" charset="0"/>
            </a:endParaRPr>
          </a:p>
          <a:p>
            <a:r>
              <a:rPr lang="en-US" sz="1050" dirty="0">
                <a:latin typeface="Trade Gothic LT Pro" panose="020B0503040303020004" pitchFamily="34" charset="0"/>
              </a:rPr>
              <a:t>What did others not do that caused failure?</a:t>
            </a:r>
          </a:p>
          <a:p>
            <a:endParaRPr lang="en-US" sz="1050" dirty="0">
              <a:latin typeface="Trade Gothic LT Pro" panose="020B0503040303020004" pitchFamily="34" charset="0"/>
            </a:endParaRPr>
          </a:p>
          <a:p>
            <a:endParaRPr lang="en-US" sz="1050" dirty="0">
              <a:latin typeface="Trade Gothic LT Pro" panose="020B0503040303020004" pitchFamily="34" charset="0"/>
            </a:endParaRPr>
          </a:p>
          <a:p>
            <a:endParaRPr lang="en-US" sz="1050" dirty="0">
              <a:latin typeface="Trade Gothic LT Pro" panose="020B0503040303020004" pitchFamily="34" charset="0"/>
            </a:endParaRPr>
          </a:p>
          <a:p>
            <a:r>
              <a:rPr lang="en-US" sz="1050" dirty="0">
                <a:latin typeface="Trade Gothic LT Pro" panose="020B0503040303020004" pitchFamily="34" charset="0"/>
              </a:rPr>
              <a:t>What incorrect assumptions did we make?</a:t>
            </a:r>
          </a:p>
          <a:p>
            <a:endParaRPr lang="en-US" sz="1050" dirty="0">
              <a:latin typeface="Trade Gothic LT Pro" panose="020B0503040303020004" pitchFamily="34" charset="0"/>
            </a:endParaRPr>
          </a:p>
          <a:p>
            <a:endParaRPr lang="en-US" sz="1050" dirty="0">
              <a:latin typeface="Trade Gothic LT Pro" panose="020B0503040303020004" pitchFamily="34" charset="0"/>
            </a:endParaRPr>
          </a:p>
          <a:p>
            <a:endParaRPr lang="en-US" sz="1050" dirty="0">
              <a:latin typeface="Trade Gothic LT Pro" panose="020B0503040303020004" pitchFamily="34" charset="0"/>
            </a:endParaRPr>
          </a:p>
        </p:txBody>
      </p:sp>
      <p:pic>
        <p:nvPicPr>
          <p:cNvPr id="46" name="Graphic 45" descr="Thermometer with solid fill">
            <a:extLst>
              <a:ext uri="{FF2B5EF4-FFF2-40B4-BE49-F238E27FC236}">
                <a16:creationId xmlns:a16="http://schemas.microsoft.com/office/drawing/2014/main" id="{C37F28CC-0981-4809-9B50-027A21637F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13186" y="1203582"/>
            <a:ext cx="365760" cy="323131"/>
          </a:xfrm>
          <a:prstGeom prst="rect">
            <a:avLst/>
          </a:prstGeom>
        </p:spPr>
      </p:pic>
      <p:pic>
        <p:nvPicPr>
          <p:cNvPr id="57" name="Graphic 56" descr="Clipboard Checked with solid fill">
            <a:extLst>
              <a:ext uri="{FF2B5EF4-FFF2-40B4-BE49-F238E27FC236}">
                <a16:creationId xmlns:a16="http://schemas.microsoft.com/office/drawing/2014/main" id="{50E7AE46-147A-4033-9FCF-8A78A76625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470800" y="874958"/>
            <a:ext cx="274320" cy="274320"/>
          </a:xfrm>
          <a:prstGeom prst="rect">
            <a:avLst/>
          </a:prstGeom>
        </p:spPr>
      </p:pic>
      <p:pic>
        <p:nvPicPr>
          <p:cNvPr id="58" name="Graphic 57" descr="Sad face with solid fill with solid fill">
            <a:extLst>
              <a:ext uri="{FF2B5EF4-FFF2-40B4-BE49-F238E27FC236}">
                <a16:creationId xmlns:a16="http://schemas.microsoft.com/office/drawing/2014/main" id="{A00B5A36-C782-4406-94FC-4678FD3E5A5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308251" y="894641"/>
            <a:ext cx="274320" cy="274320"/>
          </a:xfrm>
          <a:prstGeom prst="rect">
            <a:avLst/>
          </a:prstGeom>
        </p:spPr>
      </p:pic>
      <p:pic>
        <p:nvPicPr>
          <p:cNvPr id="59" name="Graphic 58" descr="Bullseye with solid fill">
            <a:extLst>
              <a:ext uri="{FF2B5EF4-FFF2-40B4-BE49-F238E27FC236}">
                <a16:creationId xmlns:a16="http://schemas.microsoft.com/office/drawing/2014/main" id="{91D43D3A-B640-4989-B78A-AC2E9C5110C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9915" y="5864096"/>
            <a:ext cx="274320" cy="274320"/>
          </a:xfrm>
          <a:prstGeom prst="rect">
            <a:avLst/>
          </a:prstGeom>
        </p:spPr>
      </p:pic>
      <p:pic>
        <p:nvPicPr>
          <p:cNvPr id="55" name="Graphic 54" descr="Radioactive with solid fill">
            <a:extLst>
              <a:ext uri="{FF2B5EF4-FFF2-40B4-BE49-F238E27FC236}">
                <a16:creationId xmlns:a16="http://schemas.microsoft.com/office/drawing/2014/main" id="{2B4F1F75-4C1A-437D-A993-4525FBE356F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444165" y="5864096"/>
            <a:ext cx="274320" cy="274320"/>
          </a:xfrm>
          <a:prstGeom prst="rect">
            <a:avLst/>
          </a:prstGeom>
        </p:spPr>
      </p:pic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0C0BCD7-9971-49DA-9378-228ECDD7CEE3}"/>
              </a:ext>
            </a:extLst>
          </p:cNvPr>
          <p:cNvCxnSpPr>
            <a:cxnSpLocks/>
          </p:cNvCxnSpPr>
          <p:nvPr/>
        </p:nvCxnSpPr>
        <p:spPr>
          <a:xfrm>
            <a:off x="7245972" y="856843"/>
            <a:ext cx="12079" cy="4997767"/>
          </a:xfrm>
          <a:prstGeom prst="line">
            <a:avLst/>
          </a:prstGeom>
          <a:ln w="9525">
            <a:solidFill>
              <a:srgbClr val="7E82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4290C19-D25F-46C0-87C3-05DDC93CC0EE}"/>
              </a:ext>
            </a:extLst>
          </p:cNvPr>
          <p:cNvCxnSpPr>
            <a:cxnSpLocks/>
          </p:cNvCxnSpPr>
          <p:nvPr/>
        </p:nvCxnSpPr>
        <p:spPr>
          <a:xfrm>
            <a:off x="4994370" y="1558423"/>
            <a:ext cx="48169" cy="5774660"/>
          </a:xfrm>
          <a:prstGeom prst="line">
            <a:avLst/>
          </a:prstGeom>
          <a:ln w="9525">
            <a:solidFill>
              <a:srgbClr val="7E82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lowchart: Delay 47">
            <a:extLst>
              <a:ext uri="{FF2B5EF4-FFF2-40B4-BE49-F238E27FC236}">
                <a16:creationId xmlns:a16="http://schemas.microsoft.com/office/drawing/2014/main" id="{701AFCCF-C50B-4825-93ED-EE0765F7070E}"/>
              </a:ext>
            </a:extLst>
          </p:cNvPr>
          <p:cNvSpPr/>
          <p:nvPr/>
        </p:nvSpPr>
        <p:spPr>
          <a:xfrm rot="16200000">
            <a:off x="4366925" y="2641569"/>
            <a:ext cx="1250852" cy="1039352"/>
          </a:xfrm>
          <a:prstGeom prst="flowChartDelay">
            <a:avLst/>
          </a:prstGeom>
          <a:solidFill>
            <a:srgbClr val="005B93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E53284C-70DC-4ED4-92B8-A2B18B4DEBD0}"/>
              </a:ext>
            </a:extLst>
          </p:cNvPr>
          <p:cNvSpPr txBox="1"/>
          <p:nvPr/>
        </p:nvSpPr>
        <p:spPr>
          <a:xfrm>
            <a:off x="4478160" y="2931224"/>
            <a:ext cx="108392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Trade Gothic LT Pro Bold" panose="020B0503040303020004" pitchFamily="34" charset="0"/>
              </a:rPr>
              <a:t>Project X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  <a:latin typeface="Trade Gothic LT Pro Bold" panose="020B0503040303020004" pitchFamily="34" charset="0"/>
              </a:rPr>
              <a:t>RIP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0CDA021-96B6-4C92-A511-CC959EED61EC}"/>
              </a:ext>
            </a:extLst>
          </p:cNvPr>
          <p:cNvSpPr txBox="1"/>
          <p:nvPr/>
        </p:nvSpPr>
        <p:spPr>
          <a:xfrm>
            <a:off x="5029212" y="4506164"/>
            <a:ext cx="2228839" cy="12234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>
                <a:latin typeface="Trade Gothic LT Pro" panose="020B0503040303020004" pitchFamily="34" charset="0"/>
              </a:rPr>
              <a:t>What got in the way? Was there something we lacked?</a:t>
            </a:r>
          </a:p>
          <a:p>
            <a:endParaRPr lang="en-US" sz="1050" dirty="0">
              <a:latin typeface="Trade Gothic LT Pro" panose="020B0503040303020004" pitchFamily="34" charset="0"/>
            </a:endParaRPr>
          </a:p>
          <a:p>
            <a:endParaRPr lang="en-US" sz="1050" dirty="0">
              <a:latin typeface="Trade Gothic LT Pro" panose="020B0503040303020004" pitchFamily="34" charset="0"/>
            </a:endParaRPr>
          </a:p>
          <a:p>
            <a:endParaRPr lang="en-US" sz="1050" dirty="0">
              <a:latin typeface="Trade Gothic LT Pro" panose="020B0503040303020004" pitchFamily="34" charset="0"/>
            </a:endParaRPr>
          </a:p>
          <a:p>
            <a:endParaRPr lang="en-US" sz="1050" dirty="0">
              <a:latin typeface="Trade Gothic LT Pro" panose="020B0503040303020004" pitchFamily="34" charset="0"/>
            </a:endParaRPr>
          </a:p>
          <a:p>
            <a:endParaRPr lang="en-US" sz="1050" dirty="0">
              <a:latin typeface="Trade Gothic LT Pro" panose="020B05030403030200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3509B5B-D50B-4403-B823-E9B6C4475426}"/>
              </a:ext>
            </a:extLst>
          </p:cNvPr>
          <p:cNvSpPr txBox="1"/>
          <p:nvPr/>
        </p:nvSpPr>
        <p:spPr>
          <a:xfrm>
            <a:off x="106162" y="7423572"/>
            <a:ext cx="156966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err="1">
                <a:latin typeface="Trade Gothic LT Pro" panose="020B0503040303020004" pitchFamily="34" charset="77"/>
                <a:cs typeface="Arial" panose="020B0604020202020204" pitchFamily="34" charset="0"/>
              </a:rPr>
              <a:t>itk.mitre.org</a:t>
            </a:r>
            <a:r>
              <a:rPr lang="en-US" sz="900" dirty="0">
                <a:latin typeface="Trade Gothic LT Pro" panose="020B0503040303020004" pitchFamily="34" charset="77"/>
                <a:cs typeface="Arial" panose="020B0604020202020204" pitchFamily="34" charset="0"/>
              </a:rPr>
              <a:t> | </a:t>
            </a:r>
            <a:r>
              <a:rPr lang="en-US" sz="900" dirty="0" err="1">
                <a:latin typeface="Trade Gothic LT Pro" panose="020B0503040303020004" pitchFamily="34" charset="77"/>
                <a:cs typeface="Arial" panose="020B0604020202020204" pitchFamily="34" charset="0"/>
              </a:rPr>
              <a:t>itk@mitre.org</a:t>
            </a:r>
            <a:endParaRPr lang="en-US" sz="900" dirty="0">
              <a:latin typeface="Trade Gothic LT Pro" panose="020B0503040303020004" pitchFamily="34" charset="77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BA405E6-0AF3-4447-BCC2-02C56BEA297E}"/>
              </a:ext>
            </a:extLst>
          </p:cNvPr>
          <p:cNvSpPr txBox="1"/>
          <p:nvPr/>
        </p:nvSpPr>
        <p:spPr>
          <a:xfrm>
            <a:off x="3720705" y="7433621"/>
            <a:ext cx="58336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en-US" sz="900" dirty="0">
                <a:latin typeface="Trade Gothic LT Pro" panose="020B0503040303020004" pitchFamily="34" charset="77"/>
                <a:cs typeface="Arial" panose="020B0604020202020204" pitchFamily="34" charset="0"/>
              </a:rPr>
              <a:t>© 2021 The MITRE Corporation. All rights reserved. Approved for public release. Distribution unlimited PR_20-01469-11.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6C149AC-5F09-449C-8B4E-E17DD5DA5EED}"/>
              </a:ext>
            </a:extLst>
          </p:cNvPr>
          <p:cNvSpPr txBox="1"/>
          <p:nvPr/>
        </p:nvSpPr>
        <p:spPr>
          <a:xfrm>
            <a:off x="2278439" y="7433621"/>
            <a:ext cx="9060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latin typeface="Trade Gothic LT Pro" panose="020B0503040303020004" pitchFamily="34" charset="77"/>
                <a:cs typeface="Arial" panose="020B0604020202020204" pitchFamily="34" charset="0"/>
              </a:rPr>
              <a:t>Premortem V1</a:t>
            </a:r>
          </a:p>
        </p:txBody>
      </p:sp>
    </p:spTree>
    <p:extLst>
      <p:ext uri="{BB962C8B-B14F-4D97-AF65-F5344CB8AC3E}">
        <p14:creationId xmlns:p14="http://schemas.microsoft.com/office/powerpoint/2010/main" val="274367346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000000"/>
      </a:dk1>
      <a:lt1>
        <a:srgbClr val="FFFFFF"/>
      </a:lt1>
      <a:dk2>
        <a:srgbClr val="0B2338"/>
      </a:dk2>
      <a:lt2>
        <a:srgbClr val="E7E6E6"/>
      </a:lt2>
      <a:accent1>
        <a:srgbClr val="E51D3E"/>
      </a:accent1>
      <a:accent2>
        <a:srgbClr val="ED7D31"/>
      </a:accent2>
      <a:accent3>
        <a:srgbClr val="78C044"/>
      </a:accent3>
      <a:accent4>
        <a:srgbClr val="0DA8D9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94E99C172A24489941E5861361F779" ma:contentTypeVersion="8" ma:contentTypeDescription="Create a new document." ma:contentTypeScope="" ma:versionID="771431e25d0fe5f94154fb889c3e9476">
  <xsd:schema xmlns:xsd="http://www.w3.org/2001/XMLSchema" xmlns:xs="http://www.w3.org/2001/XMLSchema" xmlns:p="http://schemas.microsoft.com/office/2006/metadata/properties" xmlns:ns2="754fbc98-762c-4a90-9774-edf41ff53b67" targetNamespace="http://schemas.microsoft.com/office/2006/metadata/properties" ma:root="true" ma:fieldsID="aec298c6dc5a8bb722e4e4f30310d181" ns2:_="">
    <xsd:import namespace="754fbc98-762c-4a90-9774-edf41ff53b6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fbc98-762c-4a90-9774-edf41ff53b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E9386B-B9D4-4DD2-A9A2-BB4405422051}">
  <ds:schemaRefs>
    <ds:schemaRef ds:uri="754fbc98-762c-4a90-9774-edf41ff53b6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F09A9B2-11C0-4F68-986A-02670966B3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4fbc98-762c-4a90-9774-edf41ff53b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516BBB1-1D72-424A-B5A0-2681626E67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45202</TotalTime>
  <Words>228</Words>
  <Application>Microsoft Office PowerPoint</Application>
  <PresentationFormat>Custom</PresentationFormat>
  <Paragraphs>91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Trade Gothic LT Pro</vt:lpstr>
      <vt:lpstr>Trade Gothic LT Pro Bold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ITK Worksheet Updates</dc:title>
  <dc:creator>Moonisha Rahman</dc:creator>
  <cp:lastModifiedBy>Moonisha Rahman</cp:lastModifiedBy>
  <cp:revision>238</cp:revision>
  <dcterms:created xsi:type="dcterms:W3CDTF">2021-02-16T17:30:35Z</dcterms:created>
  <dcterms:modified xsi:type="dcterms:W3CDTF">2021-06-02T19:12:01Z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0x0101009894E99C172A24489941E5861361F779</vt:lpwstr>
  </property>
</Properties>
</file>