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handoutMasterIdLst>
    <p:handoutMasterId r:id="rId7"/>
  </p:handoutMasterIdLst>
  <p:sldIdLst>
    <p:sldId id="321" r:id="rId5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onisha Rahman" initials="MR" lastIdx="46" clrIdx="0">
    <p:extLst>
      <p:ext uri="{19B8F6BF-5375-455C-9EA6-DF929625EA0E}">
        <p15:presenceInfo xmlns:p15="http://schemas.microsoft.com/office/powerpoint/2012/main" userId="S::RAHMANM@MITRE.ORG::6cf91401-9094-4e8f-a695-42ee7077f7e9" providerId="AD"/>
      </p:ext>
    </p:extLst>
  </p:cmAuthor>
  <p:cmAuthor id="2" name="Rachel E Gregorio" initials="REG" lastIdx="9" clrIdx="1">
    <p:extLst>
      <p:ext uri="{19B8F6BF-5375-455C-9EA6-DF929625EA0E}">
        <p15:presenceInfo xmlns:p15="http://schemas.microsoft.com/office/powerpoint/2012/main" userId="S::rgregorio@mitre.org::8bffd36a-0092-49e2-a094-14b10b84ee1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DEFF"/>
    <a:srgbClr val="0B2338"/>
    <a:srgbClr val="005B93"/>
    <a:srgbClr val="0A2237"/>
    <a:srgbClr val="C8DFF4"/>
    <a:srgbClr val="00B0F0"/>
    <a:srgbClr val="C9EAFF"/>
    <a:srgbClr val="FFFFFF"/>
    <a:srgbClr val="E1F6FF"/>
    <a:srgbClr val="E2F1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3333" autoAdjust="0"/>
  </p:normalViewPr>
  <p:slideViewPr>
    <p:cSldViewPr snapToGrid="0">
      <p:cViewPr varScale="1">
        <p:scale>
          <a:sx n="56" d="100"/>
          <a:sy n="56" d="100"/>
        </p:scale>
        <p:origin x="1440" y="52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692" y="6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5C3CCF0-20A0-4277-B884-FCDC13D421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9C8C52-E96C-4D62-9306-4F2B3D25D33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FA0B8-05D5-4D03-BED0-5F9DB4E2AD1C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160679-50D1-49D8-B7AD-A9CF1516F28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F18EA8-AA11-4184-9321-7F5274B1945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1F5E2-A98F-40FE-8D42-344BEA526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471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9B366-79F4-4B62-AF82-2B8B21D70C18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21AF85-23DB-4EF3-AEBB-2F7BA47FD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24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AA8771C1-8CD7-43CD-B3B5-EE573ED1BA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083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5076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36CAA1B-F833-B74D-8E4B-3A6E9372A07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41064" y="269608"/>
            <a:ext cx="1826836" cy="15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520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055A65B-517D-4049-B6A9-082D29DC4A77}"/>
              </a:ext>
            </a:extLst>
          </p:cNvPr>
          <p:cNvCxnSpPr>
            <a:cxnSpLocks/>
          </p:cNvCxnSpPr>
          <p:nvPr/>
        </p:nvCxnSpPr>
        <p:spPr>
          <a:xfrm flipV="1">
            <a:off x="304176" y="2288427"/>
            <a:ext cx="9570994" cy="11062"/>
          </a:xfrm>
          <a:prstGeom prst="line">
            <a:avLst/>
          </a:prstGeom>
          <a:ln w="9525">
            <a:solidFill>
              <a:srgbClr val="7E82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A5C30DF5-EA82-804F-B290-E191C0017C5E}"/>
              </a:ext>
            </a:extLst>
          </p:cNvPr>
          <p:cNvSpPr txBox="1"/>
          <p:nvPr/>
        </p:nvSpPr>
        <p:spPr>
          <a:xfrm>
            <a:off x="169876" y="358893"/>
            <a:ext cx="7749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400" dirty="0">
                <a:solidFill>
                  <a:srgbClr val="00B0F0"/>
                </a:solidFill>
                <a:latin typeface="Trade Gothic LT Pro Bold" panose="020B0803040303020004" pitchFamily="34" charset="0"/>
              </a:rPr>
              <a:t>PAIN STORMING: </a:t>
            </a:r>
            <a:r>
              <a:rPr lang="en-US" dirty="0">
                <a:solidFill>
                  <a:srgbClr val="0B2338"/>
                </a:solidFill>
                <a:latin typeface="Trade Gothic LT Pro Bold" panose="020B0803040303020004" pitchFamily="34" charset="0"/>
              </a:rPr>
              <a:t>Develop a detailed summary of the user’s situation </a:t>
            </a:r>
            <a:endParaRPr kumimoji="0" lang="en-US" sz="1800" i="0" u="none" strike="noStrike" kern="1200" cap="none" spc="0" normalizeH="0" baseline="0" noProof="0" dirty="0">
              <a:ln>
                <a:noFill/>
              </a:ln>
              <a:solidFill>
                <a:srgbClr val="0B2338"/>
              </a:solidFill>
              <a:effectLst/>
              <a:uLnTx/>
              <a:uFillTx/>
              <a:latin typeface="Trade Gothic LT Pro Bold" panose="020B08030403030200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21994AB-A04F-44EF-978F-85C700D1B6DE}"/>
              </a:ext>
            </a:extLst>
          </p:cNvPr>
          <p:cNvSpPr/>
          <p:nvPr/>
        </p:nvSpPr>
        <p:spPr>
          <a:xfrm>
            <a:off x="195745" y="852376"/>
            <a:ext cx="242581" cy="1435955"/>
          </a:xfrm>
          <a:prstGeom prst="rect">
            <a:avLst/>
          </a:prstGeom>
          <a:solidFill>
            <a:schemeClr val="tx2"/>
          </a:solidFill>
          <a:ln w="19050">
            <a:solidFill>
              <a:srgbClr val="0B23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5E66380-90E5-4066-B001-F735DD66EEB4}"/>
              </a:ext>
            </a:extLst>
          </p:cNvPr>
          <p:cNvSpPr txBox="1"/>
          <p:nvPr/>
        </p:nvSpPr>
        <p:spPr>
          <a:xfrm>
            <a:off x="2035296" y="2647291"/>
            <a:ext cx="1213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Trade Gothic LT Pro Bold" panose="020B0503040303020004" pitchFamily="34" charset="77"/>
              </a:rPr>
              <a:t>What Supports?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E9591C7-E102-4B6F-9806-298A05C64698}"/>
              </a:ext>
            </a:extLst>
          </p:cNvPr>
          <p:cNvSpPr txBox="1"/>
          <p:nvPr/>
        </p:nvSpPr>
        <p:spPr>
          <a:xfrm>
            <a:off x="6873986" y="2654282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Trade Gothic LT Pro Bold" panose="020B0503040303020004" pitchFamily="34" charset="77"/>
              </a:rPr>
              <a:t>Who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723865B-690F-4255-B4A6-4A082B23D4B6}"/>
              </a:ext>
            </a:extLst>
          </p:cNvPr>
          <p:cNvSpPr txBox="1"/>
          <p:nvPr/>
        </p:nvSpPr>
        <p:spPr>
          <a:xfrm>
            <a:off x="4389865" y="2399596"/>
            <a:ext cx="124566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b="1" u="none" strike="noStrike" baseline="0" dirty="0">
                <a:solidFill>
                  <a:schemeClr val="bg1"/>
                </a:solidFill>
                <a:latin typeface="Trade Gothic LT Pro Bold" panose="020B0503040303020004"/>
              </a:rPr>
              <a:t>Disruptions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B1012B21-1F42-44EE-A051-6B9894E01C31}"/>
              </a:ext>
            </a:extLst>
          </p:cNvPr>
          <p:cNvSpPr/>
          <p:nvPr/>
        </p:nvSpPr>
        <p:spPr>
          <a:xfrm>
            <a:off x="190478" y="841455"/>
            <a:ext cx="9677400" cy="6420582"/>
          </a:xfrm>
          <a:prstGeom prst="rect">
            <a:avLst/>
          </a:prstGeom>
          <a:noFill/>
          <a:ln w="19050">
            <a:solidFill>
              <a:srgbClr val="0B23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72158B8-EE97-4EB1-A912-4110E50C8FDF}"/>
              </a:ext>
            </a:extLst>
          </p:cNvPr>
          <p:cNvSpPr/>
          <p:nvPr/>
        </p:nvSpPr>
        <p:spPr>
          <a:xfrm>
            <a:off x="190467" y="2296924"/>
            <a:ext cx="244441" cy="1433624"/>
          </a:xfrm>
          <a:prstGeom prst="rect">
            <a:avLst/>
          </a:prstGeom>
          <a:solidFill>
            <a:srgbClr val="005B93"/>
          </a:solidFill>
          <a:ln w="19050">
            <a:solidFill>
              <a:srgbClr val="0B23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4A43C2F-9A70-47CD-9894-A88435B073EA}"/>
              </a:ext>
            </a:extLst>
          </p:cNvPr>
          <p:cNvSpPr/>
          <p:nvPr/>
        </p:nvSpPr>
        <p:spPr>
          <a:xfrm>
            <a:off x="190467" y="3728850"/>
            <a:ext cx="244441" cy="1433624"/>
          </a:xfrm>
          <a:prstGeom prst="rect">
            <a:avLst/>
          </a:prstGeom>
          <a:solidFill>
            <a:srgbClr val="87DEFF"/>
          </a:solidFill>
          <a:ln w="19050">
            <a:solidFill>
              <a:srgbClr val="0B23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7DC4EA2-7465-4B01-A61C-3C4E7641A6EF}"/>
              </a:ext>
            </a:extLst>
          </p:cNvPr>
          <p:cNvSpPr/>
          <p:nvPr/>
        </p:nvSpPr>
        <p:spPr>
          <a:xfrm>
            <a:off x="195745" y="5146718"/>
            <a:ext cx="239164" cy="20998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0B23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0DDA81-6E89-4853-8732-8062BD6BFA37}"/>
              </a:ext>
            </a:extLst>
          </p:cNvPr>
          <p:cNvSpPr txBox="1"/>
          <p:nvPr/>
        </p:nvSpPr>
        <p:spPr>
          <a:xfrm rot="16200000">
            <a:off x="-351261" y="1517600"/>
            <a:ext cx="1323440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Trade Gothic LT Pro Bold" panose="020B0503040303020004" pitchFamily="34" charset="0"/>
              </a:rPr>
              <a:t>Persona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260EAF6-3D49-4E40-9507-51B2A4DE4E34}"/>
              </a:ext>
            </a:extLst>
          </p:cNvPr>
          <p:cNvSpPr txBox="1"/>
          <p:nvPr/>
        </p:nvSpPr>
        <p:spPr>
          <a:xfrm rot="16200000">
            <a:off x="-416390" y="2883988"/>
            <a:ext cx="145385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Trade Gothic LT Pro Bold" panose="020B0503040303020004" pitchFamily="34" charset="0"/>
              </a:rPr>
              <a:t>Activities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BE8C7AF-369D-4C11-929C-DA510D1BAD1C}"/>
              </a:ext>
            </a:extLst>
          </p:cNvPr>
          <p:cNvSpPr txBox="1"/>
          <p:nvPr/>
        </p:nvSpPr>
        <p:spPr>
          <a:xfrm rot="16200000">
            <a:off x="-418549" y="4276154"/>
            <a:ext cx="145385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rgbClr val="0B2338"/>
                </a:solidFill>
                <a:latin typeface="Trade Gothic LT Pro Bold" panose="020B0503040303020004" pitchFamily="34" charset="0"/>
              </a:rPr>
              <a:t>Insights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F5438CA-BD66-47AC-97CD-00EAC53AE91B}"/>
              </a:ext>
            </a:extLst>
          </p:cNvPr>
          <p:cNvSpPr txBox="1"/>
          <p:nvPr/>
        </p:nvSpPr>
        <p:spPr>
          <a:xfrm rot="16200000">
            <a:off x="-378486" y="6058168"/>
            <a:ext cx="139216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rgbClr val="0B2338"/>
                </a:solidFill>
                <a:latin typeface="Trade Gothic LT Pro Bold" panose="020B0503040303020004" pitchFamily="34" charset="0"/>
              </a:rPr>
              <a:t>Needs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4A6700-2948-4B89-B783-EA040AA68909}"/>
              </a:ext>
            </a:extLst>
          </p:cNvPr>
          <p:cNvSpPr txBox="1"/>
          <p:nvPr/>
        </p:nvSpPr>
        <p:spPr>
          <a:xfrm>
            <a:off x="458374" y="905622"/>
            <a:ext cx="7694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rgbClr val="0B2338">
                    <a:alpha val="50000"/>
                  </a:srgbClr>
                </a:solidFill>
                <a:latin typeface="Trade Gothic LT Pro Bold" panose="020B0503040303020004" pitchFamily="34" charset="0"/>
              </a:rPr>
              <a:t>P</a:t>
            </a:r>
            <a:endParaRPr lang="en-US" sz="8800" b="1" dirty="0">
              <a:solidFill>
                <a:srgbClr val="0B2338">
                  <a:alpha val="50000"/>
                </a:srgbClr>
              </a:solidFill>
              <a:latin typeface="Trade Gothic LT Pro Bold" panose="020B05030403030200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56C0E1A-040B-42B5-8CD2-FD98E25D85F3}"/>
              </a:ext>
            </a:extLst>
          </p:cNvPr>
          <p:cNvSpPr txBox="1"/>
          <p:nvPr/>
        </p:nvSpPr>
        <p:spPr>
          <a:xfrm>
            <a:off x="441426" y="2334651"/>
            <a:ext cx="7863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rgbClr val="005B93">
                    <a:alpha val="50000"/>
                  </a:srgbClr>
                </a:solidFill>
                <a:latin typeface="Trade Gothic LT Pro Bold" panose="020B0503040303020004" pitchFamily="34" charset="0"/>
              </a:rPr>
              <a:t>A</a:t>
            </a:r>
            <a:endParaRPr lang="en-US" sz="8800" b="1" dirty="0">
              <a:solidFill>
                <a:srgbClr val="005B93">
                  <a:alpha val="50000"/>
                </a:srgbClr>
              </a:solidFill>
              <a:latin typeface="Trade Gothic LT Pro Bold" panose="020B05030403030200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F8BE0D1-4393-412A-A715-E04E5F8DC8D1}"/>
              </a:ext>
            </a:extLst>
          </p:cNvPr>
          <p:cNvSpPr txBox="1"/>
          <p:nvPr/>
        </p:nvSpPr>
        <p:spPr>
          <a:xfrm>
            <a:off x="455499" y="3783942"/>
            <a:ext cx="7722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rgbClr val="87DEFF">
                    <a:alpha val="50000"/>
                  </a:srgbClr>
                </a:solidFill>
                <a:latin typeface="Trade Gothic LT Pro Bold" panose="020B0503040303020004" pitchFamily="34" charset="0"/>
              </a:rPr>
              <a:t>I</a:t>
            </a:r>
            <a:endParaRPr lang="en-US" sz="8800" b="1" dirty="0">
              <a:solidFill>
                <a:srgbClr val="87DEFF">
                  <a:alpha val="50000"/>
                </a:srgbClr>
              </a:solidFill>
              <a:latin typeface="Trade Gothic LT Pro Bold" panose="020B05030403030200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2C80722-6250-4BEF-B501-DF64DEB09D24}"/>
              </a:ext>
            </a:extLst>
          </p:cNvPr>
          <p:cNvSpPr txBox="1"/>
          <p:nvPr/>
        </p:nvSpPr>
        <p:spPr>
          <a:xfrm>
            <a:off x="465323" y="5488532"/>
            <a:ext cx="7624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rgbClr val="CAF0FC"/>
                </a:solidFill>
                <a:latin typeface="Trade Gothic LT Pro Bold" panose="020B0503040303020004" pitchFamily="34" charset="0"/>
              </a:rPr>
              <a:t>N</a:t>
            </a:r>
            <a:endParaRPr lang="en-US" sz="8800" b="1" dirty="0">
              <a:solidFill>
                <a:srgbClr val="CAF0FC"/>
              </a:solidFill>
              <a:latin typeface="Trade Gothic LT Pro Bold" panose="020B05030403030200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BA82CD3-389E-4F49-B9CB-F6C7F31CC80A}"/>
              </a:ext>
            </a:extLst>
          </p:cNvPr>
          <p:cNvSpPr txBox="1"/>
          <p:nvPr/>
        </p:nvSpPr>
        <p:spPr>
          <a:xfrm>
            <a:off x="1364904" y="892402"/>
            <a:ext cx="273846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ade Gothic LT Pro Bold" panose="020B0503040303020004"/>
                <a:ea typeface="+mn-ea"/>
                <a:cs typeface="+mn-cs"/>
              </a:rPr>
              <a:t>Who or what are we innovating for?</a:t>
            </a:r>
            <a:endParaRPr kumimoji="0" lang="en-US" b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ade Gothic LT Pro Bold" panose="020B0503040303020004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23715AE-A1B4-4660-8BB1-D9E0D8CF3F40}"/>
              </a:ext>
            </a:extLst>
          </p:cNvPr>
          <p:cNvSpPr txBox="1"/>
          <p:nvPr/>
        </p:nvSpPr>
        <p:spPr>
          <a:xfrm>
            <a:off x="1371418" y="2346829"/>
            <a:ext cx="599340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ade Gothic LT Pro Bold" panose="020B0503040303020004"/>
                <a:ea typeface="+mn-ea"/>
                <a:cs typeface="+mn-cs"/>
              </a:rPr>
              <a:t>What is the “job to be done”? What do they do to achieve this, why and to what ends?</a:t>
            </a:r>
            <a:endParaRPr kumimoji="0" lang="en-US" b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ade Gothic LT Pro Bold" panose="020B0503040303020004"/>
              <a:ea typeface="+mn-ea"/>
              <a:cs typeface="+mn-cs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22824C2-E80E-48ED-8416-B9796EB65924}"/>
              </a:ext>
            </a:extLst>
          </p:cNvPr>
          <p:cNvSpPr txBox="1"/>
          <p:nvPr/>
        </p:nvSpPr>
        <p:spPr>
          <a:xfrm>
            <a:off x="1364904" y="3743959"/>
            <a:ext cx="83555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ade Gothic LT Pro Bold" panose="020B0503040303020004"/>
                <a:ea typeface="+mn-ea"/>
                <a:cs typeface="+mn-cs"/>
              </a:rPr>
              <a:t>What are the processes, tools, or activities they unnecessarily do or invented to “work around” the way things are “supposed” to be done?</a:t>
            </a:r>
            <a:endParaRPr kumimoji="0" lang="en-US" b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ade Gothic LT Pro Bold" panose="020B0503040303020004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C0A9FAB-2A0A-4D68-BCD6-742FB4663AB1}"/>
              </a:ext>
            </a:extLst>
          </p:cNvPr>
          <p:cNvSpPr txBox="1"/>
          <p:nvPr/>
        </p:nvSpPr>
        <p:spPr>
          <a:xfrm>
            <a:off x="1310542" y="5217766"/>
            <a:ext cx="801633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ade Gothic LT Pro Bold" panose="020B0503040303020004"/>
                <a:ea typeface="+mn-ea"/>
                <a:cs typeface="+mn-cs"/>
              </a:rPr>
              <a:t>What are the activity or job specific pain points? What is challenging , risky, or prevents the job from getting done</a:t>
            </a:r>
            <a:endParaRPr kumimoji="0" lang="en-US" b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ade Gothic LT Pro Bold" panose="020B0503040303020004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CB9750E-8BB9-4625-9D6B-AAD314B49739}"/>
              </a:ext>
            </a:extLst>
          </p:cNvPr>
          <p:cNvSpPr txBox="1"/>
          <p:nvPr/>
        </p:nvSpPr>
        <p:spPr>
          <a:xfrm>
            <a:off x="1310260" y="5456861"/>
            <a:ext cx="361966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ade Gothic LT Pro" panose="020B0503040303020004"/>
                <a:ea typeface="+mn-ea"/>
                <a:cs typeface="+mn-cs"/>
              </a:rPr>
              <a:t>What pain points span jobs and activities?</a:t>
            </a:r>
            <a:endParaRPr kumimoji="0" lang="en-US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ade Gothic LT Pro" panose="020B0503040303020004"/>
              <a:ea typeface="+mn-ea"/>
              <a:cs typeface="+mn-cs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1E9FA92-F434-4678-A904-96257C71DA56}"/>
              </a:ext>
            </a:extLst>
          </p:cNvPr>
          <p:cNvSpPr txBox="1"/>
          <p:nvPr/>
        </p:nvSpPr>
        <p:spPr>
          <a:xfrm>
            <a:off x="1364904" y="1119262"/>
            <a:ext cx="411588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ade Gothic LT Pro" panose="020B0503040303020004"/>
                <a:ea typeface="+mn-ea"/>
                <a:cs typeface="+mn-cs"/>
              </a:rPr>
              <a:t>Write the name and brief description of the persona</a:t>
            </a:r>
            <a:endParaRPr kumimoji="0" lang="en-US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ade Gothic LT Pro" panose="020B0503040303020004"/>
              <a:ea typeface="+mn-ea"/>
              <a:cs typeface="+mn-cs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7552454-75FB-432A-8896-54ECD68775D6}"/>
              </a:ext>
            </a:extLst>
          </p:cNvPr>
          <p:cNvSpPr txBox="1"/>
          <p:nvPr/>
        </p:nvSpPr>
        <p:spPr>
          <a:xfrm>
            <a:off x="1385280" y="2598937"/>
            <a:ext cx="72990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ade Gothic LT Pro" panose="020B0503040303020004"/>
                <a:ea typeface="+mn-ea"/>
                <a:cs typeface="+mn-cs"/>
              </a:rPr>
              <a:t>Jobs to be done:							</a:t>
            </a:r>
            <a:r>
              <a:rPr lang="en-US" sz="1200" i="1" dirty="0">
                <a:solidFill>
                  <a:srgbClr val="000000"/>
                </a:solidFill>
                <a:latin typeface="Trade Gothic LT Pro" panose="020B0503040303020004"/>
              </a:rPr>
              <a:t>Activities: </a:t>
            </a:r>
            <a:endParaRPr kumimoji="0" lang="en-US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ade Gothic LT Pro" panose="020B0503040303020004"/>
              <a:ea typeface="+mn-ea"/>
              <a:cs typeface="+mn-cs"/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13B3ADA-701C-4976-8E8B-ED8C236C5468}"/>
              </a:ext>
            </a:extLst>
          </p:cNvPr>
          <p:cNvCxnSpPr>
            <a:cxnSpLocks/>
          </p:cNvCxnSpPr>
          <p:nvPr/>
        </p:nvCxnSpPr>
        <p:spPr>
          <a:xfrm flipV="1">
            <a:off x="421241" y="3716094"/>
            <a:ext cx="9446637" cy="7224"/>
          </a:xfrm>
          <a:prstGeom prst="line">
            <a:avLst/>
          </a:prstGeom>
          <a:ln w="9525">
            <a:solidFill>
              <a:srgbClr val="7E82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C3962CA1-1E1C-461E-8BBE-62036914D205}"/>
              </a:ext>
            </a:extLst>
          </p:cNvPr>
          <p:cNvCxnSpPr>
            <a:cxnSpLocks/>
          </p:cNvCxnSpPr>
          <p:nvPr/>
        </p:nvCxnSpPr>
        <p:spPr>
          <a:xfrm flipV="1">
            <a:off x="355203" y="5126635"/>
            <a:ext cx="9523826" cy="9130"/>
          </a:xfrm>
          <a:prstGeom prst="line">
            <a:avLst/>
          </a:prstGeom>
          <a:ln w="9525">
            <a:solidFill>
              <a:srgbClr val="7E82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FC691158-5618-4476-B2FB-45CF7FDD86FB}"/>
              </a:ext>
            </a:extLst>
          </p:cNvPr>
          <p:cNvSpPr txBox="1"/>
          <p:nvPr/>
        </p:nvSpPr>
        <p:spPr>
          <a:xfrm>
            <a:off x="106162" y="7423572"/>
            <a:ext cx="156966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err="1">
                <a:latin typeface="Trade Gothic LT Pro" panose="020B0503040303020004" pitchFamily="34" charset="77"/>
                <a:cs typeface="Arial" panose="020B0604020202020204" pitchFamily="34" charset="0"/>
              </a:rPr>
              <a:t>itk.mitre.org</a:t>
            </a:r>
            <a:r>
              <a:rPr lang="en-US" sz="900" dirty="0">
                <a:latin typeface="Trade Gothic LT Pro" panose="020B0503040303020004" pitchFamily="34" charset="77"/>
                <a:cs typeface="Arial" panose="020B0604020202020204" pitchFamily="34" charset="0"/>
              </a:rPr>
              <a:t> | </a:t>
            </a:r>
            <a:r>
              <a:rPr lang="en-US" sz="900" dirty="0" err="1">
                <a:latin typeface="Trade Gothic LT Pro" panose="020B0503040303020004" pitchFamily="34" charset="77"/>
                <a:cs typeface="Arial" panose="020B0604020202020204" pitchFamily="34" charset="0"/>
              </a:rPr>
              <a:t>itk@mitre.org</a:t>
            </a:r>
            <a:endParaRPr lang="en-US" sz="900" dirty="0">
              <a:latin typeface="Trade Gothic LT Pro" panose="020B0503040303020004" pitchFamily="34" charset="77"/>
              <a:cs typeface="Arial" panose="020B0604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10611D6-773D-4363-8E67-9A29CC8D6665}"/>
              </a:ext>
            </a:extLst>
          </p:cNvPr>
          <p:cNvSpPr txBox="1"/>
          <p:nvPr/>
        </p:nvSpPr>
        <p:spPr>
          <a:xfrm>
            <a:off x="3720705" y="7433621"/>
            <a:ext cx="58336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en-US" sz="900" dirty="0">
                <a:latin typeface="Trade Gothic LT Pro" panose="020B0503040303020004" pitchFamily="34" charset="77"/>
                <a:cs typeface="Arial" panose="020B0604020202020204" pitchFamily="34" charset="0"/>
              </a:rPr>
              <a:t>© 2021 The MITRE Corporation. All rights reserved. Approved for public release. Distribution unlimited PR_20-01469-11.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666182D-1C35-4847-9CEB-F4F36358C9EF}"/>
              </a:ext>
            </a:extLst>
          </p:cNvPr>
          <p:cNvSpPr txBox="1"/>
          <p:nvPr/>
        </p:nvSpPr>
        <p:spPr>
          <a:xfrm>
            <a:off x="2204701" y="7433621"/>
            <a:ext cx="105349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err="1">
                <a:latin typeface="Trade Gothic LT Pro" panose="020B0503040303020004" pitchFamily="34" charset="77"/>
                <a:cs typeface="Arial" panose="020B0604020202020204" pitchFamily="34" charset="0"/>
              </a:rPr>
              <a:t>PAINstorming</a:t>
            </a:r>
            <a:r>
              <a:rPr lang="en-US" sz="900" dirty="0">
                <a:latin typeface="Trade Gothic LT Pro" panose="020B0503040303020004" pitchFamily="34" charset="77"/>
                <a:cs typeface="Arial" panose="020B0604020202020204" pitchFamily="34" charset="0"/>
              </a:rPr>
              <a:t> V1</a:t>
            </a:r>
          </a:p>
        </p:txBody>
      </p:sp>
    </p:spTree>
    <p:extLst>
      <p:ext uri="{BB962C8B-B14F-4D97-AF65-F5344CB8AC3E}">
        <p14:creationId xmlns:p14="http://schemas.microsoft.com/office/powerpoint/2010/main" val="86583015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000000"/>
      </a:dk1>
      <a:lt1>
        <a:srgbClr val="FFFFFF"/>
      </a:lt1>
      <a:dk2>
        <a:srgbClr val="0B2338"/>
      </a:dk2>
      <a:lt2>
        <a:srgbClr val="E7E6E6"/>
      </a:lt2>
      <a:accent1>
        <a:srgbClr val="E51D3E"/>
      </a:accent1>
      <a:accent2>
        <a:srgbClr val="ED7D31"/>
      </a:accent2>
      <a:accent3>
        <a:srgbClr val="78C044"/>
      </a:accent3>
      <a:accent4>
        <a:srgbClr val="0DA8D9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94E99C172A24489941E5861361F779" ma:contentTypeVersion="8" ma:contentTypeDescription="Create a new document." ma:contentTypeScope="" ma:versionID="771431e25d0fe5f94154fb889c3e9476">
  <xsd:schema xmlns:xsd="http://www.w3.org/2001/XMLSchema" xmlns:xs="http://www.w3.org/2001/XMLSchema" xmlns:p="http://schemas.microsoft.com/office/2006/metadata/properties" xmlns:ns2="754fbc98-762c-4a90-9774-edf41ff53b67" targetNamespace="http://schemas.microsoft.com/office/2006/metadata/properties" ma:root="true" ma:fieldsID="aec298c6dc5a8bb722e4e4f30310d181" ns2:_="">
    <xsd:import namespace="754fbc98-762c-4a90-9774-edf41ff53b6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fbc98-762c-4a90-9774-edf41ff53b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16BBB1-1D72-424A-B5A0-2681626E67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F09A9B2-11C0-4F68-986A-02670966B3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4fbc98-762c-4a90-9774-edf41ff53b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7E9386B-B9D4-4DD2-A9A2-BB4405422051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54fbc98-762c-4a90-9774-edf41ff53b67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45202</TotalTime>
  <Words>173</Words>
  <Application>Microsoft Office PowerPoint</Application>
  <PresentationFormat>Custom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Trade Gothic LT Pro</vt:lpstr>
      <vt:lpstr>Trade Gothic LT Pro Bold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ITK Worksheet Updates</dc:title>
  <dc:creator>Moonisha Rahman</dc:creator>
  <cp:lastModifiedBy>Moonisha Rahman</cp:lastModifiedBy>
  <cp:revision>237</cp:revision>
  <dcterms:created xsi:type="dcterms:W3CDTF">2021-02-16T17:30:35Z</dcterms:created>
  <dcterms:modified xsi:type="dcterms:W3CDTF">2021-06-02T19:12:31Z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0x0101009894E99C172A24489941E5861361F779</vt:lpwstr>
  </property>
</Properties>
</file>