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8"/>
  </p:notesMasterIdLst>
  <p:sldIdLst>
    <p:sldId id="462" r:id="rId6"/>
    <p:sldId id="260" r:id="rId7"/>
  </p:sldIdLst>
  <p:sldSz cx="15544800" cy="10058400"/>
  <p:notesSz cx="9312275" cy="14798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rell G Bowen" initials="FGB" lastIdx="25" clrIdx="0">
    <p:extLst>
      <p:ext uri="{19B8F6BF-5375-455C-9EA6-DF929625EA0E}">
        <p15:presenceInfo xmlns:p15="http://schemas.microsoft.com/office/powerpoint/2012/main" userId="S::FBOWEN@MITRE.ORG::ab4519e6-9487-4cdd-9389-aecc7a889b72" providerId="AD"/>
      </p:ext>
    </p:extLst>
  </p:cmAuthor>
  <p:cmAuthor id="2" name="Danyelle D Mannix" initials="DM" lastIdx="8" clrIdx="1">
    <p:extLst>
      <p:ext uri="{19B8F6BF-5375-455C-9EA6-DF929625EA0E}">
        <p15:presenceInfo xmlns:p15="http://schemas.microsoft.com/office/powerpoint/2012/main" userId="S::dmannix@mitre.org::265e78fb-7348-4123-9caa-1ba6b597f700" providerId="AD"/>
      </p:ext>
    </p:extLst>
  </p:cmAuthor>
  <p:cmAuthor id="3" name="Lynne O Cuppernull" initials="LOC" lastIdx="3" clrIdx="2">
    <p:extLst>
      <p:ext uri="{19B8F6BF-5375-455C-9EA6-DF929625EA0E}">
        <p15:presenceInfo xmlns:p15="http://schemas.microsoft.com/office/powerpoint/2012/main" userId="S::LCUPPERNULL@MITRE.ORG::0ca54453-ce5e-40ab-bfab-e80c6589d8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263" y="0"/>
            <a:ext cx="4035425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5CBA4-CFB3-4F17-BEDA-1282B3D51D4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6925" y="1849438"/>
            <a:ext cx="7718425" cy="499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863" y="7121525"/>
            <a:ext cx="7448550" cy="5827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57313"/>
            <a:ext cx="4035425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263" y="14057313"/>
            <a:ext cx="4035425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7E272-37A0-4AF5-AC4A-68F4EAF6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5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7E272-37A0-4AF5-AC4A-68F4EAF6E1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6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09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100" y="1646133"/>
            <a:ext cx="11658600" cy="3501813"/>
          </a:xfrm>
        </p:spPr>
        <p:txBody>
          <a:bodyPr anchor="b"/>
          <a:lstStyle>
            <a:lvl1pPr algn="ctr">
              <a:defRPr sz="76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060"/>
            </a:lvl1pPr>
            <a:lvl2pPr marL="582930" indent="0" algn="ctr">
              <a:buNone/>
              <a:defRPr sz="2550"/>
            </a:lvl2pPr>
            <a:lvl3pPr marL="1165860" indent="0" algn="ctr">
              <a:buNone/>
              <a:defRPr sz="2295"/>
            </a:lvl3pPr>
            <a:lvl4pPr marL="1748790" indent="0" algn="ctr">
              <a:buNone/>
              <a:defRPr sz="2040"/>
            </a:lvl4pPr>
            <a:lvl5pPr marL="2331720" indent="0" algn="ctr">
              <a:buNone/>
              <a:defRPr sz="2040"/>
            </a:lvl5pPr>
            <a:lvl6pPr marL="2914650" indent="0" algn="ctr">
              <a:buNone/>
              <a:defRPr sz="2040"/>
            </a:lvl6pPr>
            <a:lvl7pPr marL="3497580" indent="0" algn="ctr">
              <a:buNone/>
              <a:defRPr sz="2040"/>
            </a:lvl7pPr>
            <a:lvl8pPr marL="4080510" indent="0" algn="ctr">
              <a:buNone/>
              <a:defRPr sz="2040"/>
            </a:lvl8pPr>
            <a:lvl9pPr marL="4663440" indent="0" algn="ctr">
              <a:buNone/>
              <a:defRPr sz="20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25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3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09" y="2507617"/>
            <a:ext cx="13407390" cy="4184014"/>
          </a:xfrm>
        </p:spPr>
        <p:txBody>
          <a:bodyPr anchor="b"/>
          <a:lstStyle>
            <a:lvl1pPr>
              <a:defRPr sz="76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09" y="6731213"/>
            <a:ext cx="13407390" cy="2200274"/>
          </a:xfrm>
        </p:spPr>
        <p:txBody>
          <a:bodyPr/>
          <a:lstStyle>
            <a:lvl1pPr marL="0" indent="0">
              <a:buNone/>
              <a:defRPr sz="3060">
                <a:solidFill>
                  <a:schemeClr val="tx1">
                    <a:tint val="75000"/>
                  </a:schemeClr>
                </a:solidFill>
              </a:defRPr>
            </a:lvl1pPr>
            <a:lvl2pPr marL="58293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2pPr>
            <a:lvl3pPr marL="1165860" indent="0">
              <a:buNone/>
              <a:defRPr sz="2295">
                <a:solidFill>
                  <a:schemeClr val="tx1">
                    <a:tint val="75000"/>
                  </a:schemeClr>
                </a:solidFill>
              </a:defRPr>
            </a:lvl3pPr>
            <a:lvl4pPr marL="17487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4pPr>
            <a:lvl5pPr marL="233172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5pPr>
            <a:lvl6pPr marL="291465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6pPr>
            <a:lvl7pPr marL="349758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7pPr>
            <a:lvl8pPr marL="408051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8pPr>
            <a:lvl9pPr marL="466344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8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94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7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060" b="1"/>
            </a:lvl1pPr>
            <a:lvl2pPr marL="582930" indent="0">
              <a:buNone/>
              <a:defRPr sz="2550" b="1"/>
            </a:lvl2pPr>
            <a:lvl3pPr marL="1165860" indent="0">
              <a:buNone/>
              <a:defRPr sz="2295" b="1"/>
            </a:lvl3pPr>
            <a:lvl4pPr marL="1748790" indent="0">
              <a:buNone/>
              <a:defRPr sz="2040" b="1"/>
            </a:lvl4pPr>
            <a:lvl5pPr marL="2331720" indent="0">
              <a:buNone/>
              <a:defRPr sz="2040" b="1"/>
            </a:lvl5pPr>
            <a:lvl6pPr marL="2914650" indent="0">
              <a:buNone/>
              <a:defRPr sz="2040" b="1"/>
            </a:lvl6pPr>
            <a:lvl7pPr marL="3497580" indent="0">
              <a:buNone/>
              <a:defRPr sz="2040" b="1"/>
            </a:lvl7pPr>
            <a:lvl8pPr marL="4080510" indent="0">
              <a:buNone/>
              <a:defRPr sz="2040" b="1"/>
            </a:lvl8pPr>
            <a:lvl9pPr marL="4663440" indent="0">
              <a:buNone/>
              <a:defRPr sz="2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5" y="2465706"/>
            <a:ext cx="6608565" cy="1208404"/>
          </a:xfrm>
        </p:spPr>
        <p:txBody>
          <a:bodyPr anchor="b"/>
          <a:lstStyle>
            <a:lvl1pPr marL="0" indent="0">
              <a:buNone/>
              <a:defRPr sz="3060" b="1"/>
            </a:lvl1pPr>
            <a:lvl2pPr marL="582930" indent="0">
              <a:buNone/>
              <a:defRPr sz="2550" b="1"/>
            </a:lvl2pPr>
            <a:lvl3pPr marL="1165860" indent="0">
              <a:buNone/>
              <a:defRPr sz="2295" b="1"/>
            </a:lvl3pPr>
            <a:lvl4pPr marL="1748790" indent="0">
              <a:buNone/>
              <a:defRPr sz="2040" b="1"/>
            </a:lvl4pPr>
            <a:lvl5pPr marL="2331720" indent="0">
              <a:buNone/>
              <a:defRPr sz="2040" b="1"/>
            </a:lvl5pPr>
            <a:lvl6pPr marL="2914650" indent="0">
              <a:buNone/>
              <a:defRPr sz="2040" b="1"/>
            </a:lvl6pPr>
            <a:lvl7pPr marL="3497580" indent="0">
              <a:buNone/>
              <a:defRPr sz="2040" b="1"/>
            </a:lvl7pPr>
            <a:lvl8pPr marL="4080510" indent="0">
              <a:buNone/>
              <a:defRPr sz="2040" b="1"/>
            </a:lvl8pPr>
            <a:lvl9pPr marL="4663440" indent="0">
              <a:buNone/>
              <a:defRPr sz="2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5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0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57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86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2" cy="2346960"/>
          </a:xfrm>
        </p:spPr>
        <p:txBody>
          <a:bodyPr anchor="b"/>
          <a:lstStyle>
            <a:lvl1pPr>
              <a:defRPr sz="40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4"/>
            <a:ext cx="7869555" cy="7147983"/>
          </a:xfrm>
        </p:spPr>
        <p:txBody>
          <a:bodyPr/>
          <a:lstStyle>
            <a:lvl1pPr>
              <a:defRPr sz="4080"/>
            </a:lvl1pPr>
            <a:lvl2pPr>
              <a:defRPr sz="3570"/>
            </a:lvl2pPr>
            <a:lvl3pPr>
              <a:defRPr sz="3060"/>
            </a:lvl3pPr>
            <a:lvl4pPr>
              <a:defRPr sz="2550"/>
            </a:lvl4pPr>
            <a:lvl5pPr>
              <a:defRPr sz="2550"/>
            </a:lvl5pPr>
            <a:lvl6pPr>
              <a:defRPr sz="2550"/>
            </a:lvl6pPr>
            <a:lvl7pPr>
              <a:defRPr sz="2550"/>
            </a:lvl7pPr>
            <a:lvl8pPr>
              <a:defRPr sz="2550"/>
            </a:lvl8pPr>
            <a:lvl9pPr>
              <a:defRPr sz="25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2" cy="5590329"/>
          </a:xfrm>
        </p:spPr>
        <p:txBody>
          <a:bodyPr/>
          <a:lstStyle>
            <a:lvl1pPr marL="0" indent="0">
              <a:buNone/>
              <a:defRPr sz="2040"/>
            </a:lvl1pPr>
            <a:lvl2pPr marL="582930" indent="0">
              <a:buNone/>
              <a:defRPr sz="1785"/>
            </a:lvl2pPr>
            <a:lvl3pPr marL="1165860" indent="0">
              <a:buNone/>
              <a:defRPr sz="1530"/>
            </a:lvl3pPr>
            <a:lvl4pPr marL="1748790" indent="0">
              <a:buNone/>
              <a:defRPr sz="1275"/>
            </a:lvl4pPr>
            <a:lvl5pPr marL="2331720" indent="0">
              <a:buNone/>
              <a:defRPr sz="1275"/>
            </a:lvl5pPr>
            <a:lvl6pPr marL="2914650" indent="0">
              <a:buNone/>
              <a:defRPr sz="1275"/>
            </a:lvl6pPr>
            <a:lvl7pPr marL="3497580" indent="0">
              <a:buNone/>
              <a:defRPr sz="1275"/>
            </a:lvl7pPr>
            <a:lvl8pPr marL="4080510" indent="0">
              <a:buNone/>
              <a:defRPr sz="1275"/>
            </a:lvl8pPr>
            <a:lvl9pPr marL="4663440" indent="0">
              <a:buNone/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8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2" cy="2346960"/>
          </a:xfrm>
        </p:spPr>
        <p:txBody>
          <a:bodyPr anchor="b"/>
          <a:lstStyle>
            <a:lvl1pPr>
              <a:defRPr sz="40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08565" y="1448224"/>
            <a:ext cx="7869555" cy="7147983"/>
          </a:xfrm>
        </p:spPr>
        <p:txBody>
          <a:bodyPr/>
          <a:lstStyle>
            <a:lvl1pPr marL="0" indent="0">
              <a:buNone/>
              <a:defRPr sz="4080"/>
            </a:lvl1pPr>
            <a:lvl2pPr marL="582930" indent="0">
              <a:buNone/>
              <a:defRPr sz="3570"/>
            </a:lvl2pPr>
            <a:lvl3pPr marL="1165860" indent="0">
              <a:buNone/>
              <a:defRPr sz="3060"/>
            </a:lvl3pPr>
            <a:lvl4pPr marL="1748790" indent="0">
              <a:buNone/>
              <a:defRPr sz="2550"/>
            </a:lvl4pPr>
            <a:lvl5pPr marL="2331720" indent="0">
              <a:buNone/>
              <a:defRPr sz="2550"/>
            </a:lvl5pPr>
            <a:lvl6pPr marL="2914650" indent="0">
              <a:buNone/>
              <a:defRPr sz="2550"/>
            </a:lvl6pPr>
            <a:lvl7pPr marL="3497580" indent="0">
              <a:buNone/>
              <a:defRPr sz="2550"/>
            </a:lvl7pPr>
            <a:lvl8pPr marL="4080510" indent="0">
              <a:buNone/>
              <a:defRPr sz="2550"/>
            </a:lvl8pPr>
            <a:lvl9pPr marL="4663440" indent="0">
              <a:buNone/>
              <a:defRPr sz="25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2" cy="5590329"/>
          </a:xfrm>
        </p:spPr>
        <p:txBody>
          <a:bodyPr/>
          <a:lstStyle>
            <a:lvl1pPr marL="0" indent="0">
              <a:buNone/>
              <a:defRPr sz="2040"/>
            </a:lvl1pPr>
            <a:lvl2pPr marL="582930" indent="0">
              <a:buNone/>
              <a:defRPr sz="1785"/>
            </a:lvl2pPr>
            <a:lvl3pPr marL="1165860" indent="0">
              <a:buNone/>
              <a:defRPr sz="1530"/>
            </a:lvl3pPr>
            <a:lvl4pPr marL="1748790" indent="0">
              <a:buNone/>
              <a:defRPr sz="1275"/>
            </a:lvl4pPr>
            <a:lvl5pPr marL="2331720" indent="0">
              <a:buNone/>
              <a:defRPr sz="1275"/>
            </a:lvl5pPr>
            <a:lvl6pPr marL="2914650" indent="0">
              <a:buNone/>
              <a:defRPr sz="1275"/>
            </a:lvl6pPr>
            <a:lvl7pPr marL="3497580" indent="0">
              <a:buNone/>
              <a:defRPr sz="1275"/>
            </a:lvl7pPr>
            <a:lvl8pPr marL="4080510" indent="0">
              <a:buNone/>
              <a:defRPr sz="1275"/>
            </a:lvl8pPr>
            <a:lvl9pPr marL="4663440" indent="0">
              <a:buNone/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36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81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7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5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0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3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8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4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9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208F-6648-462E-8B18-DABB411EBCB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D2CA0-7DA5-4DC2-8CAB-75107327D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3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7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7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8806-F78B-45FE-B1C4-A4BB08F07A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7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7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64D7-7EBE-4588-886F-43B143CA8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8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65860" rtl="0" eaLnBrk="1" latinLnBrk="0" hangingPunct="1">
        <a:lnSpc>
          <a:spcPct val="90000"/>
        </a:lnSpc>
        <a:spcBef>
          <a:spcPct val="0"/>
        </a:spcBef>
        <a:buNone/>
        <a:defRPr sz="56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1465" indent="-291465" algn="l" defTabSz="1165860" rtl="0" eaLnBrk="1" latinLnBrk="0" hangingPunct="1">
        <a:lnSpc>
          <a:spcPct val="90000"/>
        </a:lnSpc>
        <a:spcBef>
          <a:spcPts val="1275"/>
        </a:spcBef>
        <a:buFont typeface="Arial" panose="020B0604020202020204" pitchFamily="34" charset="0"/>
        <a:buChar char="•"/>
        <a:defRPr sz="3570" kern="1200">
          <a:solidFill>
            <a:schemeClr val="tx1"/>
          </a:solidFill>
          <a:latin typeface="+mn-lt"/>
          <a:ea typeface="+mn-ea"/>
          <a:cs typeface="+mn-cs"/>
        </a:defRPr>
      </a:lvl1pPr>
      <a:lvl2pPr marL="87439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2pPr>
      <a:lvl3pPr marL="145732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3pPr>
      <a:lvl4pPr marL="204025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4pPr>
      <a:lvl5pPr marL="262318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5pPr>
      <a:lvl6pPr marL="320611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6pPr>
      <a:lvl7pPr marL="378904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7pPr>
      <a:lvl8pPr marL="437197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8pPr>
      <a:lvl9pPr marL="4954905" indent="-291465" algn="l" defTabSz="116586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22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2pPr>
      <a:lvl3pPr marL="116586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3pPr>
      <a:lvl4pPr marL="174879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4pPr>
      <a:lvl5pPr marL="233172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5pPr>
      <a:lvl6pPr marL="291465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6pPr>
      <a:lvl7pPr marL="349758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7pPr>
      <a:lvl8pPr marL="408051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algn="l" defTabSz="1165860" rtl="0" eaLnBrk="1" latinLnBrk="0" hangingPunct="1">
        <a:defRPr sz="22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gembaacademy.com/2007/11/08/top_10_problems_with_problem_statement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08B2F45-92BD-E347-B1C3-370D15A8A8E5}"/>
              </a:ext>
            </a:extLst>
          </p:cNvPr>
          <p:cNvGrpSpPr/>
          <p:nvPr/>
        </p:nvGrpSpPr>
        <p:grpSpPr>
          <a:xfrm>
            <a:off x="245185" y="7406564"/>
            <a:ext cx="14602884" cy="2608087"/>
            <a:chOff x="245186" y="7503839"/>
            <a:chExt cx="10585563" cy="26080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0FDDBB9-5F6C-5A4F-BF4F-98BF9F434919}"/>
                </a:ext>
              </a:extLst>
            </p:cNvPr>
            <p:cNvSpPr txBox="1"/>
            <p:nvPr/>
          </p:nvSpPr>
          <p:spPr>
            <a:xfrm>
              <a:off x="245186" y="7503839"/>
              <a:ext cx="10466468" cy="245907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200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How might we create ways to ____________________________________________________________________________</a:t>
              </a:r>
            </a:p>
            <a:p>
              <a:pPr>
                <a:lnSpc>
                  <a:spcPct val="200000"/>
                </a:lnSpc>
              </a:pPr>
              <a:r>
                <a:rPr lang="en-US" sz="200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for _________________________________________________________________________________________________</a:t>
              </a:r>
            </a:p>
            <a:p>
              <a:pPr>
                <a:lnSpc>
                  <a:spcPct val="200000"/>
                </a:lnSpc>
              </a:pPr>
              <a:r>
                <a:rPr lang="en-US" sz="200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while considering _____________________________________________________________________________________</a:t>
              </a:r>
            </a:p>
            <a:p>
              <a:pPr>
                <a:lnSpc>
                  <a:spcPct val="200000"/>
                </a:lnSpc>
              </a:pPr>
              <a:r>
                <a:rPr lang="en-US" sz="200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as we aim to _________________________________________________________________________________________?</a:t>
              </a:r>
              <a:endParaRPr lang="en-US" sz="2400" i="1">
                <a:solidFill>
                  <a:schemeClr val="bg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AF532B2-CC30-C54C-8E78-BA462FD303DE}"/>
                </a:ext>
              </a:extLst>
            </p:cNvPr>
            <p:cNvSpPr txBox="1"/>
            <p:nvPr/>
          </p:nvSpPr>
          <p:spPr>
            <a:xfrm>
              <a:off x="751528" y="9834927"/>
              <a:ext cx="100792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>
                  <a:solidFill>
                    <a:schemeClr val="bg1">
                      <a:lumMod val="75000"/>
                    </a:schemeClr>
                  </a:solidFill>
                  <a:latin typeface="Helvetica" pitchFamily="2" charset="0"/>
                </a:rPr>
                <a:t>Job to be done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369414D-A0F3-BC4F-8391-3CB00E6D7221}"/>
                </a:ext>
              </a:extLst>
            </p:cNvPr>
            <p:cNvSpPr txBox="1"/>
            <p:nvPr/>
          </p:nvSpPr>
          <p:spPr>
            <a:xfrm>
              <a:off x="1694849" y="9243647"/>
              <a:ext cx="8269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>
                  <a:solidFill>
                    <a:schemeClr val="bg1">
                      <a:lumMod val="75000"/>
                    </a:schemeClr>
                  </a:solidFill>
                  <a:latin typeface="Helvetica" pitchFamily="2" charset="0"/>
                </a:rPr>
                <a:t>Other stakeholders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4B20EBB-C687-2A46-894A-DF69D5FCA2CB}"/>
                </a:ext>
              </a:extLst>
            </p:cNvPr>
            <p:cNvSpPr txBox="1"/>
            <p:nvPr/>
          </p:nvSpPr>
          <p:spPr>
            <a:xfrm>
              <a:off x="2531588" y="8627894"/>
              <a:ext cx="63284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>
                  <a:solidFill>
                    <a:schemeClr val="bg1">
                      <a:lumMod val="75000"/>
                    </a:schemeClr>
                  </a:solidFill>
                  <a:latin typeface="Helvetica" pitchFamily="2" charset="0"/>
                </a:rPr>
                <a:t>Persona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1DEE77E-1ED7-9C48-87E4-EAD6D9340818}"/>
                </a:ext>
              </a:extLst>
            </p:cNvPr>
            <p:cNvSpPr txBox="1"/>
            <p:nvPr/>
          </p:nvSpPr>
          <p:spPr>
            <a:xfrm>
              <a:off x="2849100" y="8020432"/>
              <a:ext cx="5723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>
                  <a:solidFill>
                    <a:schemeClr val="bg1">
                      <a:lumMod val="75000"/>
                    </a:schemeClr>
                  </a:solidFill>
                  <a:latin typeface="Helvetica" pitchFamily="2" charset="0"/>
                </a:rPr>
                <a:t>Act on pain/gain 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821DB24-E8AB-4671-9756-6168D5432D00}"/>
              </a:ext>
            </a:extLst>
          </p:cNvPr>
          <p:cNvSpPr txBox="1"/>
          <p:nvPr/>
        </p:nvSpPr>
        <p:spPr>
          <a:xfrm>
            <a:off x="0" y="3308755"/>
            <a:ext cx="462404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elements of the problem?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7C39BF-A55E-46F4-A99D-2F50FA1BB11E}"/>
              </a:ext>
            </a:extLst>
          </p:cNvPr>
          <p:cNvSpPr txBox="1"/>
          <p:nvPr/>
        </p:nvSpPr>
        <p:spPr>
          <a:xfrm>
            <a:off x="165068" y="683428"/>
            <a:ext cx="603791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the Problem?</a:t>
            </a:r>
            <a:endParaRPr lang="en-US" sz="2400" i="1" dirty="0">
              <a:solidFill>
                <a:schemeClr val="bg1">
                  <a:lumMod val="75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A58443-E091-5B4C-BF7C-F99CBCEB7A74}"/>
              </a:ext>
            </a:extLst>
          </p:cNvPr>
          <p:cNvSpPr/>
          <p:nvPr/>
        </p:nvSpPr>
        <p:spPr>
          <a:xfrm>
            <a:off x="4561447" y="3219179"/>
            <a:ext cx="5996068" cy="3642352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D17BF1-F29F-EF46-BDB7-C0D778915A6A}"/>
              </a:ext>
            </a:extLst>
          </p:cNvPr>
          <p:cNvSpPr/>
          <p:nvPr/>
        </p:nvSpPr>
        <p:spPr>
          <a:xfrm>
            <a:off x="0" y="3197631"/>
            <a:ext cx="4561448" cy="3646908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DA48CF-F569-BD48-A641-522CBBF43BE0}"/>
              </a:ext>
            </a:extLst>
          </p:cNvPr>
          <p:cNvSpPr/>
          <p:nvPr/>
        </p:nvSpPr>
        <p:spPr>
          <a:xfrm>
            <a:off x="10557515" y="3197631"/>
            <a:ext cx="4987285" cy="3647670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E222272-5DE1-F442-ADCA-A4A230AEC64B}"/>
              </a:ext>
            </a:extLst>
          </p:cNvPr>
          <p:cNvSpPr/>
          <p:nvPr/>
        </p:nvSpPr>
        <p:spPr>
          <a:xfrm>
            <a:off x="6073" y="601058"/>
            <a:ext cx="6202876" cy="260189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265821-E6CE-964A-897D-D9C02F2D5750}"/>
              </a:ext>
            </a:extLst>
          </p:cNvPr>
          <p:cNvSpPr/>
          <p:nvPr/>
        </p:nvSpPr>
        <p:spPr>
          <a:xfrm>
            <a:off x="6233572" y="601058"/>
            <a:ext cx="5599975" cy="2596573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3B8AFA-EBC7-814D-9A9F-C6D627123D46}"/>
              </a:ext>
            </a:extLst>
          </p:cNvPr>
          <p:cNvSpPr/>
          <p:nvPr/>
        </p:nvSpPr>
        <p:spPr>
          <a:xfrm>
            <a:off x="11858171" y="601059"/>
            <a:ext cx="3686628" cy="259657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EC23D23-A50F-1C46-891E-15A1AE807733}"/>
              </a:ext>
            </a:extLst>
          </p:cNvPr>
          <p:cNvSpPr/>
          <p:nvPr/>
        </p:nvSpPr>
        <p:spPr>
          <a:xfrm>
            <a:off x="-16054" y="7096878"/>
            <a:ext cx="15560853" cy="29704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4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6C920A-0232-7A45-A54D-D90C29FF103D}"/>
              </a:ext>
            </a:extLst>
          </p:cNvPr>
          <p:cNvSpPr txBox="1"/>
          <p:nvPr/>
        </p:nvSpPr>
        <p:spPr>
          <a:xfrm>
            <a:off x="6202987" y="626895"/>
            <a:ext cx="559997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Who else has </a:t>
            </a:r>
            <a:r>
              <a:rPr lang="en-US" sz="20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problem? </a:t>
            </a:r>
          </a:p>
          <a:p>
            <a:pPr algn="ctr"/>
            <a:r>
              <a:rPr lang="en-US" sz="20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Who </a:t>
            </a:r>
            <a:r>
              <a:rPr lang="en-US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else is impacted?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09D2A-C9AE-7941-B993-872BD5B7AEC5}"/>
              </a:ext>
            </a:extLst>
          </p:cNvPr>
          <p:cNvSpPr txBox="1"/>
          <p:nvPr/>
        </p:nvSpPr>
        <p:spPr>
          <a:xfrm>
            <a:off x="12012096" y="600297"/>
            <a:ext cx="34330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Why haven’t we solved it?</a:t>
            </a:r>
            <a:endParaRPr lang="en-US" sz="2800" b="1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4FAADBB-063A-B94F-A572-E662764B58BE}"/>
              </a:ext>
            </a:extLst>
          </p:cNvPr>
          <p:cNvSpPr/>
          <p:nvPr/>
        </p:nvSpPr>
        <p:spPr>
          <a:xfrm>
            <a:off x="6073" y="15001"/>
            <a:ext cx="15538726" cy="569828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Problem Framing Canvas (Simplified)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9DD97D9-7D03-DC40-B235-BC87900F6743}"/>
              </a:ext>
            </a:extLst>
          </p:cNvPr>
          <p:cNvSpPr/>
          <p:nvPr/>
        </p:nvSpPr>
        <p:spPr>
          <a:xfrm>
            <a:off x="6074" y="6860769"/>
            <a:ext cx="15538726" cy="579214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Stated another way, the problem is: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4B393DC-D658-47F1-8C86-16A30DAAEF0B}"/>
              </a:ext>
            </a:extLst>
          </p:cNvPr>
          <p:cNvSpPr/>
          <p:nvPr/>
        </p:nvSpPr>
        <p:spPr>
          <a:xfrm>
            <a:off x="8951128" y="9795094"/>
            <a:ext cx="6832782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©2018 The MITRE Corporation. ALL RIGHTS RESERVED. Approved for public release. Distribution unlimited 18-1663-4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835C1B-3B69-4206-8F21-5F7E754B9B69}"/>
              </a:ext>
            </a:extLst>
          </p:cNvPr>
          <p:cNvSpPr txBox="1"/>
          <p:nvPr/>
        </p:nvSpPr>
        <p:spPr>
          <a:xfrm>
            <a:off x="110645" y="1189343"/>
            <a:ext cx="5891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panose="02000503000000020004" pitchFamily="2" charset="0"/>
              </a:rPr>
              <a:t>Type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897BAA-DAFF-413C-802E-5325293B188A}"/>
              </a:ext>
            </a:extLst>
          </p:cNvPr>
          <p:cNvSpPr/>
          <p:nvPr/>
        </p:nvSpPr>
        <p:spPr>
          <a:xfrm>
            <a:off x="12260270" y="1023526"/>
            <a:ext cx="27863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It’s New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It’s Hard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It’s Low Priority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Other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C263C42-02AD-435F-959B-11C79FEE1D4A}"/>
              </a:ext>
            </a:extLst>
          </p:cNvPr>
          <p:cNvSpPr txBox="1"/>
          <p:nvPr/>
        </p:nvSpPr>
        <p:spPr>
          <a:xfrm>
            <a:off x="4556360" y="3249308"/>
            <a:ext cx="58914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Helvetica Neue" panose="02000503000000020004" pitchFamily="2" charset="0"/>
              </a:rPr>
              <a:t>What would be accomplished </a:t>
            </a:r>
          </a:p>
          <a:p>
            <a:pPr algn="ctr"/>
            <a:r>
              <a:rPr lang="en-US" sz="2000" b="1" dirty="0">
                <a:latin typeface="Helvetica Neue" panose="02000503000000020004" pitchFamily="2" charset="0"/>
              </a:rPr>
              <a:t>if this challenge is overcome?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4DC89E-3133-4175-981B-066258EB7078}"/>
              </a:ext>
            </a:extLst>
          </p:cNvPr>
          <p:cNvSpPr txBox="1"/>
          <p:nvPr/>
        </p:nvSpPr>
        <p:spPr>
          <a:xfrm>
            <a:off x="10764322" y="3184151"/>
            <a:ext cx="41556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latin typeface="Helvetica Neue" panose="02000503000000020004" pitchFamily="2" charset="0"/>
              </a:rPr>
              <a:t>What is the impact of “doing nothing” / no change?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4CF676-B157-483A-9626-78CCAC362A4D}"/>
              </a:ext>
            </a:extLst>
          </p:cNvPr>
          <p:cNvSpPr/>
          <p:nvPr/>
        </p:nvSpPr>
        <p:spPr>
          <a:xfrm>
            <a:off x="143567" y="3913265"/>
            <a:ext cx="42946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600" i="1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Policy, Funding, Technology, etc.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EB01765-0885-4B42-984F-58D7FFB1CDAE}"/>
              </a:ext>
            </a:extLst>
          </p:cNvPr>
          <p:cNvSpPr/>
          <p:nvPr/>
        </p:nvSpPr>
        <p:spPr>
          <a:xfrm>
            <a:off x="485313" y="4387427"/>
            <a:ext cx="27863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Element X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Element Y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60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Element Z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n-US" sz="1600">
              <a:solidFill>
                <a:prstClr val="black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8AB75D-FF07-43A3-934A-B27A53873BDB}"/>
              </a:ext>
            </a:extLst>
          </p:cNvPr>
          <p:cNvSpPr txBox="1"/>
          <p:nvPr/>
        </p:nvSpPr>
        <p:spPr>
          <a:xfrm>
            <a:off x="6237945" y="1399614"/>
            <a:ext cx="549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" panose="02000503000000020004" pitchFamily="2" charset="0"/>
              </a:rPr>
              <a:t>Type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00C727-1DD5-4E79-ABAD-510610FFE9DC}"/>
              </a:ext>
            </a:extLst>
          </p:cNvPr>
          <p:cNvSpPr txBox="1"/>
          <p:nvPr/>
        </p:nvSpPr>
        <p:spPr>
          <a:xfrm>
            <a:off x="721894" y="656642"/>
            <a:ext cx="14436825" cy="8262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44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Bad problem statements </a:t>
            </a:r>
            <a:r>
              <a:rPr lang="en-US" sz="48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2"/>
              </a:rPr>
              <a:t>(John Miller</a:t>
            </a:r>
            <a:r>
              <a:rPr lang="en-US" sz="48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  <a:endParaRPr lang="en-US" sz="4800" b="1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Assign a </a:t>
            </a:r>
            <a:r>
              <a:rPr lang="en-US" sz="4000" b="1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cause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Contain the </a:t>
            </a:r>
            <a:r>
              <a:rPr lang="en-US" sz="4000" b="1">
                <a:solidFill>
                  <a:srgbClr val="FF0000"/>
                </a:solidFill>
                <a:latin typeface="Helvetica Neue" panose="02000503000000020004" pitchFamily="2" charset="0"/>
              </a:rPr>
              <a:t>solution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based on </a:t>
            </a:r>
            <a:r>
              <a:rPr lang="en-US" sz="4000" b="1">
                <a:solidFill>
                  <a:srgbClr val="FF0000"/>
                </a:solidFill>
                <a:latin typeface="Helvetica Neue" panose="02000503000000020004" pitchFamily="2" charset="0"/>
              </a:rPr>
              <a:t>conjecture</a:t>
            </a: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or belief rather than fact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too </a:t>
            </a:r>
            <a:r>
              <a:rPr lang="en-US" sz="4000" b="1">
                <a:solidFill>
                  <a:srgbClr val="FF0000"/>
                </a:solidFill>
                <a:latin typeface="Helvetica Neue" panose="02000503000000020004" pitchFamily="2" charset="0"/>
              </a:rPr>
              <a:t>long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 not describe actual current condition or problem condition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 not describe the ideal or desired condition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</a:t>
            </a:r>
            <a:r>
              <a:rPr lang="en-US" sz="4000" b="1">
                <a:solidFill>
                  <a:srgbClr val="FF0000"/>
                </a:solidFill>
                <a:latin typeface="Helvetica Neue" panose="02000503000000020004" pitchFamily="2" charset="0"/>
              </a:rPr>
              <a:t>not measurable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</a:t>
            </a:r>
            <a:r>
              <a:rPr lang="en-US" sz="4000" b="1">
                <a:solidFill>
                  <a:srgbClr val="FF0000"/>
                </a:solidFill>
                <a:latin typeface="Helvetica Neue" panose="02000503000000020004" pitchFamily="2" charset="0"/>
              </a:rPr>
              <a:t>unclear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</a:t>
            </a:r>
            <a:r>
              <a:rPr lang="en-US" sz="4000" b="1">
                <a:solidFill>
                  <a:srgbClr val="FF0000"/>
                </a:solidFill>
                <a:latin typeface="Helvetica Neue" panose="02000503000000020004" pitchFamily="2" charset="0"/>
              </a:rPr>
              <a:t>not specific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Refer to issues </a:t>
            </a:r>
            <a:r>
              <a:rPr lang="en-US" sz="4000" b="1">
                <a:solidFill>
                  <a:srgbClr val="FF0000"/>
                </a:solidFill>
                <a:latin typeface="Helvetica Neue" panose="02000503000000020004" pitchFamily="2" charset="0"/>
              </a:rPr>
              <a:t>outside of the scope </a:t>
            </a:r>
            <a:r>
              <a:rPr lang="en-US" sz="4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 the actual problem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0F76B-3E06-4F2D-AB15-5A5A1A45FA02}"/>
              </a:ext>
            </a:extLst>
          </p:cNvPr>
          <p:cNvSpPr/>
          <p:nvPr/>
        </p:nvSpPr>
        <p:spPr>
          <a:xfrm>
            <a:off x="8993376" y="9804484"/>
            <a:ext cx="6832782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©2018 The MITRE Corporation. ALL RIGHTS RESERVED. Approved for public release. Distribution unlimited 18-1663-4 </a:t>
            </a:r>
          </a:p>
        </p:txBody>
      </p:sp>
    </p:spTree>
    <p:extLst>
      <p:ext uri="{BB962C8B-B14F-4D97-AF65-F5344CB8AC3E}">
        <p14:creationId xmlns:p14="http://schemas.microsoft.com/office/powerpoint/2010/main" val="60494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E85A0C1FD4E449A5355D3ACF7F2C5" ma:contentTypeVersion="8" ma:contentTypeDescription="Create a new document." ma:contentTypeScope="" ma:versionID="5d84d899e7961cd321cb893d895ff809">
  <xsd:schema xmlns:xsd="http://www.w3.org/2001/XMLSchema" xmlns:xs="http://www.w3.org/2001/XMLSchema" xmlns:p="http://schemas.microsoft.com/office/2006/metadata/properties" xmlns:ns2="85975c2f-79ab-4242-960c-a504b8cca8a0" xmlns:ns3="f2b71ba8-1d2e-4360-8206-7f96ef4827a4" targetNamespace="http://schemas.microsoft.com/office/2006/metadata/properties" ma:root="true" ma:fieldsID="2a534a7697ad0fb6216fb353e1ca5f5c" ns2:_="" ns3:_="">
    <xsd:import namespace="85975c2f-79ab-4242-960c-a504b8cca8a0"/>
    <xsd:import namespace="f2b71ba8-1d2e-4360-8206-7f96ef482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75c2f-79ab-4242-960c-a504b8cca8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1ba8-1d2e-4360-8206-7f96ef4827a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90CE3F-7810-4049-AF2C-DE120D4FA9D9}">
  <ds:schemaRefs>
    <ds:schemaRef ds:uri="85975c2f-79ab-4242-960c-a504b8cca8a0"/>
    <ds:schemaRef ds:uri="f2b71ba8-1d2e-4360-8206-7f96ef4827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85B3A4F-771B-4824-905C-AF0D4B90DB38}">
  <ds:schemaRefs>
    <ds:schemaRef ds:uri="f2b71ba8-1d2e-4360-8206-7f96ef4827a4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85975c2f-79ab-4242-960c-a504b8cca8a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85BC10D-5651-4E1E-86AB-467B681B31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221</Words>
  <Application>Microsoft Office PowerPoint</Application>
  <PresentationFormat>Custom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Helvetica Neue</vt:lpstr>
      <vt:lpstr>Wingdings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Laughlin, Aileen D</dc:creator>
  <cp:lastModifiedBy>Dan Ward</cp:lastModifiedBy>
  <cp:revision>4</cp:revision>
  <cp:lastPrinted>2019-05-24T16:35:29Z</cp:lastPrinted>
  <dcterms:created xsi:type="dcterms:W3CDTF">2018-03-21T17:22:02Z</dcterms:created>
  <dcterms:modified xsi:type="dcterms:W3CDTF">2020-09-29T17:26:47Z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0x0101008D0E85A0C1FD4E449A5355D3ACF7F2C5</vt:lpwstr>
  </property>
  <property fmtid="{D5CDD505-2E9C-101B-9397-08002B2CF9AE}" pid="3" name="_dlc_DocIdItemGuid">
    <vt:lpwstr>45c22a61-bfc1-44c2-a5cc-7311b7cbc4bd</vt:lpwstr>
  </property>
</Properties>
</file>